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017" autoAdjust="0"/>
    <p:restoredTop sz="94660"/>
  </p:normalViewPr>
  <p:slideViewPr>
    <p:cSldViewPr snapToGrid="0">
      <p:cViewPr>
        <p:scale>
          <a:sx n="75" d="100"/>
          <a:sy n="75" d="100"/>
        </p:scale>
        <p:origin x="1872" y="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68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13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49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4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7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8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599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41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24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02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500CC-A0CC-4F30-894D-410EE953610A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4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83391"/>
            <a:ext cx="9144000" cy="1626572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Way forward on antenna modelling for channel model calibration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Intel Corporation,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Samsung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11982" y="1652688"/>
            <a:ext cx="2347415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r>
              <a:rPr lang="en-US" b="1" smtClean="0">
                <a:latin typeface="Arial" panose="020B0604020202020204" pitchFamily="34" charset="0"/>
                <a:cs typeface="Arial" panose="020B0604020202020204" pitchFamily="34" charset="0"/>
              </a:rPr>
              <a:t>: 8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2954" y="249400"/>
            <a:ext cx="11502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3GPP TSG-RAN WG1 #AH Channel Model                                   	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			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R1-161731</a:t>
            </a:r>
          </a:p>
          <a:p>
            <a:pPr hangingPunct="0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Ljubljana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Slovenia, 14th – 16th March, 2016</a:t>
            </a:r>
          </a:p>
        </p:txBody>
      </p:sp>
    </p:spTree>
    <p:extLst>
      <p:ext uri="{BB962C8B-B14F-4D97-AF65-F5344CB8AC3E}">
        <p14:creationId xmlns:p14="http://schemas.microsoft.com/office/powerpoint/2010/main" val="284177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485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8187"/>
            <a:ext cx="10515600" cy="5167274"/>
          </a:xfrm>
        </p:spPr>
        <p:txBody>
          <a:bodyPr>
            <a:normAutofit fontScale="92500"/>
          </a:bodyPr>
          <a:lstStyle/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>
                <a:solidFill>
                  <a:srgbClr val="FF0000"/>
                </a:solidFill>
              </a:rPr>
              <a:t>For calibration of the channel model TR captures the following antenna modelling for BS/MS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For the BS/MS antenna model is uniform </a:t>
            </a:r>
            <a:r>
              <a:rPr lang="en-US" sz="1800" dirty="0"/>
              <a:t>rectangular panel </a:t>
            </a:r>
            <a:r>
              <a:rPr lang="en-US" sz="1800" dirty="0" smtClean="0"/>
              <a:t>array, comprising </a:t>
            </a:r>
            <a:r>
              <a:rPr lang="en-US" sz="1800" dirty="0" err="1" smtClean="0"/>
              <a:t>M</a:t>
            </a:r>
            <a:r>
              <a:rPr lang="en-US" sz="1800" baseline="-25000" dirty="0" err="1" smtClean="0"/>
              <a:t>g</a:t>
            </a:r>
            <a:r>
              <a:rPr lang="en-US" sz="1800" dirty="0" err="1" smtClean="0"/>
              <a:t>N</a:t>
            </a:r>
            <a:r>
              <a:rPr lang="en-US" sz="1800" baseline="-25000" dirty="0" err="1" smtClean="0"/>
              <a:t>g</a:t>
            </a:r>
            <a:r>
              <a:rPr lang="en-US" sz="1800" baseline="-25000" dirty="0" smtClean="0"/>
              <a:t> </a:t>
            </a:r>
            <a:r>
              <a:rPr lang="en-US" sz="1800" dirty="0" smtClean="0"/>
              <a:t>panels, as illustrated below:</a:t>
            </a:r>
            <a:endParaRPr lang="en-US" sz="1800" dirty="0"/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Uniform rectangular element array with (</a:t>
            </a:r>
            <a:r>
              <a:rPr lang="en-US" sz="1400" dirty="0" err="1" smtClean="0"/>
              <a:t>M,N,P</a:t>
            </a:r>
            <a:r>
              <a:rPr lang="en-US" sz="1400" dirty="0"/>
              <a:t>) and (</a:t>
            </a:r>
            <a:r>
              <a:rPr lang="en-US" sz="1400" dirty="0" err="1"/>
              <a:t>d</a:t>
            </a:r>
            <a:r>
              <a:rPr lang="en-US" sz="1400" baseline="-25000" dirty="0" err="1"/>
              <a:t>H</a:t>
            </a:r>
            <a:r>
              <a:rPr lang="en-US" sz="1400" dirty="0"/>
              <a:t>, </a:t>
            </a:r>
            <a:r>
              <a:rPr lang="en-US" sz="1400" dirty="0" err="1"/>
              <a:t>d</a:t>
            </a:r>
            <a:r>
              <a:rPr lang="en-US" sz="1400" baseline="-25000" dirty="0" err="1"/>
              <a:t>V</a:t>
            </a:r>
            <a:r>
              <a:rPr lang="en-US" sz="1400" dirty="0" smtClean="0"/>
              <a:t>) as defined in TR36.873 is used as a single antenna panel.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M</a:t>
            </a:r>
            <a:r>
              <a:rPr lang="en-US" sz="1400" baseline="-25000" dirty="0" smtClean="0"/>
              <a:t>g</a:t>
            </a:r>
            <a:r>
              <a:rPr lang="en-US" sz="1400" dirty="0" smtClean="0"/>
              <a:t> is number of panels in a column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N</a:t>
            </a:r>
            <a:r>
              <a:rPr lang="en-US" sz="1400" baseline="-25000" dirty="0" smtClean="0"/>
              <a:t>g</a:t>
            </a:r>
            <a:r>
              <a:rPr lang="en-US" sz="1400" dirty="0" smtClean="0"/>
              <a:t> </a:t>
            </a:r>
            <a:r>
              <a:rPr lang="en-US" sz="1400" dirty="0"/>
              <a:t>is number of </a:t>
            </a:r>
            <a:r>
              <a:rPr lang="en-US" sz="1400" dirty="0" smtClean="0"/>
              <a:t>panels in a row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/>
              <a:t>Antenna </a:t>
            </a:r>
            <a:r>
              <a:rPr lang="en-GB" sz="1400" dirty="0" smtClean="0"/>
              <a:t>panels are </a:t>
            </a:r>
            <a:r>
              <a:rPr lang="en-GB" sz="1400" dirty="0"/>
              <a:t>uniformly spaced in the horizontal direction with a spacing of </a:t>
            </a:r>
            <a:r>
              <a:rPr lang="en-GB" sz="1400" i="1" dirty="0" err="1" smtClean="0"/>
              <a:t>d</a:t>
            </a:r>
            <a:r>
              <a:rPr lang="en-GB" sz="1400" i="1" baseline="-25000" dirty="0" err="1" smtClean="0"/>
              <a:t>g,H</a:t>
            </a:r>
            <a:r>
              <a:rPr lang="en-GB" sz="1400" dirty="0" smtClean="0"/>
              <a:t> </a:t>
            </a:r>
            <a:r>
              <a:rPr lang="en-GB" sz="1400" dirty="0"/>
              <a:t>and in the vertical direction with a spacing of </a:t>
            </a:r>
            <a:r>
              <a:rPr lang="en-GB" sz="1400" i="1" dirty="0" err="1" smtClean="0"/>
              <a:t>d</a:t>
            </a:r>
            <a:r>
              <a:rPr lang="en-GB" sz="1400" i="1" baseline="-25000" dirty="0" err="1" smtClean="0"/>
              <a:t>g,V</a:t>
            </a:r>
            <a:r>
              <a:rPr lang="en-GB" sz="1400" dirty="0" smtClean="0"/>
              <a:t>.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GB" sz="1400" dirty="0" smtClean="0"/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GB" sz="1400" dirty="0"/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GB" sz="1400" dirty="0" smtClean="0"/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GB" sz="1400" dirty="0"/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 smtClean="0">
                <a:solidFill>
                  <a:srgbClr val="FF0000"/>
                </a:solidFill>
              </a:rPr>
              <a:t>FFS: </a:t>
            </a:r>
            <a:r>
              <a:rPr lang="en-GB" sz="1400" dirty="0" smtClean="0"/>
              <a:t>MS may have two antenna panel arrays pointing to opposite directions 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 smtClean="0">
                <a:cs typeface="Arial" panose="020B0604020202020204" pitchFamily="34" charset="0"/>
              </a:rPr>
              <a:t>The BS antenna element radiation pattern is the same as defined in TR 36.873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 smtClean="0">
                <a:cs typeface="Arial" panose="020B0604020202020204" pitchFamily="34" charset="0"/>
              </a:rPr>
              <a:t>The </a:t>
            </a:r>
            <a:r>
              <a:rPr lang="en-GB" sz="1800" dirty="0">
                <a:cs typeface="Arial" panose="020B0604020202020204" pitchFamily="34" charset="0"/>
              </a:rPr>
              <a:t>companies are encouraged to bring their proposal regarding modelling of the antenna element radiation patterns </a:t>
            </a:r>
            <a:r>
              <a:rPr lang="en-GB" sz="1800" dirty="0" smtClean="0">
                <a:cs typeface="Arial" panose="020B0604020202020204" pitchFamily="34" charset="0"/>
              </a:rPr>
              <a:t>for </a:t>
            </a:r>
            <a:r>
              <a:rPr lang="en-GB" sz="1800" dirty="0">
                <a:cs typeface="Arial" panose="020B0604020202020204" pitchFamily="34" charset="0"/>
              </a:rPr>
              <a:t>the MS</a:t>
            </a:r>
            <a:endParaRPr lang="en-US" sz="1600" dirty="0">
              <a:cs typeface="Arial" panose="020B0604020202020204" pitchFamily="34" charset="0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GB" sz="1600" dirty="0" smtClean="0"/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sz="16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719" y="3710214"/>
            <a:ext cx="2875679" cy="132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0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2645</TotalTime>
  <Words>170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antenna modelling for channel model calibration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keywords>CTPClassification=CTP_PUBLIC:VisualMarkings=</cp:keywords>
  <cp:lastModifiedBy>Intel</cp:lastModifiedBy>
  <cp:revision>70</cp:revision>
  <dcterms:created xsi:type="dcterms:W3CDTF">2014-11-17T17:26:06Z</dcterms:created>
  <dcterms:modified xsi:type="dcterms:W3CDTF">2016-03-15T13:06:13Z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6aaa2990-842c-4616-979b-b84e90bdd2de</vt:lpwstr>
  </property>
  <property fmtid="{D5CDD505-2E9C-101B-9397-08002B2CF9AE}" pid="3" name="CTP_TimeStamp">
    <vt:lpwstr>2016-03-15 13:05:55Z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