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89" d="100"/>
          <a:sy n="89" d="100"/>
        </p:scale>
        <p:origin x="466" y="7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D4B9A-2C7A-4B75-955E-E54A08F0B15F}" type="datetimeFigureOut">
              <a:rPr lang="en-US" smtClean="0"/>
              <a:t>3/15/2016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39530-C693-4867-B03A-8C74E12D94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348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D4B9A-2C7A-4B75-955E-E54A08F0B15F}" type="datetimeFigureOut">
              <a:rPr lang="en-US" smtClean="0"/>
              <a:t>3/15/2016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39530-C693-4867-B03A-8C74E12D94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10573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D4B9A-2C7A-4B75-955E-E54A08F0B15F}" type="datetimeFigureOut">
              <a:rPr lang="en-US" smtClean="0"/>
              <a:t>3/15/2016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39530-C693-4867-B03A-8C74E12D94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718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D4B9A-2C7A-4B75-955E-E54A08F0B15F}" type="datetimeFigureOut">
              <a:rPr lang="en-US" smtClean="0"/>
              <a:t>3/15/2016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39530-C693-4867-B03A-8C74E12D94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9234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D4B9A-2C7A-4B75-955E-E54A08F0B15F}" type="datetimeFigureOut">
              <a:rPr lang="en-US" smtClean="0"/>
              <a:t>3/15/2016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39530-C693-4867-B03A-8C74E12D94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83178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D4B9A-2C7A-4B75-955E-E54A08F0B15F}" type="datetimeFigureOut">
              <a:rPr lang="en-US" smtClean="0"/>
              <a:t>3/15/2016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39530-C693-4867-B03A-8C74E12D94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14905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D4B9A-2C7A-4B75-955E-E54A08F0B15F}" type="datetimeFigureOut">
              <a:rPr lang="en-US" smtClean="0"/>
              <a:t>3/15/2016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39530-C693-4867-B03A-8C74E12D94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11326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D4B9A-2C7A-4B75-955E-E54A08F0B15F}" type="datetimeFigureOut">
              <a:rPr lang="en-US" smtClean="0"/>
              <a:t>3/15/2016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39530-C693-4867-B03A-8C74E12D94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5560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D4B9A-2C7A-4B75-955E-E54A08F0B15F}" type="datetimeFigureOut">
              <a:rPr lang="en-US" smtClean="0"/>
              <a:t>3/15/2016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39530-C693-4867-B03A-8C74E12D94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933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D4B9A-2C7A-4B75-955E-E54A08F0B15F}" type="datetimeFigureOut">
              <a:rPr lang="en-US" smtClean="0"/>
              <a:t>3/15/2016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39530-C693-4867-B03A-8C74E12D94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09439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2D4B9A-2C7A-4B75-955E-E54A08F0B15F}" type="datetimeFigureOut">
              <a:rPr lang="en-US" smtClean="0"/>
              <a:t>3/15/2016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B39530-C693-4867-B03A-8C74E12D94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7580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2D4B9A-2C7A-4B75-955E-E54A08F0B15F}" type="datetimeFigureOut">
              <a:rPr lang="en-US" smtClean="0"/>
              <a:t>3/15/2016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B39530-C693-4867-B03A-8C74E12D94F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8354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386010"/>
            <a:ext cx="9144000" cy="1284348"/>
          </a:xfrm>
        </p:spPr>
        <p:txBody>
          <a:bodyPr/>
          <a:lstStyle/>
          <a:p>
            <a:r>
              <a:rPr lang="en-US" dirty="0" smtClean="0"/>
              <a:t>WF on LOS Probability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InterDigital</a:t>
            </a:r>
            <a:r>
              <a:rPr lang="en-US" dirty="0" smtClean="0"/>
              <a:t>, </a:t>
            </a:r>
            <a:r>
              <a:rPr lang="en-US" dirty="0"/>
              <a:t>LG </a:t>
            </a:r>
            <a:r>
              <a:rPr lang="en-US" dirty="0" smtClean="0"/>
              <a:t>Electronics, Nokia Networks, Ericsson, Qualcomm, Huawei, </a:t>
            </a:r>
            <a:r>
              <a:rPr lang="en-US" dirty="0" err="1" smtClean="0"/>
              <a:t>HiSilicon</a:t>
            </a:r>
            <a:r>
              <a:rPr lang="en-US" dirty="0" smtClean="0"/>
              <a:t>, Samsung,……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96525" y="368660"/>
            <a:ext cx="543141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/>
            </a:pPr>
            <a:r>
              <a:rPr lang="en-US" sz="1800" dirty="0" smtClean="0">
                <a:latin typeface="+mj-lt"/>
              </a:rPr>
              <a:t>3GPP TSG RAN WG1 Ad Hoc meeting for Channel Model</a:t>
            </a:r>
          </a:p>
          <a:p>
            <a:pPr>
              <a:defRPr/>
            </a:pPr>
            <a:r>
              <a:rPr lang="it-IT" sz="1800" dirty="0" smtClean="0">
                <a:latin typeface="+mj-lt"/>
              </a:rPr>
              <a:t>Ljubljana, Slovenia, March 14-16,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5</a:t>
            </a:r>
            <a:r>
              <a:rPr lang="tr-TR" sz="1800" dirty="0" smtClean="0">
                <a:latin typeface="+mj-lt"/>
              </a:rPr>
              <a:t>.</a:t>
            </a:r>
            <a:r>
              <a:rPr lang="en-US" dirty="0">
                <a:latin typeface="+mj-lt"/>
              </a:rPr>
              <a:t>1</a:t>
            </a:r>
            <a:endParaRPr lang="en-US" sz="1800" dirty="0">
              <a:latin typeface="+mj-lt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494093" y="445192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latin typeface="+mn-lt"/>
                <a:ea typeface="+mn-ea"/>
              </a:rPr>
              <a:t>R1-16</a:t>
            </a:r>
            <a:r>
              <a:rPr lang="en-US" sz="2000" dirty="0" smtClean="0"/>
              <a:t>1727</a:t>
            </a:r>
            <a:endParaRPr lang="en-US" sz="2000" dirty="0" smtClean="0">
              <a:latin typeface="+mn-lt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506202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Subtitle 2"/>
              <p:cNvSpPr>
                <a:spLocks noGrp="1"/>
              </p:cNvSpPr>
              <p:nvPr>
                <p:ph type="subTitle" idx="1"/>
              </p:nvPr>
            </p:nvSpPr>
            <p:spPr>
              <a:xfrm>
                <a:off x="1506747" y="1285336"/>
                <a:ext cx="9144000" cy="4973128"/>
              </a:xfrm>
            </p:spPr>
            <p:txBody>
              <a:bodyPr>
                <a:normAutofit fontScale="92500" lnSpcReduction="10000"/>
              </a:bodyPr>
              <a:lstStyle/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 smtClean="0"/>
                  <a:t>In R1-161145, channel modeling scenarios was agreed:</a:t>
                </a:r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:r>
                  <a:rPr lang="en-US" dirty="0" smtClean="0"/>
                  <a:t>Indoor office, </a:t>
                </a:r>
                <a:r>
                  <a:rPr lang="en-US" dirty="0" err="1" smtClean="0"/>
                  <a:t>UMi</a:t>
                </a:r>
                <a:r>
                  <a:rPr lang="en-US" dirty="0" smtClean="0"/>
                  <a:t> street canyon and </a:t>
                </a:r>
                <a:r>
                  <a:rPr lang="en-US" dirty="0" err="1" smtClean="0"/>
                  <a:t>UMa</a:t>
                </a:r>
                <a:r>
                  <a:rPr lang="en-US" dirty="0" smtClean="0"/>
                  <a:t> are 1</a:t>
                </a:r>
                <a:r>
                  <a:rPr lang="en-US" baseline="30000" dirty="0" smtClean="0"/>
                  <a:t>st</a:t>
                </a:r>
                <a:r>
                  <a:rPr lang="en-US" dirty="0" smtClean="0"/>
                  <a:t> priority</a:t>
                </a:r>
              </a:p>
              <a:p>
                <a:pPr marL="1257300" lvl="2" indent="-342900" algn="l">
                  <a:buFont typeface="Arial" panose="020B0604020202020204" pitchFamily="34" charset="0"/>
                  <a:buChar char="•"/>
                </a:pPr>
                <a:r>
                  <a:rPr lang="en-US" dirty="0" smtClean="0"/>
                  <a:t>Indoor office includes mixed office and </a:t>
                </a:r>
                <a:r>
                  <a:rPr lang="en-US" dirty="0" smtClean="0">
                    <a:solidFill>
                      <a:srgbClr val="FF0000"/>
                    </a:solidFill>
                  </a:rPr>
                  <a:t>open office </a:t>
                </a:r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:r>
                  <a:rPr lang="en-US" dirty="0" smtClean="0"/>
                  <a:t>Indoor shopping mall and </a:t>
                </a:r>
                <a:r>
                  <a:rPr lang="en-US" dirty="0" err="1" smtClean="0"/>
                  <a:t>UMi</a:t>
                </a:r>
                <a:r>
                  <a:rPr lang="en-US" dirty="0" smtClean="0"/>
                  <a:t> open square are 2</a:t>
                </a:r>
                <a:r>
                  <a:rPr lang="en-US" baseline="30000" dirty="0" smtClean="0"/>
                  <a:t>nd</a:t>
                </a:r>
                <a:r>
                  <a:rPr lang="en-US" dirty="0" smtClean="0"/>
                  <a:t> priority</a:t>
                </a: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 smtClean="0"/>
                  <a:t>LOS probability for these scenarios, especially 1</a:t>
                </a:r>
                <a:r>
                  <a:rPr lang="en-US" baseline="30000" dirty="0" smtClean="0"/>
                  <a:t>st</a:t>
                </a:r>
                <a:r>
                  <a:rPr lang="en-US" dirty="0" smtClean="0"/>
                  <a:t> priority scenarios, are to be determined for &gt;6GHz channel model</a:t>
                </a:r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 smtClean="0"/>
                  <a:t>In the discussion of R1-161640, it is agreed that</a:t>
                </a:r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:r>
                  <a:rPr lang="en-US" dirty="0" smtClean="0"/>
                  <a:t>BS antenna heights are 25 m for </a:t>
                </a:r>
                <a:r>
                  <a:rPr lang="en-US" dirty="0" err="1" smtClean="0"/>
                  <a:t>UMa</a:t>
                </a:r>
                <a:r>
                  <a:rPr lang="en-US" dirty="0" smtClean="0"/>
                  <a:t>; 10 m for </a:t>
                </a:r>
                <a:r>
                  <a:rPr lang="en-US" dirty="0" err="1" smtClean="0"/>
                  <a:t>UMi</a:t>
                </a:r>
                <a:r>
                  <a:rPr lang="en-US" dirty="0" smtClean="0"/>
                  <a:t>; 3 m for indoor.</a:t>
                </a:r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:r>
                  <a:rPr lang="en-US" dirty="0" smtClean="0"/>
                  <a:t>For </a:t>
                </a:r>
                <a:r>
                  <a:rPr lang="en-US" dirty="0" err="1" smtClean="0"/>
                  <a:t>UMa</a:t>
                </a:r>
                <a:r>
                  <a:rPr lang="en-US" dirty="0" smtClean="0"/>
                  <a:t> and </a:t>
                </a:r>
                <a:r>
                  <a:rPr lang="en-US" dirty="0" err="1" smtClean="0"/>
                  <a:t>UMi</a:t>
                </a:r>
                <a:r>
                  <a:rPr lang="en-US" dirty="0" smtClean="0"/>
                  <a:t> street canyon scenario, re-use the 3GPP 3D channel model formula</a:t>
                </a:r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:r>
                  <a:rPr lang="en-US" dirty="0" smtClean="0"/>
                  <a:t>For indoor office (mixed office), LOS probability should be determined by</a:t>
                </a:r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:endParaRPr lang="en-US" dirty="0" smtClean="0"/>
              </a:p>
              <a:p>
                <a:pPr lvl="1"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𝐿𝑂𝑆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≤1.2</m:t>
                                </m:r>
                              </m:e>
                            </m:mr>
                            <m:mr>
                              <m:e>
                                <m:sSup>
                                  <m:s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𝑑</m:t>
                                        </m:r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−1.2</m:t>
                                        </m:r>
                                      </m:num>
                                      <m:den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4.7</m:t>
                                        </m:r>
                                      </m:den>
                                    </m:f>
                                  </m:sup>
                                </m:sSup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,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1.2&lt;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𝑑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&lt;6.5</m:t>
                                </m:r>
                              </m:e>
                            </m:mr>
                            <m:mr>
                              <m:e>
                                <m:sSup>
                                  <m:s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𝑑</m:t>
                                        </m:r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−6.5</m:t>
                                        </m:r>
                                      </m:num>
                                      <m:den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  <a:ea typeface="Cambria Math" panose="02040503050406030204" pitchFamily="18" charset="0"/>
                                          </a:rPr>
                                          <m:t>32.6</m:t>
                                        </m:r>
                                      </m:den>
                                    </m:f>
                                  </m:sup>
                                </m:sSup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0.32,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𝑑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≥6.5</m:t>
                                </m:r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 smtClean="0"/>
              </a:p>
              <a:p>
                <a:pPr marL="342900" indent="-342900" algn="l">
                  <a:buFont typeface="Arial" panose="020B0604020202020204" pitchFamily="34" charset="0"/>
                  <a:buChar char="•"/>
                </a:pPr>
                <a:endParaRPr lang="en-US" dirty="0" smtClean="0"/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:endParaRPr lang="en-US" dirty="0" smtClean="0"/>
              </a:p>
              <a:p>
                <a:pPr algn="l"/>
                <a:endParaRPr lang="en-US" dirty="0" smtClean="0"/>
              </a:p>
            </p:txBody>
          </p:sp>
        </mc:Choice>
        <mc:Fallback xmlns="">
          <p:sp>
            <p:nvSpPr>
              <p:cNvPr id="3" name="Subtit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1506747" y="1285336"/>
                <a:ext cx="9144000" cy="4973128"/>
              </a:xfrm>
              <a:blipFill rotWithShape="0">
                <a:blip r:embed="rId2"/>
                <a:stretch>
                  <a:fillRect l="-733" t="-20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ubtitle 2"/>
          <p:cNvSpPr txBox="1">
            <a:spLocks/>
          </p:cNvSpPr>
          <p:nvPr/>
        </p:nvSpPr>
        <p:spPr>
          <a:xfrm>
            <a:off x="2209744" y="606669"/>
            <a:ext cx="7943547" cy="7563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 smtClean="0"/>
              <a:t>Background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3636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Subtitle 2"/>
              <p:cNvSpPr>
                <a:spLocks noGrp="1"/>
              </p:cNvSpPr>
              <p:nvPr>
                <p:ph type="subTitle" idx="1"/>
              </p:nvPr>
            </p:nvSpPr>
            <p:spPr>
              <a:xfrm>
                <a:off x="1291087" y="1708030"/>
                <a:ext cx="9144000" cy="4541808"/>
              </a:xfrm>
            </p:spPr>
            <p:txBody>
              <a:bodyPr>
                <a:normAutofit/>
              </a:bodyPr>
              <a:lstStyle/>
              <a:p>
                <a:pPr marL="342900" indent="-342900" algn="l">
                  <a:buFont typeface="Arial" panose="020B0604020202020204" pitchFamily="34" charset="0"/>
                  <a:buChar char="•"/>
                </a:pPr>
                <a:r>
                  <a:rPr lang="en-US" dirty="0" smtClean="0"/>
                  <a:t>Indoor open office scenario, the LOS probability model is </a:t>
                </a:r>
              </a:p>
              <a:p>
                <a:pPr algn="l"/>
                <a:endParaRPr lang="en-US" b="0" i="1" dirty="0" smtClean="0">
                  <a:latin typeface="Cambria Math" panose="02040503050406030204" pitchFamily="18" charset="0"/>
                </a:endParaRPr>
              </a:p>
              <a:p>
                <a:pPr algn="l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𝐿𝑂𝑆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{"/>
                          <m:endChr m:val="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m>
                            <m:mPr>
                              <m:mcs>
                                <m:mc>
                                  <m:mcPr>
                                    <m:count m:val="2"/>
                                    <m:mcJc m:val="center"/>
                                  </m:mcPr>
                                </m:mc>
                              </m:mcs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mPr>
                            <m:mr>
                              <m:e>
                                <m:r>
                                  <m:rPr>
                                    <m:brk m:alnAt="7"/>
                                  </m:r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≤</m:t>
                                </m:r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p>
                                  <m:s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𝑑</m:t>
                                        </m:r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sSub>
                                          <m:sSubPr>
                                            <m:ctrlPr>
                                              <a:rPr lang="en-US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b="0" i="1" smtClean="0">
                                                <a:latin typeface="Cambria Math" panose="02040503050406030204" pitchFamily="18" charset="0"/>
                                              </a:rPr>
                                              <m:t>𝑑</m:t>
                                            </m:r>
                                          </m:e>
                                          <m:sub>
                                            <m:r>
                                              <a:rPr lang="en-US" b="0" i="1" smtClean="0">
                                                <a:latin typeface="Cambria Math" panose="02040503050406030204" pitchFamily="18" charset="0"/>
                                              </a:rPr>
                                              <m:t>1</m:t>
                                            </m:r>
                                          </m:sub>
                                        </m:sSub>
                                      </m:num>
                                      <m:den>
                                        <m:sSub>
                                          <m:sSubPr>
                                            <m:ctrlPr>
                                              <a:rPr lang="en-US" b="0" i="1" smtClean="0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b="0" i="1" smtClean="0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𝛽</m:t>
                                            </m:r>
                                          </m:e>
                                          <m:sub>
                                            <m:r>
                                              <a:rPr lang="en-US" b="0" i="1" smtClean="0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1</m:t>
                                            </m:r>
                                          </m:sub>
                                        </m:sSub>
                                      </m:den>
                                    </m:f>
                                  </m:sup>
                                </m:sSup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𝛾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,</m:t>
                                </m:r>
                              </m:e>
                              <m:e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1</m:t>
                                    </m:r>
                                  </m:sub>
                                </m:s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&lt;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𝑑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&lt;</m:t>
                                </m:r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</m:mr>
                            <m:mr>
                              <m:e>
                                <m:sSup>
                                  <m:sSup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𝑒</m:t>
                                    </m:r>
                                  </m:e>
                                  <m:sup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−</m:t>
                                    </m:r>
                                    <m:f>
                                      <m:fPr>
                                        <m:ctrlP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𝑑</m:t>
                                        </m:r>
                                        <m:r>
                                          <a:rPr lang="en-US" b="0" i="1" smtClean="0">
                                            <a:latin typeface="Cambria Math" panose="02040503050406030204" pitchFamily="18" charset="0"/>
                                          </a:rPr>
                                          <m:t>−</m:t>
                                        </m:r>
                                        <m:sSub>
                                          <m:sSubPr>
                                            <m:ctrlPr>
                                              <a:rPr lang="en-US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b="0" i="1" smtClean="0">
                                                <a:latin typeface="Cambria Math" panose="02040503050406030204" pitchFamily="18" charset="0"/>
                                              </a:rPr>
                                              <m:t>𝑑</m:t>
                                            </m:r>
                                          </m:e>
                                          <m:sub>
                                            <m:r>
                                              <a:rPr lang="en-US" b="0" i="1" smtClean="0"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sub>
                                        </m:sSub>
                                      </m:num>
                                      <m:den>
                                        <m:sSub>
                                          <m:sSubPr>
                                            <m:ctrlPr>
                                              <a:rPr lang="en-US" b="0" i="1" smtClean="0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</m:ctrlPr>
                                          </m:sSubPr>
                                          <m:e>
                                            <m:r>
                                              <a:rPr lang="en-US" b="0" i="1" smtClean="0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𝛽</m:t>
                                            </m:r>
                                          </m:e>
                                          <m:sub>
                                            <m:r>
                                              <a:rPr lang="en-US" b="0" i="1" smtClean="0">
                                                <a:latin typeface="Cambria Math" panose="02040503050406030204" pitchFamily="18" charset="0"/>
                                                <a:ea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sub>
                                        </m:sSub>
                                      </m:den>
                                    </m:f>
                                  </m:sup>
                                </m:sSup>
                                <m:r>
                                  <a:rPr lang="en-US" i="1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∙</m:t>
                                </m:r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𝛾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,</m:t>
                                </m:r>
                              </m:e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𝑑</m:t>
                                </m:r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</a:rPr>
                                  <m:t>≥</m:t>
                                </m:r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𝑑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  <a:ea typeface="Cambria Math" panose="02040503050406030204" pitchFamily="18" charset="0"/>
                                      </a:rPr>
                                      <m:t>2</m:t>
                                    </m:r>
                                  </m:sub>
                                </m:sSub>
                              </m:e>
                            </m:mr>
                          </m:m>
                        </m:e>
                      </m:d>
                    </m:oMath>
                  </m:oMathPara>
                </a14:m>
                <a:endParaRPr lang="en-US" dirty="0" smtClean="0"/>
              </a:p>
              <a:p>
                <a:pPr algn="l"/>
                <a:endParaRPr lang="en-US" sz="2000" i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where d is 2D distance from a BS to a </a:t>
                </a:r>
                <a:r>
                  <a:rPr lang="en-US" dirty="0" smtClean="0"/>
                  <a:t>UE on the same floor</a:t>
                </a:r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t</a:t>
                </a:r>
                <a:r>
                  <a:rPr lang="en-US" dirty="0" smtClean="0"/>
                  <a:t>he values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𝛽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𝛾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𝛾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dirty="0" smtClean="0"/>
                  <a:t> are to be determined</a:t>
                </a:r>
              </a:p>
              <a:p>
                <a:pPr marL="800100" lvl="1" indent="-342900" algn="l">
                  <a:buFont typeface="Arial" panose="020B0604020202020204" pitchFamily="34" charset="0"/>
                  <a:buChar char="•"/>
                </a:pPr>
                <a:r>
                  <a:rPr lang="en-US" dirty="0"/>
                  <a:t>Companies are encouraged to bring some measurement </a:t>
                </a:r>
                <a:r>
                  <a:rPr lang="en-US" b="1" dirty="0"/>
                  <a:t>r</a:t>
                </a:r>
                <a:r>
                  <a:rPr lang="en-US" dirty="0"/>
                  <a:t>esults or ray tracing results until next meeting for determinations of these </a:t>
                </a:r>
                <a:r>
                  <a:rPr lang="en-US" dirty="0" smtClean="0"/>
                  <a:t>parameters</a:t>
                </a:r>
                <a:endParaRPr lang="en-US" dirty="0"/>
              </a:p>
            </p:txBody>
          </p:sp>
        </mc:Choice>
        <mc:Fallback xmlns="">
          <p:sp>
            <p:nvSpPr>
              <p:cNvPr id="3" name="Subtitle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subTitle" idx="1"/>
              </p:nvPr>
            </p:nvSpPr>
            <p:spPr>
              <a:xfrm>
                <a:off x="1291087" y="1708030"/>
                <a:ext cx="9144000" cy="4541808"/>
              </a:xfrm>
              <a:blipFill rotWithShape="0">
                <a:blip r:embed="rId2"/>
                <a:stretch>
                  <a:fillRect l="-933" t="-18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ubtitle 2"/>
          <p:cNvSpPr txBox="1">
            <a:spLocks/>
          </p:cNvSpPr>
          <p:nvPr/>
        </p:nvSpPr>
        <p:spPr>
          <a:xfrm>
            <a:off x="2209744" y="606669"/>
            <a:ext cx="7943547" cy="75630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600" dirty="0" smtClean="0"/>
              <a:t>Proposal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3176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1381</TotalTime>
  <Words>174</Words>
  <Application>Microsoft Office PowerPoint</Application>
  <PresentationFormat>Widescreen</PresentationFormat>
  <Paragraphs>27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Cambria Math</vt:lpstr>
      <vt:lpstr>Office Theme</vt:lpstr>
      <vt:lpstr>WF on LOS Probability</vt:lpstr>
      <vt:lpstr>PowerPoint Presentation</vt:lpstr>
      <vt:lpstr>PowerPoint Presentation</vt:lpstr>
    </vt:vector>
  </TitlesOfParts>
  <Company>InterDigital Communications, LLC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LOS Probability</dc:title>
  <dc:creator>IDCC</dc:creator>
  <cp:lastModifiedBy>IDCC</cp:lastModifiedBy>
  <cp:revision>21</cp:revision>
  <dcterms:created xsi:type="dcterms:W3CDTF">2016-03-14T10:54:59Z</dcterms:created>
  <dcterms:modified xsi:type="dcterms:W3CDTF">2016-03-15T19:36:59Z</dcterms:modified>
</cp:coreProperties>
</file>