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3" r:id="rId3"/>
    <p:sldId id="262" r:id="rId4"/>
    <p:sldId id="265" r:id="rId5"/>
    <p:sldId id="264" r:id="rId6"/>
    <p:sldId id="268" r:id="rId7"/>
    <p:sldId id="269" r:id="rId8"/>
    <p:sldId id="266" r:id="rId9"/>
    <p:sldId id="267" r:id="rId10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2016/3/15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6432516"/>
            <a:ext cx="2133600" cy="365125"/>
          </a:xfrm>
          <a:prstGeom prst="rect">
            <a:avLst/>
          </a:prstGeo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1477328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4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  <p:sldLayoutId id="2147483687" r:id="rId5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.vsd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spatial consistency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/>
              <a:t>Intel, Ericsson,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zh-CN" dirty="0" smtClean="0"/>
              <a:t>Nokia, ALU, ASB, Samsung, </a:t>
            </a:r>
            <a:r>
              <a:rPr lang="en-US" altLang="zh-CN" smtClean="0"/>
              <a:t>NTT </a:t>
            </a:r>
            <a:r>
              <a:rPr lang="en-US" altLang="zh-CN" smtClean="0"/>
              <a:t>DoCoMo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726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14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>
                <a:latin typeface="+mj-lt"/>
              </a:rPr>
              <a:t>#AH Channel </a:t>
            </a:r>
            <a:r>
              <a:rPr lang="en-GB" altLang="zh-CN" sz="1800" dirty="0" smtClean="0">
                <a:latin typeface="+mj-lt"/>
              </a:rPr>
              <a:t>Mode</a:t>
            </a:r>
            <a:r>
              <a:rPr lang="en-US" altLang="zh-CN" sz="1800" dirty="0" smtClean="0">
                <a:latin typeface="+mj-lt"/>
              </a:rPr>
              <a:t>l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>
                <a:latin typeface="+mj-lt"/>
              </a:rPr>
              <a:t>Ljubljana, Slovenia</a:t>
            </a:r>
            <a:r>
              <a:rPr lang="tr-TR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7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967514"/>
          </a:xfrm>
        </p:spPr>
        <p:txBody>
          <a:bodyPr/>
          <a:lstStyle/>
          <a:p>
            <a:r>
              <a:rPr lang="en-US" altLang="zh-CN" dirty="0" smtClean="0"/>
              <a:t>In R1-161150, below working assumption is agreed:</a:t>
            </a:r>
          </a:p>
          <a:p>
            <a:pPr lvl="1"/>
            <a:r>
              <a:rPr lang="en-US" altLang="zh-CN" dirty="0" smtClean="0"/>
              <a:t>The channel model in this SI should be based on the stochastic modeling methodology that is used for the 3D spatial channel model of TR 36.873, but with additional features &gt;6GHz </a:t>
            </a:r>
            <a:r>
              <a:rPr lang="en-US" altLang="en-US" dirty="0" smtClean="0"/>
              <a:t>to fulfill the agreed requirements in R1-161142 and the agreed scenarios in R1-161145</a:t>
            </a:r>
          </a:p>
          <a:p>
            <a:r>
              <a:rPr lang="en-US" dirty="0" smtClean="0"/>
              <a:t>In R1-161142, it was agreed:</a:t>
            </a:r>
          </a:p>
          <a:p>
            <a:pPr lvl="1"/>
            <a:r>
              <a:rPr lang="sv-SE" altLang="zh-CN" dirty="0"/>
              <a:t>The model should be consistent in space, time and frequency</a:t>
            </a:r>
          </a:p>
          <a:p>
            <a:r>
              <a:rPr lang="en-US" dirty="0" smtClean="0"/>
              <a:t>In R1-161622, three alternatives have been described to solve the spatial consistency issue:</a:t>
            </a:r>
          </a:p>
          <a:p>
            <a:pPr lvl="1"/>
            <a:r>
              <a:rPr lang="en-US" dirty="0" smtClean="0"/>
              <a:t>Alternative 1 (spatial consistent random variable based approach) has been verified in R1-160437, R1-161643, R1-161617, R1-161651, R1-161646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Alternative 2 (</a:t>
            </a:r>
            <a:r>
              <a:rPr lang="en-GB" altLang="zh-CN" dirty="0">
                <a:solidFill>
                  <a:srgbClr val="FF0000"/>
                </a:solidFill>
              </a:rPr>
              <a:t>Geometric Stochastic Approach</a:t>
            </a:r>
            <a:r>
              <a:rPr lang="en-US" dirty="0" smtClean="0">
                <a:solidFill>
                  <a:srgbClr val="FF0000"/>
                </a:solidFill>
              </a:rPr>
              <a:t>) has been </a:t>
            </a:r>
            <a:r>
              <a:rPr lang="en-US" dirty="0">
                <a:solidFill>
                  <a:srgbClr val="FF0000"/>
                </a:solidFill>
              </a:rPr>
              <a:t>simulated in </a:t>
            </a:r>
            <a:r>
              <a:rPr lang="en-GB" altLang="zh-CN" dirty="0" smtClean="0">
                <a:solidFill>
                  <a:srgbClr val="FF0000"/>
                </a:solidFill>
              </a:rPr>
              <a:t>R1-161603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Alternative 3 (</a:t>
            </a:r>
            <a:r>
              <a:rPr lang="en-GB" altLang="zh-CN" dirty="0">
                <a:solidFill>
                  <a:srgbClr val="FF0000"/>
                </a:solidFill>
              </a:rPr>
              <a:t>Method using geometric locations of </a:t>
            </a:r>
            <a:r>
              <a:rPr lang="en-GB" altLang="zh-CN" dirty="0" smtClean="0">
                <a:solidFill>
                  <a:srgbClr val="FF0000"/>
                </a:solidFill>
              </a:rPr>
              <a:t>clusters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>
                <a:solidFill>
                  <a:srgbClr val="FF0000"/>
                </a:solidFill>
              </a:rPr>
              <a:t>has been simulated in </a:t>
            </a:r>
            <a:r>
              <a:rPr lang="en-GB" altLang="zh-CN" dirty="0">
                <a:solidFill>
                  <a:srgbClr val="FF0000"/>
                </a:solidFill>
              </a:rPr>
              <a:t>R1-161610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The main merits of alternative 1 compared with alternative 2/3 is its implementation simplicity and compatibility with the existing 3GPP 3D channel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786199"/>
          </a:xfrm>
        </p:spPr>
        <p:txBody>
          <a:bodyPr/>
          <a:lstStyle/>
          <a:p>
            <a:pPr marL="265113" lvl="1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dirty="0" smtClean="0"/>
              <a:t>Alternative </a:t>
            </a:r>
            <a:r>
              <a:rPr lang="en-US" altLang="zh-CN" sz="2000" dirty="0"/>
              <a:t>1 (spatial consistent random variable based </a:t>
            </a:r>
            <a:r>
              <a:rPr lang="en-US" altLang="zh-CN" sz="2000" dirty="0" smtClean="0"/>
              <a:t>approach) in R1-161622 is </a:t>
            </a:r>
            <a:r>
              <a:rPr lang="en-US" altLang="zh-CN" sz="2000" dirty="0" smtClean="0">
                <a:solidFill>
                  <a:srgbClr val="FF0000"/>
                </a:solidFill>
              </a:rPr>
              <a:t>set as working assumption </a:t>
            </a:r>
            <a:r>
              <a:rPr lang="en-US" altLang="zh-CN" sz="2000" dirty="0" smtClean="0"/>
              <a:t>for this SI: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800" dirty="0"/>
              <a:t>Proposal 1-1: Introduce spatial consistency to the channel cluster specific random </a:t>
            </a:r>
            <a:r>
              <a:rPr lang="en-GB" altLang="zh-CN" sz="1800" dirty="0" err="1" smtClean="0"/>
              <a:t>variales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in the 3GPP 3D channel model. The channel cluster specific random variables include: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Cluster </a:t>
            </a:r>
            <a:r>
              <a:rPr lang="en-GB" altLang="zh-CN" sz="1600" dirty="0"/>
              <a:t>specific random delay in step 5.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Cluster </a:t>
            </a:r>
            <a:r>
              <a:rPr lang="en-GB" altLang="zh-CN" sz="1600" dirty="0"/>
              <a:t>specific shadowing in step 6.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Cluster </a:t>
            </a:r>
            <a:r>
              <a:rPr lang="en-GB" altLang="zh-CN" sz="1600" dirty="0"/>
              <a:t>specific offset for </a:t>
            </a:r>
            <a:r>
              <a:rPr lang="en-GB" altLang="zh-CN" sz="1600" dirty="0" err="1"/>
              <a:t>AoD</a:t>
            </a:r>
            <a:r>
              <a:rPr lang="en-GB" altLang="zh-CN" sz="1600" dirty="0"/>
              <a:t>/</a:t>
            </a:r>
            <a:r>
              <a:rPr lang="en-GB" altLang="zh-CN" sz="1600" dirty="0" err="1"/>
              <a:t>AoA</a:t>
            </a:r>
            <a:r>
              <a:rPr lang="en-GB" altLang="zh-CN" sz="1600" dirty="0"/>
              <a:t>/</a:t>
            </a:r>
            <a:r>
              <a:rPr lang="en-GB" altLang="zh-CN" sz="1600" dirty="0" err="1"/>
              <a:t>ZoD</a:t>
            </a:r>
            <a:r>
              <a:rPr lang="en-GB" altLang="zh-CN" sz="1600" dirty="0"/>
              <a:t>/</a:t>
            </a:r>
            <a:r>
              <a:rPr lang="en-GB" altLang="zh-CN" sz="1600" dirty="0" err="1"/>
              <a:t>ZoA</a:t>
            </a:r>
            <a:r>
              <a:rPr lang="en-GB" altLang="zh-CN" sz="1600" dirty="0"/>
              <a:t> in step 7</a:t>
            </a:r>
            <a:r>
              <a:rPr lang="en-GB" altLang="zh-CN" sz="1600" dirty="0" smtClean="0"/>
              <a:t>.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1600" dirty="0" smtClean="0">
                <a:latin typeface="Cambria Math" panose="02040503050406030204" pitchFamily="18" charset="0"/>
              </a:rPr>
              <a:t>Apply to the n</a:t>
            </a:r>
            <a:r>
              <a:rPr lang="en-US" altLang="zh-CN" sz="1600" baseline="30000" dirty="0" smtClean="0">
                <a:latin typeface="Cambria Math" panose="02040503050406030204" pitchFamily="18" charset="0"/>
              </a:rPr>
              <a:t>th</a:t>
            </a:r>
            <a:r>
              <a:rPr lang="en-US" altLang="zh-CN" sz="1600" dirty="0" smtClean="0">
                <a:latin typeface="Cambria Math" panose="02040503050406030204" pitchFamily="18" charset="0"/>
              </a:rPr>
              <a:t> cluster before sorting the delay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800" dirty="0" smtClean="0"/>
              <a:t>Proposal </a:t>
            </a:r>
            <a:r>
              <a:rPr lang="en-GB" altLang="zh-CN" sz="1800" dirty="0"/>
              <a:t>1-2: Generate below channel cluster specific random variables to be drop based: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Cluster </a:t>
            </a:r>
            <a:r>
              <a:rPr lang="en-GB" altLang="zh-CN" sz="1600" dirty="0"/>
              <a:t>specific sign for </a:t>
            </a:r>
            <a:r>
              <a:rPr lang="en-GB" altLang="zh-CN" sz="1600" dirty="0" err="1"/>
              <a:t>AoD</a:t>
            </a:r>
            <a:r>
              <a:rPr lang="en-GB" altLang="zh-CN" sz="1600" dirty="0"/>
              <a:t>/</a:t>
            </a:r>
            <a:r>
              <a:rPr lang="en-GB" altLang="zh-CN" sz="1600" dirty="0" err="1"/>
              <a:t>AoA</a:t>
            </a:r>
            <a:r>
              <a:rPr lang="en-GB" altLang="zh-CN" sz="1600" dirty="0"/>
              <a:t>/</a:t>
            </a:r>
            <a:r>
              <a:rPr lang="en-GB" altLang="zh-CN" sz="1600" dirty="0" err="1"/>
              <a:t>ZoD</a:t>
            </a:r>
            <a:r>
              <a:rPr lang="en-GB" altLang="zh-CN" sz="1600" dirty="0"/>
              <a:t>/</a:t>
            </a:r>
            <a:r>
              <a:rPr lang="en-GB" altLang="zh-CN" sz="1600" dirty="0" err="1"/>
              <a:t>ZoA</a:t>
            </a:r>
            <a:r>
              <a:rPr lang="en-GB" altLang="zh-CN" sz="1600" dirty="0"/>
              <a:t> in step 7</a:t>
            </a:r>
            <a:r>
              <a:rPr lang="en-GB" altLang="zh-CN" sz="1600" dirty="0" smtClean="0"/>
              <a:t>.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800" dirty="0" smtClean="0"/>
              <a:t>Proposal 1-3: Introduce spatial consistency to the path specific random variables in the 3GPP 3D channel model. The path specific random variables include: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Random coupling of rays in step 8.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XPR in step 9.</a:t>
            </a:r>
          </a:p>
          <a:p>
            <a:pPr marL="623888" lvl="3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600" dirty="0" smtClean="0"/>
              <a:t>Random phase in step 10.</a:t>
            </a:r>
          </a:p>
          <a:p>
            <a:pPr marL="444501" lvl="2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GB" altLang="zh-CN" sz="1800" dirty="0" smtClean="0"/>
              <a:t>Proposal 1-4: the correlation distance is FFS</a:t>
            </a:r>
            <a:r>
              <a:rPr lang="en-GB" altLang="zh-CN" sz="1800" dirty="0" smtClean="0">
                <a:solidFill>
                  <a:srgbClr val="FF0000"/>
                </a:solidFill>
              </a:rPr>
              <a:t>, e.g. according to corresponding LSP correlation distance</a:t>
            </a:r>
            <a:endParaRPr lang="en-GB" altLang="zh-CN" sz="180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(Continued)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6134693"/>
              </a:xfrm>
            </p:spPr>
            <p:txBody>
              <a:bodyPr/>
              <a:lstStyle/>
              <a:p>
                <a:pPr marL="444501" lvl="2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r>
                  <a:rPr lang="en-GB" altLang="zh-CN" sz="1800" dirty="0"/>
                  <a:t>Proposal 2: Introduce spatial consistency to the LOS/NLOS and indoor/outdoor random variables in the 3GPP 3D channel model. LOS/NLOS state and indoor/outdoor state are determined by comparing the spatial consistent random variable with a distance dependent LOS probability or indoor probability</a:t>
                </a:r>
                <a:r>
                  <a:rPr lang="en-GB" altLang="zh-CN" sz="1800" dirty="0" smtClean="0"/>
                  <a:t>.</a:t>
                </a:r>
              </a:p>
              <a:p>
                <a:pPr marL="623888" lvl="3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r>
                  <a:rPr lang="en-GB" altLang="zh-CN" sz="1600" dirty="0" smtClean="0"/>
                  <a:t>FFS: </a:t>
                </a:r>
                <a:r>
                  <a:rPr lang="en-GB" altLang="zh-CN" sz="1600" dirty="0" err="1" smtClean="0"/>
                  <a:t>d</a:t>
                </a:r>
                <a:r>
                  <a:rPr lang="en-GB" altLang="zh-CN" sz="1600" baseline="-25000" dirty="0" err="1" smtClean="0"/>
                  <a:t>corr</a:t>
                </a:r>
                <a:r>
                  <a:rPr lang="en-GB" altLang="zh-CN" sz="1600" dirty="0" smtClean="0"/>
                  <a:t>, e.g. </a:t>
                </a:r>
                <a:r>
                  <a:rPr lang="en-GB" altLang="zh-CN" sz="1600" dirty="0" err="1" smtClean="0"/>
                  <a:t>d</a:t>
                </a:r>
                <a:r>
                  <a:rPr lang="en-GB" altLang="zh-CN" sz="1600" baseline="-25000" dirty="0" err="1" smtClean="0"/>
                  <a:t>corr</a:t>
                </a:r>
                <a:r>
                  <a:rPr lang="en-GB" altLang="zh-CN" sz="1600" dirty="0" smtClean="0"/>
                  <a:t>=50m </a:t>
                </a:r>
                <a:r>
                  <a:rPr lang="en-GB" altLang="zh-CN" sz="1600" dirty="0" smtClean="0">
                    <a:solidFill>
                      <a:srgbClr val="FF0000"/>
                    </a:solidFill>
                  </a:rPr>
                  <a:t>for LOS/NLOS </a:t>
                </a:r>
                <a:r>
                  <a:rPr lang="en-GB" altLang="zh-CN" sz="1600" dirty="0">
                    <a:solidFill>
                      <a:srgbClr val="FF0000"/>
                    </a:solidFill>
                  </a:rPr>
                  <a:t>and </a:t>
                </a:r>
                <a:r>
                  <a:rPr lang="en-GB" altLang="zh-CN" sz="1600" dirty="0" err="1" smtClean="0">
                    <a:solidFill>
                      <a:srgbClr val="FF0000"/>
                    </a:solidFill>
                  </a:rPr>
                  <a:t>d</a:t>
                </a:r>
                <a:r>
                  <a:rPr lang="en-GB" altLang="zh-CN" sz="1600" baseline="-25000" dirty="0" err="1" smtClean="0">
                    <a:solidFill>
                      <a:srgbClr val="FF0000"/>
                    </a:solidFill>
                  </a:rPr>
                  <a:t>corr</a:t>
                </a:r>
                <a:r>
                  <a:rPr lang="en-GB" altLang="zh-CN" sz="1600" dirty="0" smtClean="0">
                    <a:solidFill>
                      <a:srgbClr val="FF0000"/>
                    </a:solidFill>
                  </a:rPr>
                  <a:t>=30m for indoor/outdoor</a:t>
                </a:r>
                <a:endParaRPr lang="en-GB" altLang="zh-CN" sz="1600" baseline="-25000" dirty="0" smtClean="0">
                  <a:solidFill>
                    <a:srgbClr val="FF0000"/>
                  </a:solidFill>
                </a:endParaRPr>
              </a:p>
              <a:p>
                <a:pPr marL="444501" lvl="2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r>
                  <a:rPr lang="en-GB" altLang="zh-CN" sz="1800" dirty="0" smtClean="0"/>
                  <a:t>Proposal </a:t>
                </a:r>
                <a:r>
                  <a:rPr lang="en-US" altLang="zh-CN" sz="1800" dirty="0" smtClean="0"/>
                  <a:t>3</a:t>
                </a:r>
                <a:r>
                  <a:rPr lang="en-GB" altLang="zh-CN" sz="1800" dirty="0" smtClean="0"/>
                  <a:t>: </a:t>
                </a:r>
                <a:r>
                  <a:rPr lang="en-GB" altLang="zh-CN" sz="1800" dirty="0"/>
                  <a:t>Make the indoor distance to be spatially </a:t>
                </a:r>
                <a:r>
                  <a:rPr lang="en-GB" altLang="zh-CN" sz="1800" dirty="0" smtClean="0"/>
                  <a:t>consistent </a:t>
                </a:r>
                <a:r>
                  <a:rPr lang="en-US" altLang="zh-CN" sz="1800" dirty="0" smtClean="0"/>
                  <a:t>if it is agreed that </a:t>
                </a:r>
                <a:r>
                  <a:rPr lang="en-US" altLang="zh-CN" sz="1800" dirty="0" smtClean="0">
                    <a:solidFill>
                      <a:srgbClr val="FF0000"/>
                    </a:solidFill>
                  </a:rPr>
                  <a:t>indoor </a:t>
                </a:r>
                <a:r>
                  <a:rPr lang="en-US" altLang="zh-CN" sz="1800" dirty="0" err="1" smtClean="0">
                    <a:solidFill>
                      <a:srgbClr val="FF0000"/>
                    </a:solidFill>
                  </a:rPr>
                  <a:t>pathloss</a:t>
                </a:r>
                <a:r>
                  <a:rPr lang="en-US" altLang="zh-CN" sz="1800" dirty="0" smtClean="0">
                    <a:solidFill>
                      <a:srgbClr val="FF0000"/>
                    </a:solidFill>
                  </a:rPr>
                  <a:t> (</a:t>
                </a:r>
                <a:r>
                  <a:rPr lang="en-US" altLang="zh-CN" sz="1800" dirty="0" err="1" smtClean="0">
                    <a:solidFill>
                      <a:srgbClr val="FF0000"/>
                    </a:solidFill>
                  </a:rPr>
                  <a:t>PL</a:t>
                </a:r>
                <a:r>
                  <a:rPr lang="en-US" altLang="zh-CN" sz="1800" baseline="-25000" dirty="0" err="1" smtClean="0">
                    <a:solidFill>
                      <a:srgbClr val="FF0000"/>
                    </a:solidFill>
                  </a:rPr>
                  <a:t>in</a:t>
                </a:r>
                <a:r>
                  <a:rPr lang="en-US" altLang="zh-CN" sz="1800" dirty="0" smtClean="0">
                    <a:solidFill>
                      <a:srgbClr val="FF0000"/>
                    </a:solidFill>
                  </a:rPr>
                  <a:t> in TR36.873)</a:t>
                </a:r>
                <a:r>
                  <a:rPr lang="en-US" altLang="zh-CN" sz="1800" dirty="0" smtClean="0"/>
                  <a:t> is a function of a uniform random indoor distance</a:t>
                </a:r>
                <a:r>
                  <a:rPr lang="en-GB" altLang="zh-CN" sz="1800" dirty="0" smtClean="0"/>
                  <a:t>.</a:t>
                </a:r>
                <a:endParaRPr lang="en-GB" altLang="zh-CN" sz="1800" dirty="0"/>
              </a:p>
              <a:p>
                <a:pPr marL="444501" lvl="2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r>
                  <a:rPr lang="en-GB" altLang="zh-CN" sz="1800" dirty="0" smtClean="0"/>
                  <a:t>Proposal </a:t>
                </a:r>
                <a:r>
                  <a:rPr lang="en-GB" altLang="zh-CN" sz="1800" dirty="0"/>
                  <a:t>4</a:t>
                </a:r>
                <a:r>
                  <a:rPr lang="en-GB" altLang="zh-CN" sz="1800" dirty="0" smtClean="0"/>
                  <a:t>: If </a:t>
                </a:r>
                <a:r>
                  <a:rPr lang="en-GB" altLang="zh-CN" sz="1800" dirty="0" smtClean="0">
                    <a:solidFill>
                      <a:srgbClr val="FF0000"/>
                    </a:solidFill>
                  </a:rPr>
                  <a:t>soft LOS/NLOS and soft indoor/outdoor state is </a:t>
                </a:r>
                <a:r>
                  <a:rPr lang="en-GB" altLang="zh-CN" sz="1800" dirty="0" smtClean="0"/>
                  <a:t>modelled, introduce </a:t>
                </a:r>
                <a:r>
                  <a:rPr lang="en-GB" altLang="zh-CN" sz="1800" dirty="0"/>
                  <a:t>soft LOS/NLOS state and soft indoor/outdoor state to describe the transition regions between LOS/NLOS and indoor/outdoor. </a:t>
                </a:r>
                <a:r>
                  <a:rPr lang="en-GB" altLang="zh-CN" sz="1800" dirty="0" smtClean="0"/>
                  <a:t>Example of the </a:t>
                </a:r>
                <a:r>
                  <a:rPr lang="en-GB" altLang="zh-CN" sz="1800" dirty="0"/>
                  <a:t>soft LOS/NLOS state and soft indoor/outdoor state can be </a:t>
                </a:r>
                <a:r>
                  <a:rPr lang="en-GB" altLang="zh-CN" sz="1800" dirty="0" smtClean="0"/>
                  <a:t>found in the appendix.</a:t>
                </a:r>
                <a:endParaRPr lang="en-GB" altLang="zh-CN" sz="1800" dirty="0"/>
              </a:p>
              <a:p>
                <a:pPr marL="623888" lvl="3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r>
                  <a:rPr lang="en-GB" altLang="zh-CN" sz="1600" dirty="0" smtClean="0"/>
                  <a:t>Use </a:t>
                </a:r>
                <a:r>
                  <a:rPr lang="en-GB" altLang="zh-CN" sz="1600" dirty="0"/>
                  <a:t>soft LOS/NLOS and soft indoor/outdoor state to calculate the </a:t>
                </a:r>
                <a:r>
                  <a:rPr lang="en-GB" altLang="zh-CN" sz="1600" dirty="0" err="1"/>
                  <a:t>pathloss</a:t>
                </a:r>
                <a:r>
                  <a:rPr lang="en-GB" altLang="zh-CN" sz="1600" dirty="0"/>
                  <a:t> and fast fading channel</a:t>
                </a:r>
                <a:r>
                  <a:rPr lang="en-GB" altLang="zh-CN" sz="1600" dirty="0" smtClean="0"/>
                  <a:t>.</a:t>
                </a:r>
              </a:p>
              <a:p>
                <a:pPr marL="803276" lvl="4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14:m>
                  <m:oMath xmlns:m="http://schemas.openxmlformats.org/officeDocument/2006/math">
                    <m:r>
                      <a:rPr lang="en-GB" altLang="zh-CN" sz="1400" i="1">
                        <a:latin typeface="Cambria Math" panose="02040503050406030204" pitchFamily="18" charset="0"/>
                      </a:rPr>
                      <m:t>𝑃𝐿</m:t>
                    </m:r>
                    <m:d>
                      <m:d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𝐼𝑁𝐷𝑂𝑂𝑅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GB" altLang="zh-CN" sz="1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altLang="zh-CN" sz="1400" i="1">
                        <a:latin typeface="Cambria Math" panose="02040503050406030204" pitchFamily="18" charset="0"/>
                      </a:rPr>
                      <m:t>𝑃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sz="1400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GB" altLang="zh-CN" sz="1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altLang="zh-CN" sz="1400" i="1">
                        <a:latin typeface="Cambria Math" panose="02040503050406030204" pitchFamily="18" charset="0"/>
                      </a:rPr>
                      <m:t>𝑃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𝑁𝐿𝑂𝑆</m:t>
                        </m:r>
                      </m:sub>
                    </m:sSub>
                    <m:r>
                      <a:rPr lang="en-GB" altLang="zh-CN" sz="1400" i="1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GB" altLang="zh-CN" sz="1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𝐼𝑁𝐷𝑂𝑂𝑅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GB" altLang="zh-CN" sz="1400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GB" altLang="zh-CN" sz="1400" i="1">
                        <a:latin typeface="Cambria Math" panose="02040503050406030204" pitchFamily="18" charset="0"/>
                      </a:rPr>
                      <m:t>𝑃𝑒𝑛𝑒𝑟𝑎𝑡𝑖𝑜𝑛𝐿𝑜𝑠𝑠</m:t>
                    </m:r>
                  </m:oMath>
                </a14:m>
                <a:endParaRPr lang="zh-CN" altLang="zh-CN" sz="1400" dirty="0"/>
              </a:p>
              <a:p>
                <a:pPr marL="803276" lvl="4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14:m>
                  <m:oMath xmlns:m="http://schemas.openxmlformats.org/officeDocument/2006/math">
                    <m:r>
                      <a:rPr lang="en-GB" altLang="zh-CN" sz="1400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𝐼𝑁𝐷𝑂𝑂𝑅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GB" altLang="zh-CN" sz="1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𝐼𝑁𝐷𝑂𝑂𝑅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rad>
                    <m:d>
                      <m:d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𝑜𝑢𝑡𝑑𝑜𝑜𝑟</m:t>
                            </m:r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sub>
                        </m:s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∗</m:t>
                        </m:r>
                        <m:rad>
                          <m:radPr>
                            <m:degHide m:val="on"/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zh-CN" altLang="zh-CN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400" i="1">
                                    <a:latin typeface="Cambria Math" panose="02040503050406030204" pitchFamily="18" charset="0"/>
                                  </a:rPr>
                                  <m:t>𝐿𝑂𝑆</m:t>
                                </m:r>
                              </m:e>
                              <m:sub>
                                <m:r>
                                  <a:rPr lang="en-GB" altLang="zh-CN" sz="1400" i="1">
                                    <a:latin typeface="Cambria Math" panose="02040503050406030204" pitchFamily="18" charset="0"/>
                                  </a:rPr>
                                  <m:t>𝑠𝑜𝑓𝑡</m:t>
                                </m:r>
                              </m:sub>
                            </m:sSub>
                          </m:e>
                        </m:rad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𝑜𝑢𝑡𝑑𝑜𝑜𝑟</m:t>
                            </m:r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𝑁𝐿𝑂𝑆</m:t>
                            </m:r>
                          </m:sub>
                        </m:s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∗</m:t>
                        </m:r>
                        <m:rad>
                          <m:radPr>
                            <m:degHide m:val="on"/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zh-CN" altLang="zh-CN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400" i="1">
                                    <a:latin typeface="Cambria Math" panose="02040503050406030204" pitchFamily="18" charset="0"/>
                                  </a:rPr>
                                  <m:t>𝐿𝑂𝑆</m:t>
                                </m:r>
                              </m:e>
                              <m:sub>
                                <m:r>
                                  <a:rPr lang="en-GB" altLang="zh-CN" sz="1400" i="1">
                                    <a:latin typeface="Cambria Math" panose="02040503050406030204" pitchFamily="18" charset="0"/>
                                  </a:rPr>
                                  <m:t>𝑠𝑜𝑓𝑡</m:t>
                                </m:r>
                              </m:sub>
                            </m:sSub>
                          </m:e>
                        </m:rad>
                      </m:e>
                    </m:d>
                    <m:r>
                      <a:rPr lang="en-GB" altLang="zh-CN" sz="1400" i="1"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𝐼𝑁𝐷𝑂𝑂𝑅</m:t>
                            </m:r>
                          </m:e>
                          <m:sub>
                            <m:r>
                              <a:rPr lang="en-GB" altLang="zh-CN" sz="1400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rad>
                    <m:r>
                      <a:rPr lang="en-GB" altLang="zh-CN" sz="1400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𝐼𝑛𝑑𝑜𝑜𝑟</m:t>
                        </m:r>
                      </m:sub>
                    </m:sSub>
                  </m:oMath>
                </a14:m>
                <a:endParaRPr lang="en-GB" altLang="zh-CN" sz="1400" dirty="0" smtClean="0"/>
              </a:p>
              <a:p>
                <a:pPr marL="444501" lvl="2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r>
                  <a:rPr lang="en-GB" altLang="zh-CN" sz="1800" dirty="0" smtClean="0">
                    <a:solidFill>
                      <a:srgbClr val="FF0000"/>
                    </a:solidFill>
                  </a:rPr>
                  <a:t>Note: examples to generate spatially consistent random variables for all the proposals can be found in the appendix</a:t>
                </a:r>
                <a:endParaRPr lang="en-GB" altLang="zh-CN" sz="1800" dirty="0">
                  <a:solidFill>
                    <a:srgbClr val="FF0000"/>
                  </a:solidFill>
                </a:endParaRPr>
              </a:p>
              <a:p>
                <a:pPr marL="444501" lvl="2" indent="-265113">
                  <a:buClr>
                    <a:schemeClr val="accent2">
                      <a:lumMod val="75000"/>
                    </a:schemeClr>
                  </a:buClr>
                  <a:buFont typeface="Wingdings" pitchFamily="2" charset="2"/>
                  <a:buChar char="n"/>
                </a:pPr>
                <a:endParaRPr lang="en-US" altLang="zh-CN" sz="1400" dirty="0"/>
              </a:p>
              <a:p>
                <a:endParaRPr lang="zh-CN" alt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6134693"/>
              </a:xfrm>
              <a:blipFill rotWithShape="0">
                <a:blip r:embed="rId2"/>
                <a:stretch>
                  <a:fillRect t="-497" r="-1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4064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Appendix: example 1 of generating spatially consistent uniform random number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5613" y="1815194"/>
                <a:ext cx="3756347" cy="4494126"/>
              </a:xfrm>
            </p:spPr>
            <p:txBody>
              <a:bodyPr/>
              <a:lstStyle/>
              <a:p>
                <a:pPr algn="just"/>
                <a:r>
                  <a:rPr lang="en-US" altLang="zh-CN" sz="1600" dirty="0" smtClean="0">
                    <a:solidFill>
                      <a:schemeClr val="tx1"/>
                    </a:solidFill>
                  </a:rPr>
                  <a:t>Complex 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normal distribution is used for the corner of one correlation </a:t>
                </a:r>
                <a:r>
                  <a:rPr lang="en-US" altLang="zh-CN" sz="1600" dirty="0" smtClean="0">
                    <a:solidFill>
                      <a:schemeClr val="tx1"/>
                    </a:solidFill>
                  </a:rPr>
                  <a:t>grid</a:t>
                </a:r>
              </a:p>
              <a:p>
                <a:pPr marL="465137" lvl="1" indent="-285750" algn="just">
                  <a:buFont typeface="Arial" panose="020B0604020202020204" pitchFamily="34" charset="0"/>
                  <a:buChar char="•"/>
                </a:pPr>
                <a:r>
                  <a:rPr lang="en-US" altLang="zh-CN" sz="1600" dirty="0" smtClean="0">
                    <a:solidFill>
                      <a:schemeClr val="tx1"/>
                    </a:solidFill>
                  </a:rPr>
                  <a:t>Uncorrelated 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Real/</a:t>
                </a:r>
                <a:r>
                  <a:rPr lang="en-US" altLang="zh-CN" sz="1600" dirty="0" err="1">
                    <a:solidFill>
                      <a:schemeClr val="tx1"/>
                    </a:solidFill>
                  </a:rPr>
                  <a:t>Imag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/>
                    </a:solidFill>
                  </a:rPr>
                  <a:t>Interpolation is used to generate the complex normal random variable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𝑐𝑜𝑟𝑟</m:t>
                            </m:r>
                          </m:sub>
                        </m:sSub>
                      </m:e>
                    </m:rad>
                    <m:d>
                      <m:d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𝑐𝑜𝑟𝑟</m:t>
                                </m:r>
                              </m:sub>
                            </m:sSub>
                          </m:e>
                        </m:rad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0,0</m:t>
                            </m:r>
                          </m:sub>
                        </m:s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𝑐𝑜𝑟𝑟</m:t>
                                </m:r>
                              </m:sub>
                            </m:sSub>
                          </m:e>
                        </m:rad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1,0</m:t>
                            </m:r>
                          </m:sub>
                        </m:sSub>
                      </m:e>
                    </m:d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𝑐𝑜𝑟𝑟</m:t>
                            </m:r>
                          </m:sub>
                        </m:sSub>
                      </m:e>
                    </m:rad>
                    <m:d>
                      <m:d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𝑐𝑜𝑟𝑟</m:t>
                                </m:r>
                              </m:sub>
                            </m:sSub>
                          </m:e>
                        </m:rad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0,1</m:t>
                            </m:r>
                          </m:sub>
                        </m:s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𝑐𝑜𝑟𝑟</m:t>
                                </m:r>
                              </m:sub>
                            </m:sSub>
                          </m:e>
                        </m:rad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/>
                    </a:solidFill>
                  </a:rPr>
                  <a:t>Uniform distribution is generated from the phase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𝑎𝑛𝑔𝑙𝑒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zh-CN" alt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</m:d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/>
                    </m:d>
                  </m:oMath>
                </a14:m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ensures no abrupt change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between 0 and 1 spatially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5613" y="1815194"/>
                <a:ext cx="3756347" cy="4494126"/>
              </a:xfrm>
              <a:blipFill rotWithShape="0">
                <a:blip r:embed="rId3"/>
                <a:stretch>
                  <a:fillRect l="-649" t="-407" r="-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88048" y="1574412"/>
            <a:ext cx="119990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312491"/>
              </p:ext>
            </p:extLst>
          </p:nvPr>
        </p:nvGraphicFramePr>
        <p:xfrm>
          <a:off x="3820624" y="1869263"/>
          <a:ext cx="5164354" cy="342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Visio" r:id="rId4" imgW="10353829" imgH="6953086" progId="Visio.Drawing.15">
                  <p:embed/>
                </p:oleObj>
              </mc:Choice>
              <mc:Fallback>
                <p:oleObj name="Visio" r:id="rId4" imgW="10353829" imgH="695308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0624" y="1869263"/>
                        <a:ext cx="5164354" cy="3429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706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Appendix: example 2 of generating spatially consistent uniform random number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5613" y="1815194"/>
                <a:ext cx="8550339" cy="1958741"/>
              </a:xfrm>
            </p:spPr>
            <p:txBody>
              <a:bodyPr/>
              <a:lstStyle/>
              <a:p>
                <a:pPr algn="just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Generate spatially consistent normal random variable at specific location (x, y)</a:t>
                </a:r>
                <a:endParaRPr lang="en-US" altLang="zh-CN" sz="1600" dirty="0">
                  <a:solidFill>
                    <a:srgbClr val="FF0000"/>
                  </a:solidFill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altLang="zh-CN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altLang="zh-CN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d>
                      <m:dPr>
                        <m:ctrlPr>
                          <a:rPr lang="en-US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altLang="zh-CN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600" dirty="0" smtClean="0">
                    <a:solidFill>
                      <a:srgbClr val="FF0000"/>
                    </a:solidFill>
                  </a:rPr>
                  <a:t>, this random variable could be generated based on the exponential decaying filtering scheme which is used for spatially consistent LSP generation in current 3GPP 3D channel model</a:t>
                </a:r>
                <a:endParaRPr lang="en-US" altLang="zh-CN" sz="1600" dirty="0">
                  <a:solidFill>
                    <a:srgbClr val="FF0000"/>
                  </a:solidFill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altLang="zh-CN" sz="1600" dirty="0">
                    <a:solidFill>
                      <a:srgbClr val="FF0000"/>
                    </a:solidFill>
                  </a:rPr>
                  <a:t>Uniform distribution is </a:t>
                </a:r>
                <a:r>
                  <a:rPr lang="en-US" altLang="zh-CN" sz="1600" dirty="0" smtClean="0">
                    <a:solidFill>
                      <a:srgbClr val="FF0000"/>
                    </a:solidFill>
                  </a:rPr>
                  <a:t>generated based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endParaRPr lang="en-US" altLang="zh-CN" sz="1600" dirty="0">
                  <a:solidFill>
                    <a:srgbClr val="FF0000"/>
                  </a:solidFill>
                </a:endParaRPr>
              </a:p>
              <a:p>
                <a:pPr marL="465137" lvl="1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altLang="zh-CN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𝑒𝑟𝑓𝑐</m:t>
                    </m:r>
                    <m:r>
                      <a:rPr lang="en-US" altLang="zh-CN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(−</m:t>
                    </m:r>
                    <m:f>
                      <m:fPr>
                        <m:ctrlPr>
                          <a:rPr lang="zh-CN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num>
                      <m:den>
                        <m:r>
                          <a:rPr lang="en-US" altLang="zh-CN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  <m:rad>
                          <m:radPr>
                            <m:degHide m:val="on"/>
                            <m:ctrlPr>
                              <a:rPr lang="zh-CN" altLang="zh-CN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1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5613" y="1815194"/>
                <a:ext cx="8550339" cy="1958741"/>
              </a:xfrm>
              <a:blipFill rotWithShape="0">
                <a:blip r:embed="rId2"/>
                <a:stretch>
                  <a:fillRect l="-285" t="-935" r="-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88048" y="1574412"/>
            <a:ext cx="119990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0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Appendix: example 3 of generating spatially consistent uniform random number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5613" y="1815194"/>
                <a:ext cx="3306297" cy="4475071"/>
              </a:xfrm>
            </p:spPr>
            <p:txBody>
              <a:bodyPr/>
              <a:lstStyle/>
              <a:p>
                <a:pPr algn="just"/>
                <a:r>
                  <a:rPr lang="en-US" altLang="zh-CN" sz="1600" dirty="0" smtClean="0">
                    <a:solidFill>
                      <a:schemeClr val="tx1"/>
                    </a:solidFill>
                  </a:rPr>
                  <a:t>Uniformly distributed random variables are 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used for the corner of one correlation grid</a:t>
                </a:r>
              </a:p>
              <a:p>
                <a:pPr marL="465137" lvl="1" indent="-285750" algn="just">
                  <a:buFont typeface="Arial" panose="020B0604020202020204" pitchFamily="34" charset="0"/>
                  <a:buChar char="•"/>
                </a:pPr>
                <a:r>
                  <a:rPr lang="en-US" altLang="zh-CN" sz="1600" dirty="0" err="1" smtClean="0">
                    <a:solidFill>
                      <a:schemeClr val="tx1"/>
                    </a:solidFill>
                  </a:rPr>
                  <a:t>A</a:t>
                </a:r>
                <a:r>
                  <a:rPr lang="en-US" altLang="zh-CN" sz="1600" baseline="-25000" dirty="0" err="1" smtClean="0">
                    <a:solidFill>
                      <a:schemeClr val="tx1"/>
                    </a:solidFill>
                  </a:rPr>
                  <a:t>i,j</a:t>
                </a:r>
                <a:r>
                  <a:rPr lang="en-US" altLang="zh-CN" sz="1600" dirty="0" smtClean="0">
                    <a:solidFill>
                      <a:schemeClr val="tx1"/>
                    </a:solidFill>
                  </a:rPr>
                  <a:t>=</a:t>
                </a:r>
                <a:r>
                  <a:rPr lang="en-US" altLang="zh-CN" sz="1600" dirty="0" err="1" smtClean="0">
                    <a:solidFill>
                      <a:schemeClr val="tx1"/>
                    </a:solidFill>
                  </a:rPr>
                  <a:t>X</a:t>
                </a:r>
                <a:r>
                  <a:rPr lang="en-US" altLang="zh-CN" sz="1600" baseline="-25000" dirty="0" err="1" smtClean="0">
                    <a:solidFill>
                      <a:schemeClr val="tx1"/>
                    </a:solidFill>
                  </a:rPr>
                  <a:t>j</a:t>
                </a:r>
                <a:r>
                  <a:rPr lang="en-US" altLang="zh-CN" sz="1600" dirty="0" err="1" smtClean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∈U</a:t>
                </a:r>
                <a:r>
                  <a:rPr lang="en-US" altLang="zh-CN" sz="1600" dirty="0" smtClean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(0,1), j=1,2,3,4</a:t>
                </a:r>
                <a:endParaRPr lang="en-US" altLang="zh-CN" sz="1600" baseline="-25000" dirty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/>
                    </a:solidFill>
                  </a:rPr>
                  <a:t>Interpolation is used to generate the complex normal random variable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algn="just"/>
                <a:endParaRPr lang="en-US" altLang="zh-CN" sz="1600" dirty="0" smtClean="0">
                  <a:solidFill>
                    <a:schemeClr val="tx1"/>
                  </a:solidFill>
                </a:endParaRPr>
              </a:p>
              <a:p>
                <a:pPr algn="just"/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algn="just"/>
                <a:endParaRPr lang="en-US" altLang="zh-CN" sz="1600" dirty="0" smtClean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altLang="zh-CN" sz="1600" dirty="0" smtClean="0">
                    <a:solidFill>
                      <a:schemeClr val="tx1"/>
                    </a:solidFill>
                  </a:rPr>
                  <a:t>Uniform </a:t>
                </a:r>
                <a:r>
                  <a:rPr lang="en-US" altLang="zh-CN" sz="1600" dirty="0">
                    <a:solidFill>
                      <a:schemeClr val="tx1"/>
                    </a:solidFill>
                  </a:rPr>
                  <a:t>distribution is generated from the </a:t>
                </a:r>
                <a:r>
                  <a:rPr lang="en-US" altLang="zh-CN" sz="1600" dirty="0" smtClean="0">
                    <a:solidFill>
                      <a:schemeClr val="tx1"/>
                    </a:solidFill>
                  </a:rPr>
                  <a:t>X</a:t>
                </a:r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r>
                  <a:rPr lang="zh-CN" alt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dirty="0" smtClean="0">
                    <a:solidFill>
                      <a:schemeClr val="tx1"/>
                    </a:solidFill>
                  </a:rPr>
                  <a:t>is designed to ensure Y</a:t>
                </a:r>
                <a:r>
                  <a: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∈U(0,1)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5613" y="1815194"/>
                <a:ext cx="3306297" cy="4475071"/>
              </a:xfrm>
              <a:blipFill rotWithShape="0">
                <a:blip r:embed="rId3"/>
                <a:stretch>
                  <a:fillRect l="-738" t="-409" r="-923" b="-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88048" y="1574412"/>
            <a:ext cx="119990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365" y="1992158"/>
            <a:ext cx="3710585" cy="3788880"/>
          </a:xfrm>
          <a:prstGeom prst="rect">
            <a:avLst/>
          </a:prstGeom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693482"/>
              </p:ext>
            </p:extLst>
          </p:nvPr>
        </p:nvGraphicFramePr>
        <p:xfrm>
          <a:off x="1613461" y="3531646"/>
          <a:ext cx="9906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5" imgW="990170" imgH="444307" progId="Equation.3">
                  <p:embed/>
                </p:oleObj>
              </mc:Choice>
              <mc:Fallback>
                <p:oleObj name="Equation" r:id="rId5" imgW="990170" imgH="44430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461" y="3531646"/>
                        <a:ext cx="99060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603168"/>
              </p:ext>
            </p:extLst>
          </p:nvPr>
        </p:nvGraphicFramePr>
        <p:xfrm>
          <a:off x="1475348" y="3979321"/>
          <a:ext cx="12668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7" imgW="1269449" imgH="863225" progId="Equation.3">
                  <p:embed/>
                </p:oleObj>
              </mc:Choice>
              <mc:Fallback>
                <p:oleObj name="Equation" r:id="rId7" imgW="1269449" imgH="86322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348" y="3979321"/>
                        <a:ext cx="12668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993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Appendix: example of generating soft LOS/NLOS and soft indoor/outdoor states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604433"/>
            <a:ext cx="3621332" cy="2000548"/>
          </a:xfrm>
        </p:spPr>
        <p:txBody>
          <a:bodyPr/>
          <a:lstStyle/>
          <a:p>
            <a:r>
              <a:rPr lang="en-GB" altLang="zh-CN" sz="2000" dirty="0" smtClean="0">
                <a:solidFill>
                  <a:schemeClr val="tx1"/>
                </a:solidFill>
              </a:rPr>
              <a:t>Soft </a:t>
            </a:r>
            <a:r>
              <a:rPr lang="en-GB" altLang="zh-CN" sz="2000" dirty="0">
                <a:solidFill>
                  <a:schemeClr val="tx1"/>
                </a:solidFill>
              </a:rPr>
              <a:t>LOS/NLOS state can be generated by filtering the binary LOS/NLOS state over space</a:t>
            </a:r>
            <a:r>
              <a:rPr lang="en-GB" altLang="zh-CN" sz="2000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en-GB" altLang="zh-CN" sz="2000" dirty="0" smtClean="0">
                <a:solidFill>
                  <a:schemeClr val="tx1"/>
                </a:solidFill>
              </a:rPr>
              <a:t>FFS the average transition size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355719" y="3744034"/>
            <a:ext cx="1489045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648135"/>
              </p:ext>
            </p:extLst>
          </p:nvPr>
        </p:nvGraphicFramePr>
        <p:xfrm>
          <a:off x="4176839" y="1603207"/>
          <a:ext cx="4867770" cy="3285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Visio" r:id="rId3" imgW="10353550" imgH="6915150" progId="Visio.Drawing.15">
                  <p:embed/>
                </p:oleObj>
              </mc:Choice>
              <mc:Fallback>
                <p:oleObj name="Visio" r:id="rId3" imgW="10353550" imgH="691515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6839" y="1603207"/>
                        <a:ext cx="4867770" cy="32851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743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Appendix: example of generating soft </a:t>
            </a:r>
            <a:r>
              <a:rPr lang="en-US" altLang="zh-CN" dirty="0" smtClean="0"/>
              <a:t>LOS/NLOS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5613" y="1604434"/>
                <a:ext cx="4296407" cy="4019947"/>
              </a:xfrm>
            </p:spPr>
            <p:txBody>
              <a:bodyPr/>
              <a:lstStyle/>
              <a:p>
                <a:r>
                  <a:rPr lang="en-GB" altLang="zh-CN" dirty="0"/>
                  <a:t> </a:t>
                </a:r>
                <a:r>
                  <a:rPr lang="en-GB" altLang="zh-CN" dirty="0">
                    <a:solidFill>
                      <a:schemeClr val="tx2"/>
                    </a:solidFill>
                  </a:rPr>
                  <a:t>A spatially consistent Gaussian number G with autocorrelation distance </a:t>
                </a:r>
                <a:r>
                  <a:rPr lang="en-GB" altLang="zh-CN" dirty="0" err="1">
                    <a:solidFill>
                      <a:schemeClr val="tx2"/>
                    </a:solidFill>
                  </a:rPr>
                  <a:t>dLOS</a:t>
                </a:r>
                <a:r>
                  <a:rPr lang="en-GB" altLang="zh-CN" dirty="0">
                    <a:solidFill>
                      <a:schemeClr val="tx2"/>
                    </a:solidFill>
                  </a:rPr>
                  <a:t> is generated. This is combined with a threshold value F determined via </a:t>
                </a:r>
                <a:endParaRPr lang="zh-CN" altLang="zh-CN" dirty="0">
                  <a:solidFill>
                    <a:schemeClr val="tx2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𝑒𝑟𝑓</m:t>
                        </m:r>
                      </m:e>
                      <m: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GB" altLang="zh-CN" i="1">
                        <a:latin typeface="Cambria Math" panose="02040503050406030204" pitchFamily="18" charset="0"/>
                      </a:rPr>
                      <m:t>(2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)−1)</m:t>
                    </m:r>
                  </m:oMath>
                </a14:m>
                <a:endParaRPr lang="zh-CN" altLang="zh-CN" dirty="0"/>
              </a:p>
              <a:p>
                <a:pPr lvl="1"/>
                <a:r>
                  <a:rPr lang="en-GB" altLang="zh-CN" dirty="0"/>
                  <a:t>Here </a:t>
                </a:r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GB" altLang="zh-CN" dirty="0"/>
                  <a:t> is the distance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dirty="0"/>
                  <a:t> is the LOS probability function. The soft LOS state is determined by a function approximating knife-edge diffraction: </a:t>
                </a:r>
                <a:endParaRPr lang="zh-CN" altLang="zh-CN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altLang="zh-CN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</a:rPr>
                      <m:t>arctan</m:t>
                    </m:r>
                    <m:r>
                      <a:rPr lang="en-GB" altLang="zh-CN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𝐿𝑂𝑆</m:t>
                                </m:r>
                              </m:sub>
                            </m:sSub>
                          </m:num>
                          <m:den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den>
                        </m:f>
                      </m:e>
                    </m:rad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5613" y="1604434"/>
                <a:ext cx="4296407" cy="4019947"/>
              </a:xfrm>
              <a:blipFill rotWithShape="0">
                <a:blip r:embed="rId2"/>
                <a:stretch>
                  <a:fillRect l="-993" t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035" y="1898830"/>
            <a:ext cx="3258118" cy="3150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990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9222</TotalTime>
  <Words>723</Words>
  <Application>Microsoft Office PowerPoint</Application>
  <PresentationFormat>On-screen Show (4:3)</PresentationFormat>
  <Paragraphs>74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メイリオ</vt:lpstr>
      <vt:lpstr>ＭＳ Ｐゴシック</vt:lpstr>
      <vt:lpstr>ＭＳ Ｐ明朝</vt:lpstr>
      <vt:lpstr>宋体</vt:lpstr>
      <vt:lpstr>Arial</vt:lpstr>
      <vt:lpstr>Calibri</vt:lpstr>
      <vt:lpstr>Cambria Math</vt:lpstr>
      <vt:lpstr>Times New Roman</vt:lpstr>
      <vt:lpstr>Wingdings</vt:lpstr>
      <vt:lpstr>標準デザイン</vt:lpstr>
      <vt:lpstr>Visio</vt:lpstr>
      <vt:lpstr>Equation</vt:lpstr>
      <vt:lpstr>WF on spatial consistency</vt:lpstr>
      <vt:lpstr>Background</vt:lpstr>
      <vt:lpstr>Proposals</vt:lpstr>
      <vt:lpstr>Proposal (Continued)</vt:lpstr>
      <vt:lpstr>Appendix: example 1 of generating spatially consistent uniform random number</vt:lpstr>
      <vt:lpstr>Appendix: example 2 of generating spatially consistent uniform random number</vt:lpstr>
      <vt:lpstr>Appendix: example 3 of generating spatially consistent uniform random number</vt:lpstr>
      <vt:lpstr>Appendix: example of generating soft LOS/NLOS and soft indoor/outdoor states</vt:lpstr>
      <vt:lpstr>Appendix: example of generating soft LOS/NLOS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549</cp:revision>
  <cp:lastPrinted>2016-02-02T02:05:25Z</cp:lastPrinted>
  <dcterms:created xsi:type="dcterms:W3CDTF">2008-05-20T02:15:22Z</dcterms:created>
  <dcterms:modified xsi:type="dcterms:W3CDTF">2016-03-15T10:18:29Z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2016-03-15 10:18:27Z</vt:lpwstr>
  </property>
  <property fmtid="{D5CDD505-2E9C-101B-9397-08002B2CF9AE}" pid="5" name="CTPClassification">
    <vt:lpwstr>CTP_IC</vt:lpwstr>
  </property>
</Properties>
</file>