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2"/>
  </p:notesMasterIdLst>
  <p:handoutMasterIdLst>
    <p:handoutMasterId r:id="rId13"/>
  </p:handoutMasterIdLst>
  <p:sldIdLst>
    <p:sldId id="283" r:id="rId5"/>
    <p:sldId id="281" r:id="rId6"/>
    <p:sldId id="311" r:id="rId7"/>
    <p:sldId id="312" r:id="rId8"/>
    <p:sldId id="314" r:id="rId9"/>
    <p:sldId id="316" r:id="rId10"/>
    <p:sldId id="280"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83"/>
          </p14:sldIdLst>
        </p14:section>
        <p14:section name="目录页" id="{9D221634-295C-7843-AF5C-A0CB4F229241}">
          <p14:sldIdLst/>
        </p14:section>
        <p14:section name="章节页" id="{FD05EE94-C931-8C4B-83A2-004B32AA1207}">
          <p14:sldIdLst>
            <p14:sldId id="281"/>
            <p14:sldId id="311"/>
            <p14:sldId id="312"/>
            <p14:sldId id="314"/>
            <p14:sldId id="316"/>
          </p14:sldIdLst>
        </p14:section>
        <p14:section name="结束页" id="{3F9D54A7-3BE2-2540-BB4C-DFE5509085F3}">
          <p14:sldIdLst>
            <p14:sldId id="280"/>
          </p14:sldIdLst>
        </p14:section>
      </p14:sectionLst>
    </p:ext>
    <p:ext uri="{EFAFB233-063F-42B5-8137-9DF3F51BA10A}">
      <p15:sldGuideLst xmlns:p15="http://schemas.microsoft.com/office/powerpoint/2012/main">
        <p15:guide id="5" pos="3701" userDrawn="1">
          <p15:clr>
            <a:srgbClr val="A4A3A4"/>
          </p15:clr>
        </p15:guide>
        <p15:guide id="6" orient="horz" pos="2159" userDrawn="1">
          <p15:clr>
            <a:srgbClr val="A4A3A4"/>
          </p15:clr>
        </p15:guide>
        <p15:guide id="7" pos="353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SL" initials="SL" lastIdx="1" clrIdx="0">
    <p:extLst>
      <p:ext uri="{19B8F6BF-5375-455C-9EA6-DF929625EA0E}">
        <p15:presenceInfo xmlns:p15="http://schemas.microsoft.com/office/powerpoint/2012/main" userId="Huawei-S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3D2D5"/>
    <a:srgbClr val="DD4654"/>
    <a:srgbClr val="EA5A4F"/>
    <a:srgbClr val="78000F"/>
    <a:srgbClr val="151515"/>
    <a:srgbClr val="C7000B"/>
    <a:srgbClr val="575756"/>
    <a:srgbClr val="FFFFFF"/>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42" autoAdjust="0"/>
    <p:restoredTop sz="87779" autoAdjust="0"/>
  </p:normalViewPr>
  <p:slideViewPr>
    <p:cSldViewPr snapToGrid="0" snapToObjects="1">
      <p:cViewPr varScale="1">
        <p:scale>
          <a:sx n="100" d="100"/>
          <a:sy n="100" d="100"/>
        </p:scale>
        <p:origin x="1044" y="84"/>
      </p:cViewPr>
      <p:guideLst>
        <p:guide pos="3701"/>
        <p:guide orient="horz" pos="2159"/>
        <p:guide pos="353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10/25/2021</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10/25/2021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In TS 29.274 </a:t>
            </a:r>
            <a:r>
              <a:rPr lang="en-GB" altLang="zh-CN" sz="1600" kern="1200" dirty="0">
                <a:solidFill>
                  <a:schemeClr val="tx1"/>
                </a:solidFill>
                <a:effectLst/>
                <a:latin typeface="+mn-lt"/>
                <a:ea typeface="+mn-ea"/>
                <a:cs typeface="+mn-cs"/>
              </a:rPr>
              <a:t>Table 7.2.1-1, there is below table NOTE:</a:t>
            </a:r>
            <a:endParaRPr lang="en-US" altLang="zh-CN" dirty="0"/>
          </a:p>
          <a:p>
            <a:endParaRPr lang="en-US" altLang="zh-CN" dirty="0"/>
          </a:p>
          <a:p>
            <a:pPr marL="0" marR="0" lvl="0" indent="0" algn="l" defTabSz="1219304" rtl="0" eaLnBrk="1" fontAlgn="auto" latinLnBrk="0" hangingPunct="1">
              <a:lnSpc>
                <a:spcPct val="100000"/>
              </a:lnSpc>
              <a:spcBef>
                <a:spcPts val="0"/>
              </a:spcBef>
              <a:spcAft>
                <a:spcPts val="0"/>
              </a:spcAft>
              <a:buClrTx/>
              <a:buSzTx/>
              <a:buFontTx/>
              <a:buNone/>
              <a:tabLst/>
              <a:defRPr/>
            </a:pPr>
            <a:r>
              <a:rPr lang="en-GB" altLang="zh-CN" sz="1600" b="1" u="sng" kern="1200" dirty="0">
                <a:solidFill>
                  <a:schemeClr val="tx1"/>
                </a:solidFill>
                <a:effectLst/>
                <a:latin typeface="+mn-lt"/>
                <a:ea typeface="+mn-ea"/>
                <a:cs typeface="+mn-cs"/>
              </a:rPr>
              <a:t>NOTE 15:	An MME, SGW and PGW which supports NB-IoT and/or Non-IP or Ethernet PDN type and/or inter-system change with 5GS shall support </a:t>
            </a:r>
            <a:r>
              <a:rPr lang="en-GB" altLang="zh-CN" sz="1600" b="1" u="sng" kern="1200" dirty="0" err="1">
                <a:solidFill>
                  <a:schemeClr val="tx1"/>
                </a:solidFill>
                <a:effectLst/>
                <a:latin typeface="+mn-lt"/>
                <a:ea typeface="+mn-ea"/>
                <a:cs typeface="+mn-cs"/>
              </a:rPr>
              <a:t>ePCO</a:t>
            </a:r>
            <a:r>
              <a:rPr lang="en-GB" altLang="zh-CN" sz="1600" b="1" u="sng" kern="1200" dirty="0">
                <a:solidFill>
                  <a:schemeClr val="tx1"/>
                </a:solidFill>
                <a:effectLst/>
                <a:latin typeface="+mn-lt"/>
                <a:ea typeface="+mn-ea"/>
                <a:cs typeface="+mn-cs"/>
              </a:rPr>
              <a:t>. A UE supporting NB-IoT access and/or Non-IP or Ethernet PDN type and/or N1 mode also support </a:t>
            </a:r>
            <a:r>
              <a:rPr lang="en-GB" altLang="zh-CN" sz="1600" b="1" u="sng" kern="1200" dirty="0" err="1">
                <a:solidFill>
                  <a:schemeClr val="tx1"/>
                </a:solidFill>
                <a:effectLst/>
                <a:latin typeface="+mn-lt"/>
                <a:ea typeface="+mn-ea"/>
                <a:cs typeface="+mn-cs"/>
              </a:rPr>
              <a:t>ePCO</a:t>
            </a:r>
            <a:r>
              <a:rPr lang="en-GB" altLang="zh-CN" sz="1600" b="1" u="sng" kern="1200" dirty="0">
                <a:solidFill>
                  <a:schemeClr val="tx1"/>
                </a:solidFill>
                <a:effectLst/>
                <a:latin typeface="+mn-lt"/>
                <a:ea typeface="+mn-ea"/>
                <a:cs typeface="+mn-cs"/>
              </a:rPr>
              <a:t>.</a:t>
            </a:r>
            <a:endParaRPr lang="zh-CN" altLang="zh-CN" sz="1600" b="1" u="sng"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F07326F3-4732-B74B-9C70-D0992466E499}" type="slidenum">
              <a:rPr lang="en-US" smtClean="0"/>
              <a:t>2</a:t>
            </a:fld>
            <a:endParaRPr lang="en-US"/>
          </a:p>
        </p:txBody>
      </p:sp>
    </p:spTree>
    <p:extLst>
      <p:ext uri="{BB962C8B-B14F-4D97-AF65-F5344CB8AC3E}">
        <p14:creationId xmlns:p14="http://schemas.microsoft.com/office/powerpoint/2010/main" val="276071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In the reason for change of </a:t>
            </a:r>
            <a:r>
              <a:rPr lang="en-US" altLang="zh-CN" dirty="0">
                <a:latin typeface="+mn-lt"/>
                <a:ea typeface="微软雅黑" panose="020B0503020204020204" pitchFamily="34" charset="-122"/>
              </a:rPr>
              <a:t>CR2825R2_(Rel-13)_C1-171948, it clearly indicated for some new features, the end-to-end negotiation mechanism is not needed:</a:t>
            </a:r>
            <a:endParaRPr lang="en-US" altLang="zh-CN" dirty="0"/>
          </a:p>
          <a:p>
            <a:endParaRPr lang="en-US" altLang="zh-CN" dirty="0"/>
          </a:p>
          <a:p>
            <a:pPr marL="0" marR="0" lvl="0" indent="0" algn="l" defTabSz="1219304" rtl="0" eaLnBrk="1" fontAlgn="auto" latinLnBrk="0" hangingPunct="1">
              <a:lnSpc>
                <a:spcPct val="100000"/>
              </a:lnSpc>
              <a:spcBef>
                <a:spcPts val="0"/>
              </a:spcBef>
              <a:spcAft>
                <a:spcPts val="0"/>
              </a:spcAft>
              <a:buClrTx/>
              <a:buSzTx/>
              <a:buFontTx/>
              <a:buNone/>
              <a:tabLst/>
              <a:defRPr/>
            </a:pPr>
            <a:r>
              <a:rPr lang="en-US" altLang="zh-CN" dirty="0"/>
              <a:t>“</a:t>
            </a:r>
            <a:r>
              <a:rPr lang="en-GB" altLang="zh-CN" sz="1600" kern="1200" dirty="0">
                <a:solidFill>
                  <a:schemeClr val="tx1"/>
                </a:solidFill>
                <a:effectLst/>
                <a:latin typeface="+mn-lt"/>
                <a:ea typeface="+mn-ea"/>
                <a:cs typeface="+mn-cs"/>
              </a:rPr>
              <a:t>It is proposed to solve 1) and 2) by adding a description to subclause 6.6.1.1 which clarifies that support of the extended PCO IE is negotiated end-to-end in 2 steps: firstly between UE and MME during EPS attach and TAU, and secondly end-to-end between UE and PDN GW in the EPS session management/GTP signalling. Only if both steps were successful – </a:t>
            </a:r>
            <a:r>
              <a:rPr lang="en-GB" altLang="zh-CN" sz="1600" b="1" u="sng" kern="1200" dirty="0">
                <a:solidFill>
                  <a:schemeClr val="tx1"/>
                </a:solidFill>
                <a:effectLst/>
                <a:latin typeface="+mn-lt"/>
                <a:ea typeface="+mn-ea"/>
                <a:cs typeface="+mn-cs"/>
              </a:rPr>
              <a:t>or if the UE can assume based on the use of NB-S1 mode or the requested PDN type "non-IP" that the PDN GW supports the extended PCO IE, then the extended PCO IE can be used for this specific PDN connection</a:t>
            </a:r>
            <a:r>
              <a:rPr lang="en-GB" altLang="zh-CN" sz="1600" b="1" u="sng" kern="1200" dirty="0">
                <a:solidFill>
                  <a:schemeClr val="tx1"/>
                </a:solidFill>
                <a:effectLst/>
                <a:highlight>
                  <a:srgbClr val="FFFF00"/>
                </a:highlight>
                <a:latin typeface="+mn-lt"/>
                <a:ea typeface="+mn-ea"/>
                <a:cs typeface="+mn-cs"/>
              </a:rPr>
              <a:t>.</a:t>
            </a:r>
            <a:r>
              <a:rPr lang="en-US" altLang="zh-CN" dirty="0"/>
              <a:t>”</a:t>
            </a:r>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789975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7</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攀登">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13825" r="2034" b="5607"/>
          <a:stretch/>
        </p:blipFill>
        <p:spPr>
          <a:xfrm>
            <a:off x="1" y="-36206"/>
            <a:ext cx="12196763" cy="5638471"/>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537370765"/>
      </p:ext>
    </p:extLst>
  </p:cSld>
  <p:clrMapOvr>
    <a:masterClrMapping/>
  </p:clrMapOvr>
  <p:extLst mod="1">
    <p:ext uri="{DCECCB84-F9BA-43D5-87BE-67443E8EF086}">
      <p15:sldGuideLst xmlns:p15="http://schemas.microsoft.com/office/powerpoint/2012/main">
        <p15:guide id="1" orient="horz" pos="341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15:guide id="1" orient="horz" pos="341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智能">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18" name="L 形 17"/>
          <p:cNvSpPr/>
          <p:nvPr userDrawn="1"/>
        </p:nvSpPr>
        <p:spPr>
          <a:xfrm rot="5400000">
            <a:off x="5824025" y="256863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514487387"/>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灯塔">
    <p:spTree>
      <p:nvGrpSpPr>
        <p:cNvPr id="1" name=""/>
        <p:cNvGrpSpPr/>
        <p:nvPr/>
      </p:nvGrpSpPr>
      <p:grpSpPr>
        <a:xfrm>
          <a:off x="0" y="0"/>
          <a:ext cx="0" cy="0"/>
          <a:chOff x="0" y="0"/>
          <a:chExt cx="0" cy="0"/>
        </a:xfrm>
      </p:grpSpPr>
      <p:pic>
        <p:nvPicPr>
          <p:cNvPr id="8" name="图片 3">
            <a:extLst>
              <a:ext uri="{FF2B5EF4-FFF2-40B4-BE49-F238E27FC236}">
                <a16:creationId xmlns:a16="http://schemas.microsoft.com/office/drawing/2014/main" id="{C6D010F9-02DE-1949-B177-A4E0D2774ED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10" name="L 形 10">
            <a:extLst>
              <a:ext uri="{FF2B5EF4-FFF2-40B4-BE49-F238E27FC236}">
                <a16:creationId xmlns:a16="http://schemas.microsoft.com/office/drawing/2014/main" id="{0C595D57-06EA-3B46-AF21-C0EACD8F1C4E}"/>
              </a:ext>
            </a:extLst>
          </p:cNvPr>
          <p:cNvSpPr/>
          <p:nvPr userDrawn="1"/>
        </p:nvSpPr>
        <p:spPr>
          <a:xfrm rot="5400000">
            <a:off x="7881371" y="1995748"/>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1" name="Title 1">
            <a:extLst>
              <a:ext uri="{FF2B5EF4-FFF2-40B4-BE49-F238E27FC236}">
                <a16:creationId xmlns:a16="http://schemas.microsoft.com/office/drawing/2014/main" id="{C897A368-8F39-4049-9BB0-AEB315EB7E0D}"/>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2621051-E1A4-A049-BF21-61B18B348315}"/>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757399749"/>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创新">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749409936"/>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领航">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03" y="0"/>
            <a:ext cx="12201065" cy="5602262"/>
          </a:xfrm>
          <a:prstGeom prst="rect">
            <a:avLst/>
          </a:prstGeom>
        </p:spPr>
      </p:pic>
      <p:sp>
        <p:nvSpPr>
          <p:cNvPr id="2" name="Title 1"/>
          <p:cNvSpPr>
            <a:spLocks noGrp="1"/>
          </p:cNvSpPr>
          <p:nvPr>
            <p:ph type="ctrTitle" hasCustomPrompt="1"/>
          </p:nvPr>
        </p:nvSpPr>
        <p:spPr>
          <a:xfrm>
            <a:off x="896462" y="907581"/>
            <a:ext cx="6610328" cy="690255"/>
          </a:xfrm>
          <a:prstGeom prst="rect">
            <a:avLst/>
          </a:prstGeom>
        </p:spPr>
        <p:txBody>
          <a:bodyPr lIns="0" tIns="0" rIns="0" bIns="0" anchor="t">
            <a:normAutofit/>
          </a:bodyPr>
          <a:lstStyle>
            <a:lvl1pPr algn="l">
              <a:lnSpc>
                <a:spcPts val="3440"/>
              </a:lnSpc>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10800000">
            <a:off x="10502896" y="1522948"/>
            <a:ext cx="717936" cy="70103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6" name="Text Placeholder 5">
            <a:extLst>
              <a:ext uri="{FF2B5EF4-FFF2-40B4-BE49-F238E27FC236}">
                <a16:creationId xmlns:a16="http://schemas.microsoft.com/office/drawing/2014/main" id="{1878D8DD-C7E7-9345-9C0D-92472D27ADF8}"/>
              </a:ext>
            </a:extLst>
          </p:cNvPr>
          <p:cNvSpPr>
            <a:spLocks noGrp="1"/>
          </p:cNvSpPr>
          <p:nvPr>
            <p:ph type="body" sz="quarter" idx="10" hasCustomPrompt="1"/>
          </p:nvPr>
        </p:nvSpPr>
        <p:spPr>
          <a:xfrm>
            <a:off x="929260" y="1949372"/>
            <a:ext cx="6577530" cy="643926"/>
          </a:xfrm>
        </p:spPr>
        <p:txBody>
          <a:bodyPr/>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412914551"/>
      </p:ext>
    </p:extLst>
  </p:cSld>
  <p:clrMapOvr>
    <a:masterClrMapping/>
  </p:clrMapOvr>
  <p:extLst mod="1">
    <p:ext uri="{DCECCB84-F9BA-43D5-87BE-67443E8EF086}">
      <p15:sldGuideLst xmlns:p15="http://schemas.microsoft.com/office/powerpoint/2012/main">
        <p15:guide id="1" orient="horz" pos="341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08" y="1501989"/>
            <a:ext cx="10733557" cy="4690459"/>
          </a:xfrm>
          <a:prstGeom prst="rect">
            <a:avLst/>
          </a:prstGeom>
        </p:spPr>
        <p:txBody>
          <a:bodyPr lIns="0" tIns="0" rIns="0" bIns="0"/>
          <a:lstStyle>
            <a:lvl1pPr marL="12373" indent="0">
              <a:lnSpc>
                <a:spcPct val="100000"/>
              </a:lnSpc>
              <a:spcBef>
                <a:spcPts val="0"/>
              </a:spcBef>
              <a:buFontTx/>
              <a:buNone/>
              <a:tabLst>
                <a:tab pos="1208420"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buFont typeface="Arial" panose="020B0604020202020204" pitchFamily="34" charset="0"/>
              <a:buChar char="•"/>
              <a:tabLst>
                <a:tab pos="1208420" algn="ctr"/>
              </a:tabLst>
              <a:defRPr sz="1299" baseline="0"/>
            </a:lvl2pPr>
            <a:lvl3pPr marL="525850" indent="-171159">
              <a:buFont typeface="Arial" panose="020B0604020202020204" pitchFamily="34" charset="0"/>
              <a:buChar char="•"/>
              <a:tabLst>
                <a:tab pos="1208420" algn="ctr"/>
              </a:tabLst>
              <a:defRPr sz="1299" baseline="0"/>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2185791374"/>
      </p:ext>
    </p:extLst>
  </p:cSld>
  <p:clrMapOvr>
    <a:masterClrMapping/>
  </p:clrMapOvr>
  <p:extLst mod="1">
    <p:ext uri="{DCECCB84-F9BA-43D5-87BE-67443E8EF086}">
      <p15:sldGuideLst xmlns:p15="http://schemas.microsoft.com/office/powerpoint/2012/main">
        <p15:guide id="2" pos="384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9309" y="6270651"/>
            <a:ext cx="1982316" cy="153611"/>
          </a:xfrm>
          <a:prstGeom prst="rect">
            <a:avLst/>
          </a:prstGeom>
        </p:spPr>
        <p:txBody>
          <a:bodyPr vert="horz" lIns="0" tIns="0" rIns="0" bIns="0" rtlCol="0">
            <a:noAutofit/>
          </a:bodyPr>
          <a:lstStyle/>
          <a:p>
            <a:pPr lvl="0"/>
            <a:r>
              <a:rPr lang="en-US" dirty="0"/>
              <a:t>Edit Master text styles</a:t>
            </a:r>
          </a:p>
        </p:txBody>
      </p:sp>
      <p:pic>
        <p:nvPicPr>
          <p:cNvPr id="4" name="图片 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206684" y="5970030"/>
            <a:ext cx="2256665" cy="493531"/>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24" r:id="rId1"/>
    <p:sldLayoutId id="2147483819" r:id="rId2"/>
    <p:sldLayoutId id="2147483820" r:id="rId3"/>
    <p:sldLayoutId id="2147483822" r:id="rId4"/>
    <p:sldLayoutId id="2147483821" r:id="rId5"/>
    <p:sldLayoutId id="2147483823" r:id="rId6"/>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userDrawn="1">
          <p15:clr>
            <a:srgbClr val="F26B43"/>
          </p15:clr>
        </p15:guide>
        <p15:guide id="2" pos="3841" userDrawn="1">
          <p15:clr>
            <a:srgbClr val="F26B43"/>
          </p15:clr>
        </p15:guide>
        <p15:guide id="3" pos="565" userDrawn="1">
          <p15:clr>
            <a:srgbClr val="F26B43"/>
          </p15:clr>
        </p15:guide>
        <p15:guide id="4" orient="horz" pos="4007" userDrawn="1">
          <p15:clr>
            <a:srgbClr val="F26B43"/>
          </p15:clr>
        </p15:guide>
        <p15:guide id="5" orient="horz" pos="1235" userDrawn="1">
          <p15:clr>
            <a:srgbClr val="F26B43"/>
          </p15:clr>
        </p15:guide>
        <p15:guide id="6" orient="horz" pos="55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53888"/>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80825"/>
              <a:ext cx="1982912" cy="3785795"/>
              <a:chOff x="12216278" y="3080825"/>
              <a:chExt cx="1982912" cy="3785795"/>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80825"/>
                <a:ext cx="569387" cy="153888"/>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25" userDrawn="1">
          <p15:clr>
            <a:srgbClr val="F26B43"/>
          </p15:clr>
        </p15:guide>
        <p15:guide id="5" orient="horz" pos="410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8" y="5237637"/>
            <a:ext cx="1869596" cy="408880"/>
          </a:xfrm>
          <a:prstGeom prst="rect">
            <a:avLst/>
          </a:prstGeom>
        </p:spPr>
      </p:pic>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userDrawn="1">
          <p15:clr>
            <a:srgbClr val="F26B43"/>
          </p15:clr>
        </p15:guide>
        <p15:guide id="2" pos="3842" userDrawn="1">
          <p15:clr>
            <a:srgbClr val="F26B43"/>
          </p15:clr>
        </p15:guide>
        <p15:guide id="3" pos="458" userDrawn="1">
          <p15:clr>
            <a:srgbClr val="F26B43"/>
          </p15:clr>
        </p15:guide>
        <p15:guide id="4" pos="721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ctrTitle"/>
          </p:nvPr>
        </p:nvSpPr>
        <p:spPr>
          <a:xfrm>
            <a:off x="2049639" y="2023458"/>
            <a:ext cx="5410416" cy="977195"/>
          </a:xfrm>
        </p:spPr>
        <p:txBody>
          <a:bodyPr>
            <a:normAutofit/>
          </a:bodyPr>
          <a:lstStyle/>
          <a:p>
            <a:pPr algn="ctr"/>
            <a:r>
              <a:rPr lang="en-US" altLang="zh-CN" sz="3400" b="1" dirty="0">
                <a:solidFill>
                  <a:srgbClr val="C00000"/>
                </a:solidFill>
                <a:latin typeface="Calibri" panose="020F0502020204030204" pitchFamily="34" charset="0"/>
                <a:cs typeface="Calibri" panose="020F0502020204030204" pitchFamily="34" charset="0"/>
              </a:rPr>
              <a:t>Huawei inputs on ID_UAS CC </a:t>
            </a:r>
            <a:endParaRPr lang="zh-CN" altLang="en-US" sz="3400" b="1" dirty="0">
              <a:solidFill>
                <a:srgbClr val="C00000"/>
              </a:solidFill>
              <a:latin typeface="Calibri" panose="020F0502020204030204" pitchFamily="34" charset="0"/>
              <a:cs typeface="Calibri" panose="020F0502020204030204" pitchFamily="34" charset="0"/>
            </a:endParaRPr>
          </a:p>
        </p:txBody>
      </p:sp>
      <p:sp>
        <p:nvSpPr>
          <p:cNvPr id="6" name="Text Box 14"/>
          <p:cNvSpPr txBox="1">
            <a:spLocks noChangeArrowheads="1"/>
          </p:cNvSpPr>
          <p:nvPr/>
        </p:nvSpPr>
        <p:spPr bwMode="auto">
          <a:xfrm>
            <a:off x="3500854" y="2622391"/>
            <a:ext cx="2507985" cy="378262"/>
          </a:xfrm>
          <a:prstGeom prst="rect">
            <a:avLst/>
          </a:prstGeom>
          <a:noFill/>
          <a:ln w="9525">
            <a:noFill/>
            <a:miter lim="800000"/>
            <a:headEnd/>
            <a:tailEnd/>
          </a:ln>
        </p:spPr>
        <p:txBody>
          <a:bodyPr wrap="square" lIns="69806" tIns="34902" rIns="69806" bIns="34902">
            <a:spAutoFit/>
          </a:bodyPr>
          <a:lstStyle/>
          <a:p>
            <a:pPr algn="ctr">
              <a:defRPr/>
            </a:pPr>
            <a:r>
              <a:rPr lang="en-US" altLang="zh-CN" sz="2000" dirty="0">
                <a:latin typeface="Calibri" panose="020F0502020204030204" pitchFamily="34" charset="0"/>
                <a:ea typeface="+mj-ea"/>
                <a:cs typeface="Calibri" panose="020F0502020204030204" pitchFamily="34" charset="0"/>
              </a:rPr>
              <a:t>(26</a:t>
            </a:r>
            <a:r>
              <a:rPr lang="en-US" altLang="zh-CN" sz="2000" baseline="30000" dirty="0">
                <a:latin typeface="Calibri" panose="020F0502020204030204" pitchFamily="34" charset="0"/>
                <a:ea typeface="+mj-ea"/>
                <a:cs typeface="Calibri" panose="020F0502020204030204" pitchFamily="34" charset="0"/>
              </a:rPr>
              <a:t>th</a:t>
            </a:r>
            <a:r>
              <a:rPr lang="en-US" altLang="zh-CN" sz="2000" dirty="0">
                <a:latin typeface="Calibri" panose="020F0502020204030204" pitchFamily="34" charset="0"/>
                <a:ea typeface="+mj-ea"/>
                <a:cs typeface="Calibri" panose="020F0502020204030204" pitchFamily="34" charset="0"/>
              </a:rPr>
              <a:t>, Oct. 2021)</a:t>
            </a:r>
          </a:p>
        </p:txBody>
      </p:sp>
    </p:spTree>
    <p:extLst>
      <p:ext uri="{BB962C8B-B14F-4D97-AF65-F5344CB8AC3E}">
        <p14:creationId xmlns:p14="http://schemas.microsoft.com/office/powerpoint/2010/main" val="363295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6ADB1D9-336D-594D-9418-4BC486843D21}"/>
              </a:ext>
            </a:extLst>
          </p:cNvPr>
          <p:cNvSpPr>
            <a:spLocks noGrp="1"/>
          </p:cNvSpPr>
          <p:nvPr>
            <p:ph type="subTitle" idx="1"/>
          </p:nvPr>
        </p:nvSpPr>
        <p:spPr>
          <a:xfrm>
            <a:off x="722092" y="231355"/>
            <a:ext cx="10740640" cy="449557"/>
          </a:xfrm>
        </p:spPr>
        <p:txBody>
          <a:bodyPr>
            <a:normAutofit/>
          </a:bodyPr>
          <a:lstStyle/>
          <a:p>
            <a:r>
              <a:rPr lang="en-US" altLang="zh-CN" dirty="0">
                <a:solidFill>
                  <a:srgbClr val="C00000"/>
                </a:solidFill>
                <a:latin typeface="+mn-lt"/>
              </a:rPr>
              <a:t>PCO/</a:t>
            </a:r>
            <a:r>
              <a:rPr lang="en-US" altLang="zh-CN" dirty="0" err="1">
                <a:solidFill>
                  <a:srgbClr val="C00000"/>
                </a:solidFill>
                <a:latin typeface="+mn-lt"/>
              </a:rPr>
              <a:t>ePCO</a:t>
            </a:r>
            <a:r>
              <a:rPr lang="en-US" altLang="zh-CN" dirty="0">
                <a:solidFill>
                  <a:srgbClr val="C00000"/>
                </a:solidFill>
                <a:latin typeface="+mn-lt"/>
              </a:rPr>
              <a:t> handling for UUAA/C2 authorization in EPS (1/2)</a:t>
            </a:r>
            <a:endParaRPr lang="en-US" dirty="0">
              <a:solidFill>
                <a:srgbClr val="C00000"/>
              </a:solidFill>
              <a:latin typeface="+mn-lt"/>
            </a:endParaRPr>
          </a:p>
        </p:txBody>
      </p:sp>
      <p:sp>
        <p:nvSpPr>
          <p:cNvPr id="8" name="TextBox 7">
            <a:extLst>
              <a:ext uri="{FF2B5EF4-FFF2-40B4-BE49-F238E27FC236}">
                <a16:creationId xmlns:a16="http://schemas.microsoft.com/office/drawing/2014/main" id="{D8536F3D-D0C8-B447-A64B-59D377EA5296}"/>
              </a:ext>
            </a:extLst>
          </p:cNvPr>
          <p:cNvSpPr txBox="1"/>
          <p:nvPr/>
        </p:nvSpPr>
        <p:spPr>
          <a:xfrm>
            <a:off x="5660391" y="-1188720"/>
            <a:ext cx="184731" cy="528350"/>
          </a:xfrm>
          <a:prstGeom prst="rect">
            <a:avLst/>
          </a:prstGeom>
          <a:noFill/>
        </p:spPr>
        <p:txBody>
          <a:bodyPr wrap="none" rtlCol="0">
            <a:spAutoFit/>
          </a:bodyPr>
          <a:lstStyle/>
          <a:p>
            <a:pPr>
              <a:lnSpc>
                <a:spcPts val="3440"/>
              </a:lnSpc>
            </a:pPr>
            <a:endParaRPr lang="en-US" sz="3200" dirty="0">
              <a:latin typeface="Microsoft YaHei" panose="020B0503020204020204" pitchFamily="34" charset="-122"/>
              <a:ea typeface="Microsoft YaHei" panose="020B0503020204020204" pitchFamily="34" charset="-122"/>
            </a:endParaRPr>
          </a:p>
        </p:txBody>
      </p:sp>
      <p:sp>
        <p:nvSpPr>
          <p:cNvPr id="13" name="Content Placeholder 2">
            <a:extLst>
              <a:ext uri="{FF2B5EF4-FFF2-40B4-BE49-F238E27FC236}">
                <a16:creationId xmlns:a16="http://schemas.microsoft.com/office/drawing/2014/main" id="{1D7B0514-4060-0E4B-809B-B1B2E3258AB4}"/>
              </a:ext>
            </a:extLst>
          </p:cNvPr>
          <p:cNvSpPr>
            <a:spLocks noGrp="1"/>
          </p:cNvSpPr>
          <p:nvPr/>
        </p:nvSpPr>
        <p:spPr>
          <a:xfrm>
            <a:off x="722090" y="795032"/>
            <a:ext cx="10733557" cy="662576"/>
          </a:xfrm>
          <a:prstGeom prst="rect">
            <a:avLst/>
          </a:prstGeom>
          <a:solidFill>
            <a:srgbClr val="C00000"/>
          </a:solidFill>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Bef>
                <a:spcPts val="600"/>
              </a:spcBef>
              <a:spcAft>
                <a:spcPts val="600"/>
              </a:spcAft>
            </a:pPr>
            <a:r>
              <a:rPr lang="en-US" altLang="zh-CN" b="1" dirty="0">
                <a:solidFill>
                  <a:schemeClr val="tx2"/>
                </a:solidFill>
                <a:latin typeface="+mn-lt"/>
                <a:ea typeface="微软雅黑" panose="020B0503020204020204" pitchFamily="34" charset="-122"/>
              </a:rPr>
              <a:t>Huawei principle: To mimic principle of NB-IoT for </a:t>
            </a:r>
            <a:r>
              <a:rPr lang="en-US" altLang="zh-CN" b="1" dirty="0" err="1">
                <a:solidFill>
                  <a:schemeClr val="tx2"/>
                </a:solidFill>
                <a:latin typeface="+mn-lt"/>
                <a:ea typeface="微软雅黑" panose="020B0503020204020204" pitchFamily="34" charset="-122"/>
              </a:rPr>
              <a:t>ePCO</a:t>
            </a:r>
            <a:r>
              <a:rPr lang="en-US" altLang="zh-CN" b="1" dirty="0">
                <a:solidFill>
                  <a:schemeClr val="tx2"/>
                </a:solidFill>
                <a:latin typeface="+mn-lt"/>
                <a:ea typeface="微软雅黑" panose="020B0503020204020204" pitchFamily="34" charset="-122"/>
              </a:rPr>
              <a:t> IE, the UE supporting NB-IoT can directly use </a:t>
            </a:r>
            <a:r>
              <a:rPr lang="en-US" altLang="zh-CN" b="1" dirty="0" err="1">
                <a:solidFill>
                  <a:schemeClr val="tx2"/>
                </a:solidFill>
                <a:latin typeface="+mn-lt"/>
                <a:ea typeface="微软雅黑" panose="020B0503020204020204" pitchFamily="34" charset="-122"/>
              </a:rPr>
              <a:t>ePCO</a:t>
            </a:r>
            <a:r>
              <a:rPr lang="en-US" altLang="zh-CN" b="1" dirty="0">
                <a:solidFill>
                  <a:schemeClr val="tx2"/>
                </a:solidFill>
                <a:latin typeface="+mn-lt"/>
                <a:ea typeface="微软雅黑" panose="020B0503020204020204" pitchFamily="34" charset="-122"/>
              </a:rPr>
              <a:t> IE and the EPC shall support </a:t>
            </a:r>
            <a:r>
              <a:rPr lang="en-US" altLang="zh-CN" b="1" dirty="0" err="1">
                <a:solidFill>
                  <a:schemeClr val="tx2"/>
                </a:solidFill>
                <a:latin typeface="+mn-lt"/>
                <a:ea typeface="微软雅黑" panose="020B0503020204020204" pitchFamily="34" charset="-122"/>
              </a:rPr>
              <a:t>ePCO</a:t>
            </a:r>
            <a:r>
              <a:rPr lang="en-US" altLang="zh-CN" b="1" dirty="0">
                <a:solidFill>
                  <a:schemeClr val="tx2"/>
                </a:solidFill>
                <a:latin typeface="+mn-lt"/>
                <a:ea typeface="微软雅黑" panose="020B0503020204020204" pitchFamily="34" charset="-122"/>
              </a:rPr>
              <a:t> IE to enable NB-IoT services.</a:t>
            </a:r>
            <a:endParaRPr lang="en-US" altLang="zh-CN" b="1" dirty="0">
              <a:solidFill>
                <a:schemeClr val="tx2"/>
              </a:solidFill>
              <a:latin typeface="+mn-lt"/>
            </a:endParaRPr>
          </a:p>
        </p:txBody>
      </p:sp>
      <p:sp>
        <p:nvSpPr>
          <p:cNvPr id="15" name="Content Placeholder 2">
            <a:extLst>
              <a:ext uri="{FF2B5EF4-FFF2-40B4-BE49-F238E27FC236}">
                <a16:creationId xmlns:a16="http://schemas.microsoft.com/office/drawing/2014/main" id="{C9D4C39F-E118-4838-A735-3C941E30974B}"/>
              </a:ext>
            </a:extLst>
          </p:cNvPr>
          <p:cNvSpPr>
            <a:spLocks noGrp="1"/>
          </p:cNvSpPr>
          <p:nvPr/>
        </p:nvSpPr>
        <p:spPr>
          <a:xfrm>
            <a:off x="722089" y="1507961"/>
            <a:ext cx="10733557" cy="3595836"/>
          </a:xfrm>
          <a:prstGeom prst="rect">
            <a:avLst/>
          </a:prstGeom>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600"/>
              </a:spcAft>
            </a:pPr>
            <a:r>
              <a:rPr lang="en-US" altLang="zh-CN" sz="1600" dirty="0">
                <a:latin typeface="+mn-lt"/>
                <a:ea typeface="微软雅黑" panose="020B0503020204020204" pitchFamily="34" charset="-122"/>
              </a:rPr>
              <a:t>Key questions:</a:t>
            </a:r>
          </a:p>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Q1: </a:t>
            </a:r>
            <a:r>
              <a:rPr lang="en-US" altLang="zh-CN" sz="1600" dirty="0">
                <a:latin typeface="+mn-lt"/>
              </a:rPr>
              <a:t>Whether the MME has to support </a:t>
            </a:r>
            <a:r>
              <a:rPr lang="en-US" altLang="zh-CN" sz="1600" dirty="0" err="1">
                <a:latin typeface="+mn-lt"/>
              </a:rPr>
              <a:t>ePCO</a:t>
            </a:r>
            <a:r>
              <a:rPr lang="en-US" altLang="zh-CN" sz="1600" dirty="0">
                <a:latin typeface="+mn-lt"/>
              </a:rPr>
              <a:t> IE in order to support UAS services?</a:t>
            </a:r>
          </a:p>
          <a:p>
            <a:pPr marL="811600" lvl="1" indent="-285750">
              <a:spcBef>
                <a:spcPts val="0"/>
              </a:spcBef>
              <a:spcAft>
                <a:spcPts val="600"/>
              </a:spcAft>
              <a:buFont typeface="Calibri" panose="020F0502020204030204" pitchFamily="34" charset="0"/>
              <a:buChar char="−"/>
            </a:pPr>
            <a:r>
              <a:rPr lang="en-US" altLang="zh-CN" sz="1400" b="1" dirty="0">
                <a:solidFill>
                  <a:srgbClr val="FF0000"/>
                </a:solidFill>
              </a:rPr>
              <a:t>Huawei answer: YES! The same as NB-IoT.</a:t>
            </a:r>
          </a:p>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Q2: </a:t>
            </a:r>
            <a:r>
              <a:rPr lang="en-US" altLang="zh-CN" sz="1600" dirty="0">
                <a:latin typeface="+mn-lt"/>
              </a:rPr>
              <a:t>Whether the S-GW has to support </a:t>
            </a:r>
            <a:r>
              <a:rPr lang="en-US" altLang="zh-CN" sz="1600" dirty="0" err="1">
                <a:latin typeface="+mn-lt"/>
              </a:rPr>
              <a:t>ePCO</a:t>
            </a:r>
            <a:r>
              <a:rPr lang="en-US" altLang="zh-CN" sz="1600" dirty="0">
                <a:latin typeface="+mn-lt"/>
              </a:rPr>
              <a:t> IE in order to support UAS services?</a:t>
            </a:r>
          </a:p>
          <a:p>
            <a:pPr marL="811600" lvl="1" indent="-285750">
              <a:spcBef>
                <a:spcPts val="0"/>
              </a:spcBef>
              <a:spcAft>
                <a:spcPts val="600"/>
              </a:spcAft>
              <a:buFont typeface="Calibri" panose="020F0502020204030204" pitchFamily="34" charset="0"/>
              <a:buChar char="−"/>
            </a:pPr>
            <a:r>
              <a:rPr lang="en-US" altLang="zh-CN" sz="1400" b="1" dirty="0">
                <a:solidFill>
                  <a:srgbClr val="FF0000"/>
                </a:solidFill>
              </a:rPr>
              <a:t>Huawei answer: YES! The same as NB-IoT.</a:t>
            </a:r>
          </a:p>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Q3: </a:t>
            </a:r>
            <a:r>
              <a:rPr lang="en-US" altLang="zh-CN" sz="1600" dirty="0">
                <a:latin typeface="+mn-lt"/>
              </a:rPr>
              <a:t>Whether the P-GW has to support </a:t>
            </a:r>
            <a:r>
              <a:rPr lang="en-US" altLang="zh-CN" sz="1600" dirty="0" err="1">
                <a:latin typeface="+mn-lt"/>
              </a:rPr>
              <a:t>ePCO</a:t>
            </a:r>
            <a:r>
              <a:rPr lang="en-US" altLang="zh-CN" sz="1600" dirty="0">
                <a:latin typeface="+mn-lt"/>
              </a:rPr>
              <a:t> IE in order to support UAS services?</a:t>
            </a:r>
          </a:p>
          <a:p>
            <a:pPr marL="811600" lvl="1" indent="-285750">
              <a:spcBef>
                <a:spcPts val="0"/>
              </a:spcBef>
              <a:spcAft>
                <a:spcPts val="600"/>
              </a:spcAft>
              <a:buFont typeface="Calibri" panose="020F0502020204030204" pitchFamily="34" charset="0"/>
              <a:buChar char="−"/>
            </a:pPr>
            <a:r>
              <a:rPr lang="en-US" altLang="zh-CN" sz="1400" b="1" dirty="0">
                <a:solidFill>
                  <a:srgbClr val="FF0000"/>
                </a:solidFill>
              </a:rPr>
              <a:t>Huawei answer: YES! The same as NB-IoT.</a:t>
            </a:r>
          </a:p>
          <a:p>
            <a:pPr>
              <a:spcAft>
                <a:spcPts val="600"/>
              </a:spcAft>
            </a:pPr>
            <a:r>
              <a:rPr lang="en-US" altLang="zh-CN" sz="1600" dirty="0">
                <a:latin typeface="+mn-lt"/>
              </a:rPr>
              <a:t>Conclusions:</a:t>
            </a:r>
          </a:p>
          <a:p>
            <a:pPr marL="298123" indent="-285750">
              <a:spcAft>
                <a:spcPts val="600"/>
              </a:spcAft>
              <a:buFont typeface="Arial" panose="020B0604020202020204" pitchFamily="34" charset="0"/>
              <a:buChar char="•"/>
            </a:pPr>
            <a:r>
              <a:rPr lang="en-US" altLang="zh-CN" sz="1600" dirty="0">
                <a:latin typeface="+mn-lt"/>
              </a:rPr>
              <a:t>C#1: Similar as NB-IoT, EPC (i.e. MME, S-GW and PGW) shall support </a:t>
            </a:r>
            <a:r>
              <a:rPr lang="en-US" altLang="zh-CN" sz="1600" dirty="0" err="1">
                <a:latin typeface="+mn-lt"/>
              </a:rPr>
              <a:t>ePCO</a:t>
            </a:r>
            <a:r>
              <a:rPr lang="en-US" altLang="zh-CN" sz="1600" dirty="0">
                <a:latin typeface="+mn-lt"/>
              </a:rPr>
              <a:t> IE in order to enable UAS services; otherwise, UAS services cannot work in EPS.</a:t>
            </a:r>
          </a:p>
          <a:p>
            <a:pPr marL="298123" indent="-285750">
              <a:spcAft>
                <a:spcPts val="600"/>
              </a:spcAft>
              <a:buFont typeface="Arial" panose="020B0604020202020204" pitchFamily="34" charset="0"/>
              <a:buChar char="•"/>
            </a:pPr>
            <a:r>
              <a:rPr lang="en-US" altLang="zh-CN" sz="1600" dirty="0">
                <a:latin typeface="+mn-lt"/>
              </a:rPr>
              <a:t>C#2: Even MME and S-GW have not been mentioned as </a:t>
            </a:r>
            <a:r>
              <a:rPr lang="en-GB" altLang="zh-CN" sz="1600" dirty="0">
                <a:latin typeface="+mn-lt"/>
              </a:rPr>
              <a:t>functional entities for UAS in TS 23.256, but from stage 3 protocol implementation perspective, MME and S-GW have to be upgraded to support </a:t>
            </a:r>
            <a:r>
              <a:rPr lang="en-GB" altLang="zh-CN" sz="1600" dirty="0" err="1">
                <a:latin typeface="+mn-lt"/>
              </a:rPr>
              <a:t>ePCO</a:t>
            </a:r>
            <a:r>
              <a:rPr lang="en-GB" altLang="zh-CN" sz="1600" dirty="0">
                <a:latin typeface="+mn-lt"/>
              </a:rPr>
              <a:t> IE to </a:t>
            </a:r>
            <a:r>
              <a:rPr lang="en-US" altLang="zh-CN" sz="1600" dirty="0">
                <a:latin typeface="+mn-lt"/>
              </a:rPr>
              <a:t>enable UAS services in EPS</a:t>
            </a:r>
            <a:r>
              <a:rPr lang="en-GB" altLang="zh-CN" sz="1600" dirty="0">
                <a:latin typeface="+mn-lt"/>
              </a:rPr>
              <a:t>.</a:t>
            </a:r>
            <a:endParaRPr lang="en-US" altLang="zh-CN" sz="1600" dirty="0">
              <a:latin typeface="+mn-lt"/>
            </a:endParaRPr>
          </a:p>
        </p:txBody>
      </p:sp>
      <p:sp>
        <p:nvSpPr>
          <p:cNvPr id="19" name="Content Placeholder 2">
            <a:extLst>
              <a:ext uri="{FF2B5EF4-FFF2-40B4-BE49-F238E27FC236}">
                <a16:creationId xmlns:a16="http://schemas.microsoft.com/office/drawing/2014/main" id="{AF17DD9B-3F38-45F4-AD18-685B489BFEF4}"/>
              </a:ext>
            </a:extLst>
          </p:cNvPr>
          <p:cNvSpPr>
            <a:spLocks noGrp="1"/>
          </p:cNvSpPr>
          <p:nvPr/>
        </p:nvSpPr>
        <p:spPr>
          <a:xfrm>
            <a:off x="722088" y="5169327"/>
            <a:ext cx="10733557" cy="1604073"/>
          </a:xfrm>
          <a:prstGeom prst="rect">
            <a:avLst/>
          </a:prstGeom>
          <a:solidFill>
            <a:srgbClr val="C00000"/>
          </a:solidFill>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600"/>
              </a:spcAft>
            </a:pPr>
            <a:r>
              <a:rPr lang="en-US" altLang="zh-CN" sz="1600" b="1" dirty="0">
                <a:solidFill>
                  <a:schemeClr val="tx2"/>
                </a:solidFill>
                <a:latin typeface="+mn-lt"/>
              </a:rPr>
              <a:t>Proposals:</a:t>
            </a:r>
          </a:p>
          <a:p>
            <a:pPr marL="298123" indent="-285750">
              <a:spcAft>
                <a:spcPts val="600"/>
              </a:spcAft>
              <a:buFont typeface="Arial" panose="020B0604020202020204" pitchFamily="34" charset="0"/>
              <a:buChar char="•"/>
            </a:pPr>
            <a:r>
              <a:rPr lang="en-US" altLang="zh-CN" sz="1600" b="1" dirty="0">
                <a:solidFill>
                  <a:schemeClr val="tx2"/>
                </a:solidFill>
                <a:latin typeface="+mn-lt"/>
              </a:rPr>
              <a:t>P#1: Based on C#1 and C#2, similar as NB-IoT, the </a:t>
            </a:r>
            <a:r>
              <a:rPr lang="en-US" altLang="zh-CN" sz="1600" b="1" dirty="0">
                <a:solidFill>
                  <a:schemeClr val="tx2"/>
                </a:solidFill>
                <a:latin typeface="+mn-lt"/>
                <a:ea typeface="微软雅黑" panose="020B0503020204020204" pitchFamily="34" charset="-122"/>
              </a:rPr>
              <a:t>UE supporting UAS services can directly use </a:t>
            </a:r>
            <a:r>
              <a:rPr lang="en-US" altLang="zh-CN" sz="1600" b="1" dirty="0" err="1">
                <a:solidFill>
                  <a:schemeClr val="tx2"/>
                </a:solidFill>
                <a:latin typeface="+mn-lt"/>
                <a:ea typeface="微软雅黑" panose="020B0503020204020204" pitchFamily="34" charset="-122"/>
              </a:rPr>
              <a:t>ePCO</a:t>
            </a:r>
            <a:r>
              <a:rPr lang="en-US" altLang="zh-CN" sz="1600" b="1" dirty="0">
                <a:solidFill>
                  <a:schemeClr val="tx2"/>
                </a:solidFill>
                <a:latin typeface="+mn-lt"/>
                <a:ea typeface="微软雅黑" panose="020B0503020204020204" pitchFamily="34" charset="-122"/>
              </a:rPr>
              <a:t> IE in the first UL shot.</a:t>
            </a:r>
          </a:p>
          <a:p>
            <a:pPr marL="298123" indent="-285750">
              <a:spcAft>
                <a:spcPts val="600"/>
              </a:spcAft>
              <a:buFont typeface="Arial" panose="020B0604020202020204" pitchFamily="34" charset="0"/>
              <a:buChar char="•"/>
            </a:pPr>
            <a:r>
              <a:rPr lang="en-US" altLang="zh-CN" sz="1600" b="1" dirty="0">
                <a:solidFill>
                  <a:schemeClr val="tx2"/>
                </a:solidFill>
                <a:latin typeface="+mn-lt"/>
              </a:rPr>
              <a:t>P#2: Based on C#1 and C#2, similar as NB-IoT, EPC (i.e. MME, S-GW and PGW) shall support </a:t>
            </a:r>
            <a:r>
              <a:rPr lang="en-US" altLang="zh-CN" sz="1600" b="1" dirty="0" err="1">
                <a:solidFill>
                  <a:schemeClr val="tx2"/>
                </a:solidFill>
                <a:latin typeface="+mn-lt"/>
              </a:rPr>
              <a:t>ePCO</a:t>
            </a:r>
            <a:r>
              <a:rPr lang="en-US" altLang="zh-CN" sz="1600" b="1" dirty="0">
                <a:solidFill>
                  <a:schemeClr val="tx2"/>
                </a:solidFill>
                <a:latin typeface="+mn-lt"/>
              </a:rPr>
              <a:t> IE in order to enable UAS services in EPS.</a:t>
            </a:r>
          </a:p>
          <a:p>
            <a:pPr marL="298123" indent="-285750">
              <a:spcAft>
                <a:spcPts val="600"/>
              </a:spcAft>
              <a:buFont typeface="Arial" panose="020B0604020202020204" pitchFamily="34" charset="0"/>
              <a:buChar char="•"/>
            </a:pPr>
            <a:r>
              <a:rPr lang="en-US" altLang="zh-CN" sz="1600" b="1" dirty="0">
                <a:solidFill>
                  <a:schemeClr val="tx2"/>
                </a:solidFill>
                <a:latin typeface="+mn-lt"/>
              </a:rPr>
              <a:t>P#3: </a:t>
            </a:r>
            <a:r>
              <a:rPr lang="en-US" altLang="zh-CN" sz="1600" b="1" dirty="0">
                <a:solidFill>
                  <a:schemeClr val="tx2"/>
                </a:solidFill>
                <a:latin typeface="+mn-lt"/>
                <a:ea typeface="微软雅黑" panose="020B0503020204020204" pitchFamily="34" charset="-122"/>
              </a:rPr>
              <a:t>If C#1 and C#2 cannot be CT1 consensus, then an LS to SA2 to confirm C#1 and C#2 is needed.</a:t>
            </a:r>
            <a:endParaRPr lang="en-US" altLang="zh-CN" sz="1600" b="1" dirty="0">
              <a:solidFill>
                <a:schemeClr val="tx2"/>
              </a:solidFill>
              <a:latin typeface="+mn-lt"/>
            </a:endParaRPr>
          </a:p>
        </p:txBody>
      </p:sp>
    </p:spTree>
    <p:extLst>
      <p:ext uri="{BB962C8B-B14F-4D97-AF65-F5344CB8AC3E}">
        <p14:creationId xmlns:p14="http://schemas.microsoft.com/office/powerpoint/2010/main" val="206775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6ADB1D9-336D-594D-9418-4BC486843D21}"/>
              </a:ext>
            </a:extLst>
          </p:cNvPr>
          <p:cNvSpPr>
            <a:spLocks noGrp="1"/>
          </p:cNvSpPr>
          <p:nvPr>
            <p:ph type="subTitle" idx="1"/>
          </p:nvPr>
        </p:nvSpPr>
        <p:spPr>
          <a:xfrm>
            <a:off x="722092" y="231355"/>
            <a:ext cx="10740640" cy="449557"/>
          </a:xfrm>
        </p:spPr>
        <p:txBody>
          <a:bodyPr>
            <a:normAutofit/>
          </a:bodyPr>
          <a:lstStyle/>
          <a:p>
            <a:r>
              <a:rPr lang="en-US" altLang="zh-CN" dirty="0">
                <a:solidFill>
                  <a:srgbClr val="C00000"/>
                </a:solidFill>
                <a:latin typeface="+mn-lt"/>
              </a:rPr>
              <a:t>PCO/</a:t>
            </a:r>
            <a:r>
              <a:rPr lang="en-US" altLang="zh-CN" dirty="0" err="1">
                <a:solidFill>
                  <a:srgbClr val="C00000"/>
                </a:solidFill>
                <a:latin typeface="+mn-lt"/>
              </a:rPr>
              <a:t>ePCO</a:t>
            </a:r>
            <a:r>
              <a:rPr lang="en-US" altLang="zh-CN" dirty="0">
                <a:solidFill>
                  <a:srgbClr val="C00000"/>
                </a:solidFill>
                <a:latin typeface="+mn-lt"/>
              </a:rPr>
              <a:t> handling for UUAA/C2 authorization in EPS (2/2)</a:t>
            </a:r>
            <a:endParaRPr lang="en-US" dirty="0">
              <a:solidFill>
                <a:srgbClr val="C00000"/>
              </a:solidFill>
              <a:latin typeface="+mn-lt"/>
            </a:endParaRPr>
          </a:p>
        </p:txBody>
      </p:sp>
      <p:sp>
        <p:nvSpPr>
          <p:cNvPr id="8" name="TextBox 7">
            <a:extLst>
              <a:ext uri="{FF2B5EF4-FFF2-40B4-BE49-F238E27FC236}">
                <a16:creationId xmlns:a16="http://schemas.microsoft.com/office/drawing/2014/main" id="{D8536F3D-D0C8-B447-A64B-59D377EA5296}"/>
              </a:ext>
            </a:extLst>
          </p:cNvPr>
          <p:cNvSpPr txBox="1"/>
          <p:nvPr/>
        </p:nvSpPr>
        <p:spPr>
          <a:xfrm>
            <a:off x="5660391" y="-1188720"/>
            <a:ext cx="184731" cy="528350"/>
          </a:xfrm>
          <a:prstGeom prst="rect">
            <a:avLst/>
          </a:prstGeom>
          <a:noFill/>
        </p:spPr>
        <p:txBody>
          <a:bodyPr wrap="none" rtlCol="0">
            <a:spAutoFit/>
          </a:bodyPr>
          <a:lstStyle/>
          <a:p>
            <a:pPr>
              <a:lnSpc>
                <a:spcPts val="3440"/>
              </a:lnSpc>
            </a:pPr>
            <a:endParaRPr lang="en-US" sz="3200" dirty="0">
              <a:latin typeface="Microsoft YaHei" panose="020B0503020204020204" pitchFamily="34" charset="-122"/>
              <a:ea typeface="Microsoft YaHei" panose="020B0503020204020204" pitchFamily="34" charset="-122"/>
            </a:endParaRPr>
          </a:p>
        </p:txBody>
      </p:sp>
      <p:sp>
        <p:nvSpPr>
          <p:cNvPr id="7" name="Content Placeholder 2">
            <a:extLst>
              <a:ext uri="{FF2B5EF4-FFF2-40B4-BE49-F238E27FC236}">
                <a16:creationId xmlns:a16="http://schemas.microsoft.com/office/drawing/2014/main" id="{27D43FAA-2103-4B68-B0CB-F2F955D1A6C7}"/>
              </a:ext>
            </a:extLst>
          </p:cNvPr>
          <p:cNvSpPr>
            <a:spLocks noGrp="1"/>
          </p:cNvSpPr>
          <p:nvPr/>
        </p:nvSpPr>
        <p:spPr>
          <a:xfrm>
            <a:off x="722086" y="2983499"/>
            <a:ext cx="10846219" cy="2963553"/>
          </a:xfrm>
          <a:prstGeom prst="rect">
            <a:avLst/>
          </a:prstGeom>
          <a:ln>
            <a:no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600"/>
              </a:spcAft>
            </a:pPr>
            <a:r>
              <a:rPr lang="en-US" altLang="zh-CN" dirty="0">
                <a:latin typeface="+mn-lt"/>
                <a:ea typeface="微软雅黑" panose="020B0503020204020204" pitchFamily="34" charset="-122"/>
              </a:rPr>
              <a:t>NOTE:</a:t>
            </a:r>
          </a:p>
          <a:p>
            <a:pPr marL="298123" indent="-285750">
              <a:spcAft>
                <a:spcPts val="600"/>
              </a:spcAft>
              <a:buFont typeface="Arial" panose="020B0604020202020204" pitchFamily="34" charset="0"/>
              <a:buChar char="•"/>
            </a:pPr>
            <a:r>
              <a:rPr lang="en-US" altLang="zh-CN" dirty="0" err="1">
                <a:latin typeface="+mn-lt"/>
                <a:ea typeface="微软雅黑" panose="020B0503020204020204" pitchFamily="34" charset="-122"/>
              </a:rPr>
              <a:t>ePCO</a:t>
            </a:r>
            <a:r>
              <a:rPr lang="en-US" altLang="zh-CN" dirty="0">
                <a:latin typeface="+mn-lt"/>
                <a:ea typeface="微软雅黑" panose="020B0503020204020204" pitchFamily="34" charset="-122"/>
              </a:rPr>
              <a:t> IE was firstly introduced since R13 (i.e. v13.6.0) (see CR2415R2_(Rel-13)_C1-163131) and the end-to-end negotiation mechanism was firstly introduced since R13 (i.e. v13.10.0) (see CR2825R2_(Rel-13)_C1-171948). At that time, the negotiation mechanism was mainly to consider backward combability issues.</a:t>
            </a:r>
          </a:p>
          <a:p>
            <a:pPr marL="298123" indent="-285750">
              <a:spcAft>
                <a:spcPts val="600"/>
              </a:spcAft>
              <a:buFont typeface="Arial" panose="020B0604020202020204" pitchFamily="34" charset="0"/>
              <a:buChar char="•"/>
            </a:pPr>
            <a:r>
              <a:rPr lang="en-US" altLang="zh-CN" dirty="0">
                <a:latin typeface="+mn-lt"/>
                <a:ea typeface="微软雅黑" panose="020B0503020204020204" pitchFamily="34" charset="-122"/>
              </a:rPr>
              <a:t>However, for some new features, e.g. NB-IoT, non-IP, 5GS-IWK, such negotiation mechanism is not needed. </a:t>
            </a:r>
          </a:p>
          <a:p>
            <a:pPr marL="298123" indent="-285750">
              <a:spcAft>
                <a:spcPts val="600"/>
              </a:spcAft>
              <a:buFont typeface="Arial" panose="020B0604020202020204" pitchFamily="34" charset="0"/>
              <a:buChar char="•"/>
            </a:pPr>
            <a:r>
              <a:rPr lang="en-US" altLang="zh-CN" dirty="0">
                <a:latin typeface="+mn-lt"/>
                <a:ea typeface="微软雅黑" panose="020B0503020204020204" pitchFamily="34" charset="-122"/>
              </a:rPr>
              <a:t>UAS is totally a new feature supported since R17, similar as done for new features in the past, such negotiation mechanism is not needed as well. </a:t>
            </a:r>
          </a:p>
          <a:p>
            <a:pPr marL="298123" indent="-285750">
              <a:spcAft>
                <a:spcPts val="600"/>
              </a:spcAft>
              <a:buFont typeface="Arial" panose="020B0604020202020204" pitchFamily="34" charset="0"/>
              <a:buChar char="•"/>
            </a:pPr>
            <a:r>
              <a:rPr lang="en-US" altLang="zh-CN" dirty="0">
                <a:latin typeface="+mn-lt"/>
                <a:ea typeface="微软雅黑" panose="020B0503020204020204" pitchFamily="34" charset="-122"/>
              </a:rPr>
              <a:t>For standard and protocol evolution, 3GPP should look forward to discard some unnecessary "historical baggage" (e.g. unrealistic assumption that EPC does not support </a:t>
            </a:r>
            <a:r>
              <a:rPr lang="en-US" altLang="zh-CN" dirty="0" err="1">
                <a:latin typeface="+mn-lt"/>
                <a:ea typeface="微软雅黑" panose="020B0503020204020204" pitchFamily="34" charset="-122"/>
              </a:rPr>
              <a:t>ePCO</a:t>
            </a:r>
            <a:r>
              <a:rPr lang="en-US" altLang="zh-CN" dirty="0">
                <a:latin typeface="+mn-lt"/>
                <a:ea typeface="微软雅黑" panose="020B0503020204020204" pitchFamily="34" charset="-122"/>
              </a:rPr>
              <a:t> IE in R17+). </a:t>
            </a:r>
          </a:p>
        </p:txBody>
      </p:sp>
      <p:sp>
        <p:nvSpPr>
          <p:cNvPr id="9" name="Content Placeholder 2">
            <a:extLst>
              <a:ext uri="{FF2B5EF4-FFF2-40B4-BE49-F238E27FC236}">
                <a16:creationId xmlns:a16="http://schemas.microsoft.com/office/drawing/2014/main" id="{3E480965-4757-4185-A686-38D51BEDD828}"/>
              </a:ext>
            </a:extLst>
          </p:cNvPr>
          <p:cNvSpPr>
            <a:spLocks noGrp="1"/>
          </p:cNvSpPr>
          <p:nvPr/>
        </p:nvSpPr>
        <p:spPr>
          <a:xfrm>
            <a:off x="722087" y="784062"/>
            <a:ext cx="10846219" cy="441624"/>
          </a:xfrm>
          <a:prstGeom prst="rect">
            <a:avLst/>
          </a:prstGeom>
          <a:solidFill>
            <a:srgbClr val="C00000"/>
          </a:solidFill>
          <a:ln>
            <a:solidFill>
              <a:schemeClr val="tx1">
                <a:lumMod val="25000"/>
                <a:lumOff val="75000"/>
              </a:schemeClr>
            </a:solidFill>
          </a:ln>
        </p:spPr>
        <p:txBody>
          <a:bodyPr lIns="0" tIns="0" rIns="0" bIns="0" anchor="ctr" anchorCtr="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latin typeface="+mn-lt"/>
              </a:rPr>
              <a:t>Compromised solution</a:t>
            </a:r>
          </a:p>
        </p:txBody>
      </p:sp>
      <p:sp>
        <p:nvSpPr>
          <p:cNvPr id="10" name="Content Placeholder 2">
            <a:extLst>
              <a:ext uri="{FF2B5EF4-FFF2-40B4-BE49-F238E27FC236}">
                <a16:creationId xmlns:a16="http://schemas.microsoft.com/office/drawing/2014/main" id="{9488ADC0-7EFA-4EEA-AE92-E6ABEB931EDE}"/>
              </a:ext>
            </a:extLst>
          </p:cNvPr>
          <p:cNvSpPr>
            <a:spLocks noGrp="1"/>
          </p:cNvSpPr>
          <p:nvPr/>
        </p:nvSpPr>
        <p:spPr>
          <a:xfrm>
            <a:off x="722086" y="1306062"/>
            <a:ext cx="10846219" cy="1421939"/>
          </a:xfrm>
          <a:prstGeom prst="rect">
            <a:avLst/>
          </a:prstGeom>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600"/>
              </a:spcAft>
            </a:pPr>
            <a:r>
              <a:rPr lang="en-US" altLang="zh-CN" b="1" dirty="0">
                <a:latin typeface="+mn-lt"/>
                <a:ea typeface="微软雅黑" panose="020B0503020204020204" pitchFamily="34" charset="-122"/>
              </a:rPr>
              <a:t>To move forward in CT1, Huawei would be fine for following proposal as a compromised way forward:</a:t>
            </a:r>
          </a:p>
          <a:p>
            <a:pPr marL="298123" indent="-285750">
              <a:spcAft>
                <a:spcPts val="600"/>
              </a:spcAft>
              <a:buFont typeface="Arial" panose="020B0604020202020204" pitchFamily="34" charset="0"/>
              <a:buChar char="•"/>
            </a:pPr>
            <a:r>
              <a:rPr lang="en-US" altLang="zh-CN" b="1" dirty="0">
                <a:latin typeface="+mn-lt"/>
                <a:ea typeface="微软雅黑" panose="020B0503020204020204" pitchFamily="34" charset="-122"/>
              </a:rPr>
              <a:t>In the first UL shot, PCO IE is used to only carry the mandatory parameter (e.g. Service-level device ID) which is smaller than 255B.</a:t>
            </a:r>
          </a:p>
          <a:p>
            <a:pPr marL="298123" indent="-285750">
              <a:spcAft>
                <a:spcPts val="600"/>
              </a:spcAft>
              <a:buFont typeface="Arial" panose="020B0604020202020204" pitchFamily="34" charset="0"/>
              <a:buChar char="•"/>
            </a:pPr>
            <a:r>
              <a:rPr lang="en-US" altLang="zh-CN" b="1" dirty="0">
                <a:latin typeface="+mn-lt"/>
                <a:ea typeface="微软雅黑" panose="020B0503020204020204" pitchFamily="34" charset="-122"/>
              </a:rPr>
              <a:t>In all subsequent DL/UL handling, only </a:t>
            </a:r>
            <a:r>
              <a:rPr lang="en-US" altLang="zh-CN" b="1" dirty="0" err="1">
                <a:latin typeface="+mn-lt"/>
                <a:ea typeface="微软雅黑" panose="020B0503020204020204" pitchFamily="34" charset="-122"/>
              </a:rPr>
              <a:t>ePCO</a:t>
            </a:r>
            <a:r>
              <a:rPr lang="en-US" altLang="zh-CN" b="1" dirty="0">
                <a:latin typeface="+mn-lt"/>
                <a:ea typeface="微软雅黑" panose="020B0503020204020204" pitchFamily="34" charset="-122"/>
              </a:rPr>
              <a:t> IE is used for UAS services, regardless of the carried data size.</a:t>
            </a:r>
          </a:p>
        </p:txBody>
      </p:sp>
    </p:spTree>
    <p:extLst>
      <p:ext uri="{BB962C8B-B14F-4D97-AF65-F5344CB8AC3E}">
        <p14:creationId xmlns:p14="http://schemas.microsoft.com/office/powerpoint/2010/main" val="4227631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6ADB1D9-336D-594D-9418-4BC486843D21}"/>
              </a:ext>
            </a:extLst>
          </p:cNvPr>
          <p:cNvSpPr>
            <a:spLocks noGrp="1"/>
          </p:cNvSpPr>
          <p:nvPr>
            <p:ph type="subTitle" idx="1"/>
          </p:nvPr>
        </p:nvSpPr>
        <p:spPr>
          <a:xfrm>
            <a:off x="722092" y="231355"/>
            <a:ext cx="10740640" cy="449557"/>
          </a:xfrm>
        </p:spPr>
        <p:txBody>
          <a:bodyPr>
            <a:normAutofit/>
          </a:bodyPr>
          <a:lstStyle/>
          <a:p>
            <a:r>
              <a:rPr lang="en-US" dirty="0">
                <a:solidFill>
                  <a:srgbClr val="C00000"/>
                </a:solidFill>
                <a:latin typeface="+mn-lt"/>
              </a:rPr>
              <a:t>Ne</a:t>
            </a:r>
            <a:r>
              <a:rPr lang="en-US" altLang="zh-CN" dirty="0">
                <a:solidFill>
                  <a:srgbClr val="C00000"/>
                </a:solidFill>
                <a:latin typeface="+mn-lt"/>
              </a:rPr>
              <a:t>twork indication on "UAS service is not allowed" (1/3)</a:t>
            </a:r>
            <a:endParaRPr lang="en-US" dirty="0">
              <a:solidFill>
                <a:srgbClr val="C00000"/>
              </a:solidFill>
              <a:latin typeface="+mn-lt"/>
            </a:endParaRPr>
          </a:p>
        </p:txBody>
      </p:sp>
      <p:sp>
        <p:nvSpPr>
          <p:cNvPr id="8" name="TextBox 7">
            <a:extLst>
              <a:ext uri="{FF2B5EF4-FFF2-40B4-BE49-F238E27FC236}">
                <a16:creationId xmlns:a16="http://schemas.microsoft.com/office/drawing/2014/main" id="{D8536F3D-D0C8-B447-A64B-59D377EA5296}"/>
              </a:ext>
            </a:extLst>
          </p:cNvPr>
          <p:cNvSpPr txBox="1"/>
          <p:nvPr/>
        </p:nvSpPr>
        <p:spPr>
          <a:xfrm>
            <a:off x="5660391" y="-1236345"/>
            <a:ext cx="184731" cy="528350"/>
          </a:xfrm>
          <a:prstGeom prst="rect">
            <a:avLst/>
          </a:prstGeom>
          <a:noFill/>
        </p:spPr>
        <p:txBody>
          <a:bodyPr wrap="none" rtlCol="0">
            <a:spAutoFit/>
          </a:bodyPr>
          <a:lstStyle/>
          <a:p>
            <a:pPr>
              <a:lnSpc>
                <a:spcPts val="3440"/>
              </a:lnSpc>
            </a:pPr>
            <a:endParaRPr lang="en-US" sz="3200" dirty="0">
              <a:latin typeface="Microsoft YaHei" panose="020B0503020204020204" pitchFamily="34" charset="-122"/>
              <a:ea typeface="Microsoft YaHei" panose="020B0503020204020204" pitchFamily="34" charset="-122"/>
            </a:endParaRPr>
          </a:p>
        </p:txBody>
      </p:sp>
      <p:sp>
        <p:nvSpPr>
          <p:cNvPr id="15" name="Content Placeholder 2">
            <a:extLst>
              <a:ext uri="{FF2B5EF4-FFF2-40B4-BE49-F238E27FC236}">
                <a16:creationId xmlns:a16="http://schemas.microsoft.com/office/drawing/2014/main" id="{C9D4C39F-E118-4838-A735-3C941E30974B}"/>
              </a:ext>
            </a:extLst>
          </p:cNvPr>
          <p:cNvSpPr>
            <a:spLocks noGrp="1"/>
          </p:cNvSpPr>
          <p:nvPr/>
        </p:nvSpPr>
        <p:spPr>
          <a:xfrm>
            <a:off x="722087" y="706237"/>
            <a:ext cx="10846219" cy="360347"/>
          </a:xfrm>
          <a:prstGeom prst="rect">
            <a:avLst/>
          </a:prstGeom>
          <a:solidFill>
            <a:srgbClr val="C00000"/>
          </a:solidFill>
          <a:ln>
            <a:solidFill>
              <a:schemeClr val="tx1">
                <a:lumMod val="25000"/>
                <a:lumOff val="75000"/>
              </a:schemeClr>
            </a:solidFill>
          </a:ln>
        </p:spPr>
        <p:txBody>
          <a:bodyPr lIns="0" tIns="0" rIns="0" bIns="0" anchor="ctr" anchorCtr="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latin typeface="+mn-lt"/>
              </a:rPr>
              <a:t>USE CASE</a:t>
            </a:r>
          </a:p>
        </p:txBody>
      </p:sp>
      <p:graphicFrame>
        <p:nvGraphicFramePr>
          <p:cNvPr id="7" name="表格 6">
            <a:extLst>
              <a:ext uri="{FF2B5EF4-FFF2-40B4-BE49-F238E27FC236}">
                <a16:creationId xmlns:a16="http://schemas.microsoft.com/office/drawing/2014/main" id="{1CA499CF-A2C8-425A-BC99-A1D69D76473A}"/>
              </a:ext>
            </a:extLst>
          </p:cNvPr>
          <p:cNvGraphicFramePr>
            <a:graphicFrameLocks noGrp="1"/>
          </p:cNvGraphicFramePr>
          <p:nvPr>
            <p:extLst>
              <p:ext uri="{D42A27DB-BD31-4B8C-83A1-F6EECF244321}">
                <p14:modId xmlns:p14="http://schemas.microsoft.com/office/powerpoint/2010/main" val="1838263887"/>
              </p:ext>
            </p:extLst>
          </p:nvPr>
        </p:nvGraphicFramePr>
        <p:xfrm>
          <a:off x="722092" y="3000586"/>
          <a:ext cx="10846213" cy="3826608"/>
        </p:xfrm>
        <a:graphic>
          <a:graphicData uri="http://schemas.openxmlformats.org/drawingml/2006/table">
            <a:tbl>
              <a:tblPr/>
              <a:tblGrid>
                <a:gridCol w="1059083">
                  <a:extLst>
                    <a:ext uri="{9D8B030D-6E8A-4147-A177-3AD203B41FA5}">
                      <a16:colId xmlns:a16="http://schemas.microsoft.com/office/drawing/2014/main" val="20000"/>
                    </a:ext>
                  </a:extLst>
                </a:gridCol>
                <a:gridCol w="4238625">
                  <a:extLst>
                    <a:ext uri="{9D8B030D-6E8A-4147-A177-3AD203B41FA5}">
                      <a16:colId xmlns:a16="http://schemas.microsoft.com/office/drawing/2014/main" val="20001"/>
                    </a:ext>
                  </a:extLst>
                </a:gridCol>
                <a:gridCol w="4495800">
                  <a:extLst>
                    <a:ext uri="{9D8B030D-6E8A-4147-A177-3AD203B41FA5}">
                      <a16:colId xmlns:a16="http://schemas.microsoft.com/office/drawing/2014/main" val="20002"/>
                    </a:ext>
                  </a:extLst>
                </a:gridCol>
                <a:gridCol w="1052705">
                  <a:extLst>
                    <a:ext uri="{9D8B030D-6E8A-4147-A177-3AD203B41FA5}">
                      <a16:colId xmlns:a16="http://schemas.microsoft.com/office/drawing/2014/main" val="20003"/>
                    </a:ext>
                  </a:extLst>
                </a:gridCol>
              </a:tblGrid>
              <a:tr h="161778">
                <a:tc>
                  <a:txBody>
                    <a:bodyPr/>
                    <a:lstStyle/>
                    <a:p>
                      <a:pPr algn="ctr"/>
                      <a:r>
                        <a:rPr lang="en-US" altLang="zh-CN" sz="1600" b="0" dirty="0">
                          <a:solidFill>
                            <a:schemeClr val="tx1"/>
                          </a:solidFill>
                          <a:effectLst/>
                          <a:latin typeface="+mn-lt"/>
                          <a:ea typeface="微软雅黑" panose="020B0503020204020204" pitchFamily="34" charset="-122"/>
                        </a:rPr>
                        <a:t>Working principle</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Considerations</a:t>
                      </a:r>
                      <a:r>
                        <a:rPr lang="zh-CN" altLang="en-US" sz="1600" b="0" i="0" dirty="0">
                          <a:solidFill>
                            <a:schemeClr val="tx1"/>
                          </a:solidFill>
                          <a:effectLst/>
                          <a:latin typeface="+mn-lt"/>
                          <a:ea typeface="微软雅黑" panose="020B0503020204020204" pitchFamily="34" charset="-122"/>
                        </a:rPr>
                        <a:t> </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Facts</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Huawei</a:t>
                      </a:r>
                      <a:r>
                        <a:rPr lang="zh-CN" altLang="en-US" sz="1600" b="0" i="0" dirty="0">
                          <a:solidFill>
                            <a:schemeClr val="tx1"/>
                          </a:solidFill>
                          <a:effectLst/>
                          <a:latin typeface="+mn-lt"/>
                          <a:ea typeface="微软雅黑" panose="020B0503020204020204" pitchFamily="34" charset="-122"/>
                        </a:rPr>
                        <a:t> </a:t>
                      </a:r>
                      <a:r>
                        <a:rPr lang="en-US" altLang="zh-CN" sz="1600" b="0" i="0" dirty="0">
                          <a:solidFill>
                            <a:schemeClr val="tx1"/>
                          </a:solidFill>
                          <a:effectLst/>
                          <a:latin typeface="+mn-lt"/>
                          <a:ea typeface="微软雅黑" panose="020B0503020204020204" pitchFamily="34" charset="-122"/>
                        </a:rPr>
                        <a:t>position</a:t>
                      </a:r>
                      <a:r>
                        <a:rPr lang="zh-CN" altLang="en-US" sz="1600" b="0" i="0" dirty="0">
                          <a:solidFill>
                            <a:schemeClr val="tx1"/>
                          </a:solidFill>
                          <a:effectLst/>
                          <a:latin typeface="+mn-lt"/>
                          <a:ea typeface="微软雅黑" panose="020B0503020204020204" pitchFamily="34" charset="-122"/>
                        </a:rPr>
                        <a:t> </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392760">
                <a:tc>
                  <a:txBody>
                    <a:bodyPr/>
                    <a:lstStyle/>
                    <a:p>
                      <a:pPr marL="12373" indent="0" algn="ctr">
                        <a:spcAft>
                          <a:spcPts val="600"/>
                        </a:spcAft>
                        <a:buFont typeface="Arial" panose="020B0604020202020204" pitchFamily="34" charset="0"/>
                        <a:buNone/>
                      </a:pPr>
                      <a:r>
                        <a:rPr lang="en-US" altLang="zh-CN" sz="1400" dirty="0">
                          <a:latin typeface="+mn-lt"/>
                        </a:rPr>
                        <a:t>Option #1, fully decoupled</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a:r>
                        <a:rPr lang="en-US" altLang="zh-CN" sz="1400" b="0" dirty="0">
                          <a:effectLst/>
                          <a:latin typeface="+mn-lt"/>
                          <a:ea typeface="微软雅黑" panose="020B0503020204020204" pitchFamily="34" charset="-122"/>
                        </a:rPr>
                        <a:t>EPS and 5GS have different system architecture and NAS protocol stack and hence, the work for </a:t>
                      </a:r>
                      <a:r>
                        <a:rPr lang="en-US" altLang="zh-CN" sz="1400" dirty="0">
                          <a:latin typeface="+mn-lt"/>
                        </a:rPr>
                        <a:t>UUAA-SM/C2 authorization can be totally decoupled between them.</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a:r>
                        <a:rPr lang="en-US" sz="1400" b="0" dirty="0">
                          <a:effectLst/>
                          <a:latin typeface="+mn-lt"/>
                          <a:ea typeface="微软雅黑" panose="020B0503020204020204" pitchFamily="34" charset="-122"/>
                        </a:rPr>
                        <a:t>The same Service-level-AA container IE will be reused for </a:t>
                      </a:r>
                      <a:r>
                        <a:rPr lang="en-US" altLang="zh-CN" sz="1400" dirty="0">
                          <a:latin typeface="+mn-lt"/>
                        </a:rPr>
                        <a:t>UUAA-SM/C2 authorization between EPS and 5GS, hence fully decouple seems not possible</a:t>
                      </a:r>
                      <a:endParaRPr 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ctr"/>
                      <a:r>
                        <a:rPr lang="en-US" altLang="zh-CN" sz="1400" b="0" i="0" dirty="0">
                          <a:solidFill>
                            <a:srgbClr val="000000"/>
                          </a:solidFill>
                          <a:effectLst/>
                          <a:latin typeface="+mn-lt"/>
                          <a:ea typeface="微软雅黑" panose="020B0503020204020204" pitchFamily="34" charset="-122"/>
                        </a:rPr>
                        <a:t>Not preferred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r h="392760">
                <a:tc>
                  <a:txBody>
                    <a:bodyPr/>
                    <a:lstStyle/>
                    <a:p>
                      <a:pPr algn="ctr"/>
                      <a:r>
                        <a:rPr lang="en-US" altLang="zh-CN" sz="1400" b="0" i="0" dirty="0">
                          <a:solidFill>
                            <a:srgbClr val="000000"/>
                          </a:solidFill>
                          <a:effectLst/>
                          <a:latin typeface="+mn-lt"/>
                          <a:ea typeface="微软雅黑" panose="020B0503020204020204" pitchFamily="34" charset="-122"/>
                        </a:rPr>
                        <a:t>Option #2, fully aligned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a:r>
                        <a:rPr lang="en-US" altLang="zh-CN" sz="1400" dirty="0">
                          <a:latin typeface="+mn-lt"/>
                        </a:rPr>
                        <a:t>The UUAA-SM/C2 authorization is required for both EPS and 5GS and hence, all required work should be fully aligned between EPS and 5GS.</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a:spcAft>
                          <a:spcPts val="600"/>
                        </a:spcAft>
                      </a:pPr>
                      <a:r>
                        <a:rPr lang="en-US" sz="1400" b="0" i="0" dirty="0">
                          <a:solidFill>
                            <a:srgbClr val="000000"/>
                          </a:solidFill>
                          <a:effectLst/>
                          <a:latin typeface="+mn-lt"/>
                          <a:ea typeface="微软雅黑" panose="020B0503020204020204" pitchFamily="34" charset="-122"/>
                        </a:rPr>
                        <a:t>There are already some differences between EPS and 5GS on </a:t>
                      </a:r>
                      <a:r>
                        <a:rPr lang="en-US" altLang="zh-CN" sz="1400" dirty="0">
                          <a:latin typeface="+mn-lt"/>
                        </a:rPr>
                        <a:t>UUAA-SM/C2 authorization</a:t>
                      </a:r>
                      <a:r>
                        <a:rPr lang="en-US" sz="1400" b="0" i="0" dirty="0">
                          <a:solidFill>
                            <a:srgbClr val="000000"/>
                          </a:solidFill>
                          <a:effectLst/>
                          <a:latin typeface="+mn-lt"/>
                          <a:ea typeface="微软雅黑" panose="020B0503020204020204" pitchFamily="34" charset="-122"/>
                        </a:rPr>
                        <a:t>, e.g.:</a:t>
                      </a:r>
                    </a:p>
                    <a:p>
                      <a:pPr marL="285750" indent="-285750" algn="l">
                        <a:spcAft>
                          <a:spcPts val="600"/>
                        </a:spcAft>
                        <a:buFont typeface="Arial" panose="020B0604020202020204" pitchFamily="34" charset="0"/>
                        <a:buChar char="•"/>
                      </a:pPr>
                      <a:r>
                        <a:rPr lang="en-US" sz="1400" b="0" i="0" dirty="0">
                          <a:solidFill>
                            <a:srgbClr val="000000"/>
                          </a:solidFill>
                          <a:effectLst/>
                          <a:latin typeface="+mn-lt"/>
                          <a:ea typeface="微软雅黑" panose="020B0503020204020204" pitchFamily="34" charset="-122"/>
                        </a:rPr>
                        <a:t>PCO was used in EPS while not used in 5GS</a:t>
                      </a:r>
                      <a:r>
                        <a:rPr lang="en-US" altLang="zh-CN" sz="1400" dirty="0">
                          <a:latin typeface="+mn-lt"/>
                        </a:rPr>
                        <a:t>;</a:t>
                      </a:r>
                    </a:p>
                    <a:p>
                      <a:pPr marL="285750" indent="-285750" algn="l">
                        <a:spcAft>
                          <a:spcPts val="600"/>
                        </a:spcAft>
                        <a:buFont typeface="Arial" panose="020B0604020202020204" pitchFamily="34" charset="0"/>
                        <a:buChar char="•"/>
                      </a:pPr>
                      <a:r>
                        <a:rPr lang="en-US" altLang="zh-CN" sz="1400" dirty="0">
                          <a:latin typeface="+mn-lt"/>
                        </a:rPr>
                        <a:t>There are "Uplink data (not) allowed" indications in EPS while no such indications in 5GS.</a:t>
                      </a:r>
                      <a:endParaRPr 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ctr"/>
                      <a:r>
                        <a:rPr lang="en-US" altLang="zh-CN" sz="1400" b="0" i="0" dirty="0">
                          <a:solidFill>
                            <a:srgbClr val="000000"/>
                          </a:solidFill>
                          <a:effectLst/>
                          <a:latin typeface="+mn-lt"/>
                          <a:ea typeface="微软雅黑" panose="020B0503020204020204" pitchFamily="34" charset="-122"/>
                        </a:rPr>
                        <a:t>Not preferred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0002"/>
                  </a:ext>
                </a:extLst>
              </a:tr>
              <a:tr h="392760">
                <a:tc>
                  <a:txBody>
                    <a:bodyPr/>
                    <a:lstStyle/>
                    <a:p>
                      <a:pPr algn="ctr"/>
                      <a:r>
                        <a:rPr lang="en-US" altLang="zh-CN" sz="1400" dirty="0">
                          <a:latin typeface="+mn-lt"/>
                        </a:rPr>
                        <a:t>Option #3, case by case</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a:r>
                        <a:rPr lang="en-US" altLang="zh-CN" sz="1400" dirty="0">
                          <a:latin typeface="+mn-lt"/>
                        </a:rPr>
                        <a:t>Even the UUAA-SM/C2 authorization is required for both EPS and 5GS but due to EPS and 5GS </a:t>
                      </a:r>
                      <a:r>
                        <a:rPr lang="en-US" altLang="zh-CN" sz="1400" b="0" dirty="0">
                          <a:effectLst/>
                          <a:latin typeface="+mn-lt"/>
                          <a:ea typeface="微软雅黑" panose="020B0503020204020204" pitchFamily="34" charset="-122"/>
                        </a:rPr>
                        <a:t>have different system architecture and NAS protocol stack, hence, the alignment work between them is done case by case.</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285750" indent="-285750" algn="l">
                        <a:spcAft>
                          <a:spcPts val="600"/>
                        </a:spcAft>
                        <a:buFont typeface="Arial" panose="020B0604020202020204" pitchFamily="34" charset="0"/>
                        <a:buChar char="•"/>
                      </a:pPr>
                      <a:r>
                        <a:rPr lang="en-US" altLang="zh-CN" sz="1400" dirty="0">
                          <a:latin typeface="+mn-lt"/>
                        </a:rPr>
                        <a:t>There is no any stage 2 requirements that the work has to be done fully decoupled or fully aligned between EPS and 5GS for UUAA-SM/C2 authorization.</a:t>
                      </a:r>
                    </a:p>
                    <a:p>
                      <a:pPr marL="285750" indent="-285750" algn="l">
                        <a:spcAft>
                          <a:spcPts val="600"/>
                        </a:spcAft>
                        <a:buFont typeface="Arial" panose="020B0604020202020204" pitchFamily="34" charset="0"/>
                        <a:buChar char="•"/>
                      </a:pPr>
                      <a:r>
                        <a:rPr lang="en-US" altLang="zh-CN" sz="1400" dirty="0">
                          <a:latin typeface="+mn-lt"/>
                        </a:rPr>
                        <a:t>SA2 has already specified some different requirements on UUAA-SM/C2 authorization between EPS and 5GS.</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en-US" altLang="zh-CN" sz="1400" b="0" dirty="0">
                          <a:effectLst/>
                          <a:latin typeface="+mn-lt"/>
                          <a:ea typeface="微软雅黑" panose="020B0503020204020204" pitchFamily="34" charset="-122"/>
                        </a:rPr>
                        <a:t>Preferred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bl>
          </a:graphicData>
        </a:graphic>
      </p:graphicFrame>
      <p:sp>
        <p:nvSpPr>
          <p:cNvPr id="9" name="Content Placeholder 2">
            <a:extLst>
              <a:ext uri="{FF2B5EF4-FFF2-40B4-BE49-F238E27FC236}">
                <a16:creationId xmlns:a16="http://schemas.microsoft.com/office/drawing/2014/main" id="{EAEE6428-7FBD-4DA3-ADB3-624B1A35E02B}"/>
              </a:ext>
            </a:extLst>
          </p:cNvPr>
          <p:cNvSpPr>
            <a:spLocks noGrp="1"/>
          </p:cNvSpPr>
          <p:nvPr/>
        </p:nvSpPr>
        <p:spPr>
          <a:xfrm>
            <a:off x="722086" y="1121236"/>
            <a:ext cx="10846219" cy="1421939"/>
          </a:xfrm>
          <a:prstGeom prst="rect">
            <a:avLst/>
          </a:prstGeom>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During </a:t>
            </a:r>
            <a:r>
              <a:rPr lang="fr-FR" altLang="zh-CN" sz="1600" dirty="0">
                <a:latin typeface="+mn-lt"/>
                <a:ea typeface="微软雅黑" panose="020B0503020204020204" pitchFamily="34" charset="-122"/>
              </a:rPr>
              <a:t>PDU session/PDN connection establishment, as per user subscription, UUAA-SM/C2 authorization </a:t>
            </a:r>
            <a:r>
              <a:rPr lang="en-US" altLang="zh-CN" sz="1600" dirty="0">
                <a:latin typeface="+mn-lt"/>
                <a:ea typeface="微软雅黑" panose="020B0503020204020204" pitchFamily="34" charset="-122"/>
              </a:rPr>
              <a:t>is</a:t>
            </a:r>
            <a:r>
              <a:rPr lang="fr-FR" altLang="zh-CN" sz="1600" dirty="0">
                <a:latin typeface="+mn-lt"/>
                <a:ea typeface="微软雅黑" panose="020B0503020204020204" pitchFamily="34" charset="-122"/>
              </a:rPr>
              <a:t> required for the UE but the required </a:t>
            </a:r>
            <a:r>
              <a:rPr lang="en-US" altLang="zh-CN" sz="1600" dirty="0">
                <a:latin typeface="+mn-lt"/>
                <a:ea typeface="微软雅黑" panose="020B0503020204020204" pitchFamily="34" charset="-122"/>
              </a:rPr>
              <a:t>mandatory information (e.g. CAA-level UAV ID or C2 aviation payload) is not provided by the UE.</a:t>
            </a:r>
          </a:p>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The network rejects </a:t>
            </a:r>
            <a:r>
              <a:rPr lang="fr-FR" altLang="zh-CN" sz="1600" dirty="0">
                <a:latin typeface="+mn-lt"/>
                <a:ea typeface="微软雅黑" panose="020B0503020204020204" pitchFamily="34" charset="-122"/>
              </a:rPr>
              <a:t>PDU session/PDN connection establishment and needs to provide an indication to the UE, e.g. </a:t>
            </a:r>
            <a:r>
              <a:rPr lang="en-US" altLang="zh-CN" sz="1600" dirty="0">
                <a:latin typeface="+mn-lt"/>
                <a:ea typeface="微软雅黑" panose="020B0503020204020204" pitchFamily="34" charset="-122"/>
              </a:rPr>
              <a:t>"UAS service is not allowed".</a:t>
            </a:r>
          </a:p>
          <a:p>
            <a:pPr marL="298123" indent="-285750">
              <a:spcAft>
                <a:spcPts val="600"/>
              </a:spcAft>
              <a:buFont typeface="Arial" panose="020B0604020202020204" pitchFamily="34" charset="0"/>
              <a:buChar char="•"/>
            </a:pPr>
            <a:r>
              <a:rPr lang="en-US" altLang="zh-CN" sz="1600" dirty="0">
                <a:latin typeface="+mn-lt"/>
                <a:ea typeface="微软雅黑" panose="020B0503020204020204" pitchFamily="34" charset="-122"/>
              </a:rPr>
              <a:t>The UUAA-SM/C2 authorization was not initiated by the network yet, i.e. such network indication was created by SMF+ PGW-C.</a:t>
            </a:r>
          </a:p>
        </p:txBody>
      </p:sp>
      <p:sp>
        <p:nvSpPr>
          <p:cNvPr id="10" name="Content Placeholder 2">
            <a:extLst>
              <a:ext uri="{FF2B5EF4-FFF2-40B4-BE49-F238E27FC236}">
                <a16:creationId xmlns:a16="http://schemas.microsoft.com/office/drawing/2014/main" id="{C0D681E0-6DC2-49A8-9106-1D1693B0742A}"/>
              </a:ext>
            </a:extLst>
          </p:cNvPr>
          <p:cNvSpPr>
            <a:spLocks noGrp="1"/>
          </p:cNvSpPr>
          <p:nvPr/>
        </p:nvSpPr>
        <p:spPr>
          <a:xfrm>
            <a:off x="722085" y="2611055"/>
            <a:ext cx="10846219" cy="360347"/>
          </a:xfrm>
          <a:prstGeom prst="rect">
            <a:avLst/>
          </a:prstGeom>
          <a:solidFill>
            <a:srgbClr val="C00000"/>
          </a:solidFill>
          <a:ln>
            <a:solidFill>
              <a:schemeClr val="tx1">
                <a:lumMod val="25000"/>
                <a:lumOff val="75000"/>
              </a:schemeClr>
            </a:solidFill>
          </a:ln>
        </p:spPr>
        <p:txBody>
          <a:bodyPr lIns="0" tIns="0" rIns="0" bIns="0" anchor="ctr" anchorCtr="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rPr>
              <a:t>Working principle between 5GS and EPS on UUAA-SM/C2 authorization</a:t>
            </a:r>
          </a:p>
        </p:txBody>
      </p:sp>
    </p:spTree>
    <p:extLst>
      <p:ext uri="{BB962C8B-B14F-4D97-AF65-F5344CB8AC3E}">
        <p14:creationId xmlns:p14="http://schemas.microsoft.com/office/powerpoint/2010/main" val="1504992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6ADB1D9-336D-594D-9418-4BC486843D21}"/>
              </a:ext>
            </a:extLst>
          </p:cNvPr>
          <p:cNvSpPr>
            <a:spLocks noGrp="1"/>
          </p:cNvSpPr>
          <p:nvPr>
            <p:ph type="subTitle" idx="1"/>
          </p:nvPr>
        </p:nvSpPr>
        <p:spPr>
          <a:xfrm>
            <a:off x="722092" y="231355"/>
            <a:ext cx="10740640" cy="449557"/>
          </a:xfrm>
        </p:spPr>
        <p:txBody>
          <a:bodyPr>
            <a:normAutofit/>
          </a:bodyPr>
          <a:lstStyle/>
          <a:p>
            <a:r>
              <a:rPr lang="en-US" dirty="0">
                <a:solidFill>
                  <a:srgbClr val="C00000"/>
                </a:solidFill>
                <a:latin typeface="+mn-lt"/>
              </a:rPr>
              <a:t>Ne</a:t>
            </a:r>
            <a:r>
              <a:rPr lang="en-US" altLang="zh-CN" dirty="0">
                <a:solidFill>
                  <a:srgbClr val="C00000"/>
                </a:solidFill>
                <a:latin typeface="+mn-lt"/>
              </a:rPr>
              <a:t>twork indication on "UAS service is not allowed" (2/3)</a:t>
            </a:r>
            <a:endParaRPr lang="en-US" dirty="0">
              <a:solidFill>
                <a:srgbClr val="C00000"/>
              </a:solidFill>
              <a:latin typeface="+mn-lt"/>
            </a:endParaRPr>
          </a:p>
        </p:txBody>
      </p:sp>
      <p:sp>
        <p:nvSpPr>
          <p:cNvPr id="8" name="TextBox 7">
            <a:extLst>
              <a:ext uri="{FF2B5EF4-FFF2-40B4-BE49-F238E27FC236}">
                <a16:creationId xmlns:a16="http://schemas.microsoft.com/office/drawing/2014/main" id="{D8536F3D-D0C8-B447-A64B-59D377EA5296}"/>
              </a:ext>
            </a:extLst>
          </p:cNvPr>
          <p:cNvSpPr txBox="1"/>
          <p:nvPr/>
        </p:nvSpPr>
        <p:spPr>
          <a:xfrm>
            <a:off x="5660391" y="-1314169"/>
            <a:ext cx="184731" cy="528350"/>
          </a:xfrm>
          <a:prstGeom prst="rect">
            <a:avLst/>
          </a:prstGeom>
          <a:noFill/>
        </p:spPr>
        <p:txBody>
          <a:bodyPr wrap="none" rtlCol="0">
            <a:spAutoFit/>
          </a:bodyPr>
          <a:lstStyle/>
          <a:p>
            <a:pPr>
              <a:lnSpc>
                <a:spcPts val="3440"/>
              </a:lnSpc>
            </a:pPr>
            <a:endParaRPr lang="en-US" sz="3200" dirty="0">
              <a:latin typeface="Microsoft YaHei" panose="020B0503020204020204" pitchFamily="34" charset="-122"/>
              <a:ea typeface="Microsoft YaHei" panose="020B0503020204020204" pitchFamily="34" charset="-122"/>
            </a:endParaRPr>
          </a:p>
        </p:txBody>
      </p:sp>
      <p:sp>
        <p:nvSpPr>
          <p:cNvPr id="15" name="Content Placeholder 2">
            <a:extLst>
              <a:ext uri="{FF2B5EF4-FFF2-40B4-BE49-F238E27FC236}">
                <a16:creationId xmlns:a16="http://schemas.microsoft.com/office/drawing/2014/main" id="{C9D4C39F-E118-4838-A735-3C941E30974B}"/>
              </a:ext>
            </a:extLst>
          </p:cNvPr>
          <p:cNvSpPr>
            <a:spLocks noGrp="1"/>
          </p:cNvSpPr>
          <p:nvPr/>
        </p:nvSpPr>
        <p:spPr>
          <a:xfrm>
            <a:off x="722087" y="706237"/>
            <a:ext cx="10846219" cy="282739"/>
          </a:xfrm>
          <a:prstGeom prst="rect">
            <a:avLst/>
          </a:prstGeom>
          <a:solidFill>
            <a:srgbClr val="C00000"/>
          </a:solidFill>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latin typeface="+mn-lt"/>
              </a:rPr>
              <a:t>Current stage 2 requirements on the concerned use case</a:t>
            </a:r>
          </a:p>
        </p:txBody>
      </p:sp>
      <p:graphicFrame>
        <p:nvGraphicFramePr>
          <p:cNvPr id="7" name="表格 6">
            <a:extLst>
              <a:ext uri="{FF2B5EF4-FFF2-40B4-BE49-F238E27FC236}">
                <a16:creationId xmlns:a16="http://schemas.microsoft.com/office/drawing/2014/main" id="{1CA499CF-A2C8-425A-BC99-A1D69D76473A}"/>
              </a:ext>
            </a:extLst>
          </p:cNvPr>
          <p:cNvGraphicFramePr>
            <a:graphicFrameLocks noGrp="1"/>
          </p:cNvGraphicFramePr>
          <p:nvPr>
            <p:extLst>
              <p:ext uri="{D42A27DB-BD31-4B8C-83A1-F6EECF244321}">
                <p14:modId xmlns:p14="http://schemas.microsoft.com/office/powerpoint/2010/main" val="1751559385"/>
              </p:ext>
            </p:extLst>
          </p:nvPr>
        </p:nvGraphicFramePr>
        <p:xfrm>
          <a:off x="722101" y="4215951"/>
          <a:ext cx="10846213" cy="2660406"/>
        </p:xfrm>
        <a:graphic>
          <a:graphicData uri="http://schemas.openxmlformats.org/drawingml/2006/table">
            <a:tbl>
              <a:tblPr/>
              <a:tblGrid>
                <a:gridCol w="1982188">
                  <a:extLst>
                    <a:ext uri="{9D8B030D-6E8A-4147-A177-3AD203B41FA5}">
                      <a16:colId xmlns:a16="http://schemas.microsoft.com/office/drawing/2014/main" val="20000"/>
                    </a:ext>
                  </a:extLst>
                </a:gridCol>
                <a:gridCol w="2859932">
                  <a:extLst>
                    <a:ext uri="{9D8B030D-6E8A-4147-A177-3AD203B41FA5}">
                      <a16:colId xmlns:a16="http://schemas.microsoft.com/office/drawing/2014/main" val="20001"/>
                    </a:ext>
                  </a:extLst>
                </a:gridCol>
                <a:gridCol w="5068111">
                  <a:extLst>
                    <a:ext uri="{9D8B030D-6E8A-4147-A177-3AD203B41FA5}">
                      <a16:colId xmlns:a16="http://schemas.microsoft.com/office/drawing/2014/main" val="20002"/>
                    </a:ext>
                  </a:extLst>
                </a:gridCol>
                <a:gridCol w="935982">
                  <a:extLst>
                    <a:ext uri="{9D8B030D-6E8A-4147-A177-3AD203B41FA5}">
                      <a16:colId xmlns:a16="http://schemas.microsoft.com/office/drawing/2014/main" val="20003"/>
                    </a:ext>
                  </a:extLst>
                </a:gridCol>
              </a:tblGrid>
              <a:tr h="161778">
                <a:tc>
                  <a:txBody>
                    <a:bodyPr/>
                    <a:lstStyle/>
                    <a:p>
                      <a:pPr algn="ctr"/>
                      <a:r>
                        <a:rPr lang="en-US" altLang="zh-CN" sz="1600" b="0" dirty="0">
                          <a:solidFill>
                            <a:schemeClr val="tx1"/>
                          </a:solidFill>
                          <a:effectLst/>
                          <a:latin typeface="+mn-lt"/>
                          <a:ea typeface="微软雅黑" panose="020B0503020204020204" pitchFamily="34" charset="-122"/>
                        </a:rPr>
                        <a:t>Alternative</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Pros</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Cons</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i="0" dirty="0">
                          <a:solidFill>
                            <a:schemeClr val="tx1"/>
                          </a:solidFill>
                          <a:effectLst/>
                          <a:latin typeface="+mn-lt"/>
                          <a:ea typeface="微软雅黑" panose="020B0503020204020204" pitchFamily="34" charset="-122"/>
                        </a:rPr>
                        <a:t>Huawei</a:t>
                      </a:r>
                      <a:r>
                        <a:rPr lang="zh-CN" altLang="en-US" sz="1600" b="0" i="0" dirty="0">
                          <a:solidFill>
                            <a:schemeClr val="tx1"/>
                          </a:solidFill>
                          <a:effectLst/>
                          <a:latin typeface="+mn-lt"/>
                          <a:ea typeface="微软雅黑" panose="020B0503020204020204" pitchFamily="34" charset="-122"/>
                        </a:rPr>
                        <a:t> </a:t>
                      </a:r>
                      <a:r>
                        <a:rPr lang="en-US" altLang="zh-CN" sz="1600" b="0" i="0" dirty="0">
                          <a:solidFill>
                            <a:schemeClr val="tx1"/>
                          </a:solidFill>
                          <a:effectLst/>
                          <a:latin typeface="+mn-lt"/>
                          <a:ea typeface="微软雅黑" panose="020B0503020204020204" pitchFamily="34" charset="-122"/>
                        </a:rPr>
                        <a:t>position</a:t>
                      </a:r>
                      <a:r>
                        <a:rPr lang="zh-CN" altLang="en-US" sz="1600" b="0" i="0" dirty="0">
                          <a:solidFill>
                            <a:schemeClr val="tx1"/>
                          </a:solidFill>
                          <a:effectLst/>
                          <a:latin typeface="+mn-lt"/>
                          <a:ea typeface="微软雅黑" panose="020B0503020204020204" pitchFamily="34" charset="-122"/>
                        </a:rPr>
                        <a:t> </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392760">
                <a:tc>
                  <a:txBody>
                    <a:bodyPr/>
                    <a:lstStyle/>
                    <a:p>
                      <a:pPr marL="12373" indent="0" algn="ctr">
                        <a:spcAft>
                          <a:spcPts val="600"/>
                        </a:spcAft>
                        <a:buFont typeface="Arial" panose="020B0604020202020204" pitchFamily="34" charset="0"/>
                        <a:buNone/>
                      </a:pPr>
                      <a:r>
                        <a:rPr lang="en-US" altLang="zh-CN" sz="1400" dirty="0">
                          <a:latin typeface="+mn-lt"/>
                        </a:rPr>
                        <a:t>Alt #1, different network indication between EPS and 5GS (see C1-216268, C1-216269)</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285750" indent="-285750" algn="l">
                        <a:buFont typeface="Arial" panose="020B0604020202020204" pitchFamily="34" charset="0"/>
                        <a:buChar char="•"/>
                      </a:pPr>
                      <a:r>
                        <a:rPr lang="en-US" altLang="zh-CN" sz="1400" b="0" dirty="0">
                          <a:effectLst/>
                          <a:latin typeface="+mn-lt"/>
                          <a:ea typeface="微软雅黑" panose="020B0503020204020204" pitchFamily="34" charset="-122"/>
                        </a:rPr>
                        <a:t>Stage 3 implementation is aligned with stage 2 requirement.</a:t>
                      </a:r>
                    </a:p>
                    <a:p>
                      <a:pPr marL="285750" indent="-285750" algn="l">
                        <a:buFont typeface="Arial" panose="020B0604020202020204" pitchFamily="34" charset="0"/>
                        <a:buChar char="•"/>
                      </a:pPr>
                      <a:r>
                        <a:rPr lang="en-US" altLang="zh-CN" sz="1400" b="0" dirty="0">
                          <a:effectLst/>
                          <a:latin typeface="+mn-lt"/>
                          <a:ea typeface="微软雅黑" panose="020B0503020204020204" pitchFamily="34" charset="-122"/>
                        </a:rPr>
                        <a:t>Single indication (i.e. 5GSM cause value) is enough in 5GS.</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indent="0" algn="ctr">
                        <a:buFont typeface="Arial" panose="020B0604020202020204" pitchFamily="34" charset="0"/>
                        <a:buNone/>
                      </a:pPr>
                      <a:r>
                        <a:rPr lang="en-US" sz="1400" b="0" dirty="0">
                          <a:effectLst/>
                          <a:latin typeface="+mn-lt"/>
                          <a:ea typeface="微软雅黑" panose="020B0503020204020204" pitchFamily="34" charset="-122"/>
                        </a:rPr>
                        <a:t>No</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a:r>
                        <a:rPr lang="en-US" altLang="zh-CN" sz="1400" b="0" i="0" dirty="0">
                          <a:solidFill>
                            <a:srgbClr val="000000"/>
                          </a:solidFill>
                          <a:effectLst/>
                          <a:latin typeface="+mn-lt"/>
                          <a:ea typeface="微软雅黑" panose="020B0503020204020204" pitchFamily="34" charset="-122"/>
                        </a:rPr>
                        <a:t>Preferred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392760">
                <a:tc>
                  <a:txBody>
                    <a:bodyPr/>
                    <a:lstStyle/>
                    <a:p>
                      <a:pPr marL="12373" indent="0" algn="ctr">
                        <a:spcAft>
                          <a:spcPts val="600"/>
                        </a:spcAft>
                        <a:buFont typeface="Arial" panose="020B0604020202020204" pitchFamily="34" charset="0"/>
                        <a:buNone/>
                      </a:pPr>
                      <a:r>
                        <a:rPr lang="en-US" altLang="zh-CN" sz="1400" dirty="0">
                          <a:latin typeface="+mn-lt"/>
                        </a:rPr>
                        <a:t>Alt #2, same network indication between EPS and 5GS</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285750" indent="-285750" algn="l">
                        <a:buFont typeface="Arial" panose="020B0604020202020204" pitchFamily="34" charset="0"/>
                        <a:buChar char="•"/>
                      </a:pPr>
                      <a:r>
                        <a:rPr lang="en-US" altLang="zh-CN" sz="1400" dirty="0">
                          <a:latin typeface="+mn-lt"/>
                        </a:rPr>
                        <a:t>Aligned network indication between EPS and 5GS.</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285750" indent="-285750" algn="l">
                        <a:buFont typeface="Arial" panose="020B0604020202020204" pitchFamily="34" charset="0"/>
                        <a:buChar char="•"/>
                      </a:pPr>
                      <a:r>
                        <a:rPr lang="en-US" altLang="zh-CN" sz="1400" b="0" dirty="0">
                          <a:effectLst/>
                          <a:latin typeface="+mn-lt"/>
                          <a:ea typeface="微软雅黑" panose="020B0503020204020204" pitchFamily="34" charset="-122"/>
                        </a:rPr>
                        <a:t>Stage 3 implementation is NOT aligned with stage 2 requirement.</a:t>
                      </a:r>
                    </a:p>
                    <a:p>
                      <a:pPr marL="285750" indent="-285750" algn="l">
                        <a:buFont typeface="Arial" panose="020B0604020202020204" pitchFamily="34" charset="0"/>
                        <a:buChar char="•"/>
                      </a:pPr>
                      <a:r>
                        <a:rPr lang="en-US" altLang="zh-CN" sz="1400" b="0" dirty="0">
                          <a:effectLst/>
                          <a:latin typeface="+mn-lt"/>
                          <a:ea typeface="微软雅黑" panose="020B0503020204020204" pitchFamily="34" charset="-122"/>
                        </a:rPr>
                        <a:t>Two indications (i.e. NAS 5GSM cause value + indication in PCO) are required in 5GS which is unnecessary.</a:t>
                      </a:r>
                    </a:p>
                    <a:p>
                      <a:pPr marL="285750" indent="-285750" algn="l">
                        <a:buFont typeface="Arial" panose="020B0604020202020204" pitchFamily="34" charset="0"/>
                        <a:buChar char="•"/>
                      </a:pPr>
                      <a:r>
                        <a:rPr lang="en-US" altLang="zh-CN" sz="1400" b="0" dirty="0">
                          <a:effectLst/>
                          <a:latin typeface="+mn-lt"/>
                          <a:ea typeface="微软雅黑" panose="020B0503020204020204" pitchFamily="34" charset="-122"/>
                        </a:rPr>
                        <a:t>Needs to decide which existing 5GSM cause value to be re-used.</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ctr"/>
                      <a:r>
                        <a:rPr lang="en-US" altLang="zh-CN" sz="1400" b="0" i="0" dirty="0">
                          <a:solidFill>
                            <a:srgbClr val="000000"/>
                          </a:solidFill>
                          <a:effectLst/>
                          <a:latin typeface="+mn-lt"/>
                          <a:ea typeface="微软雅黑" panose="020B0503020204020204" pitchFamily="34" charset="-122"/>
                        </a:rPr>
                        <a:t>Not preferred</a:t>
                      </a:r>
                      <a:endParaRPr lang="zh-CN" altLang="en-US" sz="1400" b="0" dirty="0">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0002"/>
                  </a:ext>
                </a:extLst>
              </a:tr>
            </a:tbl>
          </a:graphicData>
        </a:graphic>
      </p:graphicFrame>
      <p:sp>
        <p:nvSpPr>
          <p:cNvPr id="10" name="Content Placeholder 2">
            <a:extLst>
              <a:ext uri="{FF2B5EF4-FFF2-40B4-BE49-F238E27FC236}">
                <a16:creationId xmlns:a16="http://schemas.microsoft.com/office/drawing/2014/main" id="{C0D681E0-6DC2-49A8-9106-1D1693B0742A}"/>
              </a:ext>
            </a:extLst>
          </p:cNvPr>
          <p:cNvSpPr>
            <a:spLocks noGrp="1"/>
          </p:cNvSpPr>
          <p:nvPr/>
        </p:nvSpPr>
        <p:spPr>
          <a:xfrm>
            <a:off x="722095" y="3879242"/>
            <a:ext cx="10846219" cy="282739"/>
          </a:xfrm>
          <a:prstGeom prst="rect">
            <a:avLst/>
          </a:prstGeom>
          <a:solidFill>
            <a:srgbClr val="C00000"/>
          </a:solidFill>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rPr>
              <a:t>Alternatives evaluation</a:t>
            </a:r>
          </a:p>
        </p:txBody>
      </p:sp>
      <p:graphicFrame>
        <p:nvGraphicFramePr>
          <p:cNvPr id="11" name="表格 10">
            <a:extLst>
              <a:ext uri="{FF2B5EF4-FFF2-40B4-BE49-F238E27FC236}">
                <a16:creationId xmlns:a16="http://schemas.microsoft.com/office/drawing/2014/main" id="{26DADE98-DFB8-44F4-B5A0-987B32F4A108}"/>
              </a:ext>
            </a:extLst>
          </p:cNvPr>
          <p:cNvGraphicFramePr>
            <a:graphicFrameLocks noGrp="1"/>
          </p:cNvGraphicFramePr>
          <p:nvPr>
            <p:extLst>
              <p:ext uri="{D42A27DB-BD31-4B8C-83A1-F6EECF244321}">
                <p14:modId xmlns:p14="http://schemas.microsoft.com/office/powerpoint/2010/main" val="1439076619"/>
              </p:ext>
            </p:extLst>
          </p:nvPr>
        </p:nvGraphicFramePr>
        <p:xfrm>
          <a:off x="722095" y="1023490"/>
          <a:ext cx="10846211" cy="2782326"/>
        </p:xfrm>
        <a:graphic>
          <a:graphicData uri="http://schemas.openxmlformats.org/drawingml/2006/table">
            <a:tbl>
              <a:tblPr/>
              <a:tblGrid>
                <a:gridCol w="5133956">
                  <a:extLst>
                    <a:ext uri="{9D8B030D-6E8A-4147-A177-3AD203B41FA5}">
                      <a16:colId xmlns:a16="http://schemas.microsoft.com/office/drawing/2014/main" val="20000"/>
                    </a:ext>
                  </a:extLst>
                </a:gridCol>
                <a:gridCol w="5712255">
                  <a:extLst>
                    <a:ext uri="{9D8B030D-6E8A-4147-A177-3AD203B41FA5}">
                      <a16:colId xmlns:a16="http://schemas.microsoft.com/office/drawing/2014/main" val="20001"/>
                    </a:ext>
                  </a:extLst>
                </a:gridCol>
              </a:tblGrid>
              <a:tr h="259863">
                <a:tc>
                  <a:txBody>
                    <a:bodyPr/>
                    <a:lstStyle/>
                    <a:p>
                      <a:pPr algn="ctr"/>
                      <a:r>
                        <a:rPr lang="en-US" altLang="zh-CN" sz="1600" b="0" dirty="0">
                          <a:solidFill>
                            <a:schemeClr val="tx1"/>
                          </a:solidFill>
                          <a:effectLst/>
                          <a:latin typeface="+mn-lt"/>
                          <a:ea typeface="微软雅黑" panose="020B0503020204020204" pitchFamily="34" charset="-122"/>
                        </a:rPr>
                        <a:t>Current stage 2 requirements in 5GS</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a:r>
                        <a:rPr lang="en-US" altLang="zh-CN" sz="1600" b="0" dirty="0">
                          <a:solidFill>
                            <a:schemeClr val="tx1"/>
                          </a:solidFill>
                          <a:effectLst/>
                          <a:latin typeface="+mn-lt"/>
                          <a:ea typeface="微软雅黑" panose="020B0503020204020204" pitchFamily="34" charset="-122"/>
                        </a:rPr>
                        <a:t>Current stage 2 requirements in EPS</a:t>
                      </a:r>
                      <a:endParaRPr lang="zh-CN" altLang="en-US" sz="1600" b="0" dirty="0">
                        <a:solidFill>
                          <a:schemeClr val="tx1"/>
                        </a:solidFill>
                        <a:effectLst/>
                        <a:latin typeface="+mn-lt"/>
                        <a:ea typeface="微软雅黑" panose="020B0503020204020204" pitchFamily="34" charset="-122"/>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92027">
                <a:tc>
                  <a:txBody>
                    <a:bodyPr/>
                    <a:lstStyle/>
                    <a:p>
                      <a:pPr marL="298123" indent="-285750" algn="l">
                        <a:spcAft>
                          <a:spcPts val="600"/>
                        </a:spcAft>
                        <a:buFont typeface="Arial" panose="020B0604020202020204" pitchFamily="34" charset="0"/>
                        <a:buChar char="•"/>
                      </a:pPr>
                      <a:r>
                        <a:rPr lang="en-US" altLang="zh-CN" sz="1400" dirty="0">
                          <a:latin typeface="+mn-lt"/>
                        </a:rPr>
                        <a:t>In TS 23.256 sub 5.2.5.2.3:  </a:t>
                      </a:r>
                    </a:p>
                    <a:p>
                      <a:pPr marL="12373" indent="0" algn="l">
                        <a:spcAft>
                          <a:spcPts val="600"/>
                        </a:spcAft>
                        <a:buFont typeface="Arial" panose="020B0604020202020204" pitchFamily="34" charset="0"/>
                        <a:buNone/>
                      </a:pPr>
                      <a:r>
                        <a:rPr lang="en-US" altLang="zh-CN" sz="1400" dirty="0">
                          <a:latin typeface="+mn-lt"/>
                        </a:rPr>
                        <a:t>"</a:t>
                      </a:r>
                      <a:r>
                        <a:rPr lang="en-US" altLang="zh-CN" sz="1400" i="1" dirty="0">
                          <a:latin typeface="Times New Roman" panose="02020603050405020304" pitchFamily="18" charset="0"/>
                          <a:cs typeface="Times New Roman" panose="02020603050405020304" pitchFamily="18" charset="0"/>
                        </a:rPr>
                        <a:t>For a UAV with aerial subscription, if the SMF determines based on the requested DNN/S-NSSAI that the authorization procedure with the USS is required, but the UAV has not provided the CAA-Level UAV ID, </a:t>
                      </a:r>
                      <a:r>
                        <a:rPr lang="en-US" altLang="zh-CN" sz="1400" i="1" u="sng" dirty="0">
                          <a:highlight>
                            <a:srgbClr val="FFFF00"/>
                          </a:highlight>
                          <a:latin typeface="Times New Roman" panose="02020603050405020304" pitchFamily="18" charset="0"/>
                          <a:cs typeface="Times New Roman" panose="02020603050405020304" pitchFamily="18" charset="0"/>
                        </a:rPr>
                        <a:t>the SMF rejects the PDU session establishment with a cause indicating that USS authorization is required</a:t>
                      </a:r>
                      <a:r>
                        <a:rPr lang="en-US" altLang="zh-CN" sz="1400" dirty="0">
                          <a:latin typeface="+mn-lt"/>
                        </a:rPr>
                        <a:t>."</a:t>
                      </a:r>
                    </a:p>
                    <a:p>
                      <a:pPr marL="298123" indent="-285750" algn="l" defTabSz="1187798" rtl="0" eaLnBrk="1" latinLnBrk="0" hangingPunct="1">
                        <a:spcAft>
                          <a:spcPts val="600"/>
                        </a:spcAft>
                        <a:buFont typeface="Arial" panose="020B0604020202020204" pitchFamily="34" charset="0"/>
                        <a:buChar char="•"/>
                      </a:pPr>
                      <a:r>
                        <a:rPr lang="en-US" altLang="zh-CN" sz="1400" kern="1200" dirty="0">
                          <a:solidFill>
                            <a:schemeClr val="tx1"/>
                          </a:solidFill>
                          <a:latin typeface="+mn-lt"/>
                          <a:ea typeface="+mn-ea"/>
                          <a:cs typeface="+mn-cs"/>
                        </a:rPr>
                        <a:t>The above </a:t>
                      </a:r>
                      <a:r>
                        <a:rPr lang="en-US" altLang="zh-CN" sz="1400" i="1" u="sng" kern="1200" dirty="0">
                          <a:solidFill>
                            <a:schemeClr val="tx1"/>
                          </a:solidFill>
                          <a:highlight>
                            <a:srgbClr val="FFFF00"/>
                          </a:highlight>
                          <a:latin typeface="Times New Roman" panose="02020603050405020304" pitchFamily="18" charset="0"/>
                          <a:ea typeface="+mn-ea"/>
                          <a:cs typeface="Times New Roman" panose="02020603050405020304" pitchFamily="18" charset="0"/>
                        </a:rPr>
                        <a:t>yellow</a:t>
                      </a:r>
                      <a:r>
                        <a:rPr lang="en-US" altLang="zh-CN" sz="1400" kern="1200" dirty="0">
                          <a:solidFill>
                            <a:schemeClr val="tx1"/>
                          </a:solidFill>
                          <a:latin typeface="+mn-lt"/>
                          <a:ea typeface="+mn-ea"/>
                          <a:cs typeface="+mn-cs"/>
                        </a:rPr>
                        <a:t> text clearly indicates the cause is an NAS reject cause, not the parameter included in PCO. </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298123" indent="-285750" algn="l">
                        <a:spcAft>
                          <a:spcPts val="600"/>
                        </a:spcAft>
                        <a:buFont typeface="Arial" panose="020B0604020202020204" pitchFamily="34" charset="0"/>
                        <a:buChar char="•"/>
                      </a:pPr>
                      <a:r>
                        <a:rPr lang="en-US" altLang="zh-CN" sz="1400" dirty="0">
                          <a:latin typeface="+mn-lt"/>
                        </a:rPr>
                        <a:t>In TS 23.256 sub 5.2.5.3.1:  </a:t>
                      </a:r>
                    </a:p>
                    <a:p>
                      <a:pPr marL="12373" marR="0" lvl="0" indent="0" algn="l" defTabSz="1187798" rtl="0" eaLnBrk="1" fontAlgn="auto" latinLnBrk="0" hangingPunct="1">
                        <a:lnSpc>
                          <a:spcPct val="100000"/>
                        </a:lnSpc>
                        <a:spcBef>
                          <a:spcPts val="0"/>
                        </a:spcBef>
                        <a:spcAft>
                          <a:spcPts val="600"/>
                        </a:spcAft>
                        <a:buClrTx/>
                        <a:buSzTx/>
                        <a:buFont typeface="Arial" panose="020B0604020202020204" pitchFamily="34" charset="0"/>
                        <a:buNone/>
                        <a:tabLst/>
                        <a:defRPr/>
                      </a:pPr>
                      <a:r>
                        <a:rPr lang="en-US" altLang="zh-CN" sz="1400" dirty="0">
                          <a:latin typeface="+mn-lt"/>
                        </a:rPr>
                        <a:t>"</a:t>
                      </a:r>
                      <a:r>
                        <a:rPr lang="en-GB" altLang="zh-CN" sz="1400" i="1" kern="1200" dirty="0">
                          <a:solidFill>
                            <a:schemeClr val="tx1"/>
                          </a:solidFill>
                          <a:latin typeface="Times New Roman" panose="02020603050405020304" pitchFamily="18" charset="0"/>
                          <a:ea typeface="+mn-ea"/>
                          <a:cs typeface="Times New Roman" panose="02020603050405020304" pitchFamily="18" charset="0"/>
                        </a:rPr>
                        <a:t>For a UAV with aerial subscription, if the SMF+PGW-C determines that the S-NSSAI is subject to C2 authorization and the UAV has not provided a CAA-Level UAV ID then </a:t>
                      </a:r>
                      <a:r>
                        <a:rPr lang="en-GB" altLang="zh-CN" sz="1400" i="1" u="sng" kern="1200" dirty="0">
                          <a:solidFill>
                            <a:schemeClr val="tx1"/>
                          </a:solidFill>
                          <a:highlight>
                            <a:srgbClr val="FFFF00"/>
                          </a:highlight>
                          <a:latin typeface="Times New Roman" panose="02020603050405020304" pitchFamily="18" charset="0"/>
                          <a:ea typeface="+mn-ea"/>
                          <a:cs typeface="Times New Roman" panose="02020603050405020304" pitchFamily="18" charset="0"/>
                        </a:rPr>
                        <a:t>the SMF+PGW-C rejects the PDN connectivity request and provides in PCO an indication that USS authorization is required</a:t>
                      </a:r>
                      <a:r>
                        <a:rPr lang="en-GB" altLang="zh-CN" sz="1400" i="1" kern="1200" dirty="0">
                          <a:solidFill>
                            <a:schemeClr val="tx1"/>
                          </a:solidFill>
                          <a:latin typeface="Times New Roman" panose="02020603050405020304" pitchFamily="18" charset="0"/>
                          <a:ea typeface="+mn-ea"/>
                          <a:cs typeface="Times New Roman" panose="02020603050405020304" pitchFamily="18" charset="0"/>
                        </a:rPr>
                        <a:t>.</a:t>
                      </a:r>
                      <a:r>
                        <a:rPr lang="en-US" altLang="zh-CN" sz="1400" i="1" kern="1200" dirty="0">
                          <a:solidFill>
                            <a:schemeClr val="tx1"/>
                          </a:solidFill>
                          <a:latin typeface="+mn-lt"/>
                          <a:ea typeface="+mn-ea"/>
                          <a:cs typeface="Times New Roman" panose="02020603050405020304" pitchFamily="18" charset="0"/>
                        </a:rPr>
                        <a:t>"</a:t>
                      </a:r>
                      <a:endParaRPr lang="en-US" altLang="zh-CN" sz="1400" dirty="0">
                        <a:latin typeface="+mn-lt"/>
                      </a:endParaRPr>
                    </a:p>
                    <a:p>
                      <a:pPr marL="298123" indent="-285750" algn="l" defTabSz="1187798" rtl="0" eaLnBrk="1" latinLnBrk="0" hangingPunct="1">
                        <a:spcAft>
                          <a:spcPts val="600"/>
                        </a:spcAft>
                        <a:buFont typeface="Arial" panose="020B0604020202020204" pitchFamily="34" charset="0"/>
                        <a:buChar char="•"/>
                      </a:pPr>
                      <a:r>
                        <a:rPr lang="en-US" altLang="zh-CN" sz="1400" kern="1200" dirty="0">
                          <a:solidFill>
                            <a:schemeClr val="tx1"/>
                          </a:solidFill>
                          <a:latin typeface="+mn-lt"/>
                          <a:ea typeface="+mn-ea"/>
                          <a:cs typeface="+mn-cs"/>
                        </a:rPr>
                        <a:t>The above </a:t>
                      </a:r>
                      <a:r>
                        <a:rPr lang="en-US" altLang="zh-CN" sz="1400" i="1" u="sng" kern="1200" dirty="0">
                          <a:solidFill>
                            <a:schemeClr val="tx1"/>
                          </a:solidFill>
                          <a:highlight>
                            <a:srgbClr val="FFFF00"/>
                          </a:highlight>
                          <a:latin typeface="Times New Roman" panose="02020603050405020304" pitchFamily="18" charset="0"/>
                          <a:ea typeface="+mn-ea"/>
                          <a:cs typeface="Times New Roman" panose="02020603050405020304" pitchFamily="18" charset="0"/>
                        </a:rPr>
                        <a:t>yellow</a:t>
                      </a:r>
                      <a:r>
                        <a:rPr lang="en-US" altLang="zh-CN" sz="1400" kern="1200" dirty="0">
                          <a:solidFill>
                            <a:schemeClr val="tx1"/>
                          </a:solidFill>
                          <a:latin typeface="+mn-lt"/>
                          <a:ea typeface="+mn-ea"/>
                          <a:cs typeface="+mn-cs"/>
                        </a:rPr>
                        <a:t> text clearly indicates the network indication is a parameter included in PCO. </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r h="445911">
                <a:tc gridSpan="2">
                  <a:txBody>
                    <a:bodyPr/>
                    <a:lstStyle/>
                    <a:p>
                      <a:pPr marL="12373" indent="0" algn="l">
                        <a:spcAft>
                          <a:spcPts val="600"/>
                        </a:spcAft>
                        <a:buFont typeface="Arial" panose="020B0604020202020204" pitchFamily="34" charset="0"/>
                        <a:buNone/>
                      </a:pPr>
                      <a:r>
                        <a:rPr lang="en-US" altLang="zh-CN" sz="1400" b="1" u="sng" dirty="0">
                          <a:solidFill>
                            <a:srgbClr val="C00000"/>
                          </a:solidFill>
                          <a:latin typeface="+mn-lt"/>
                        </a:rPr>
                        <a:t>SA2 has provided different stage 2 requirements between 5GS and EPS on providing such network indication to the UE. Such difference is much aligned with difference on providing UAS parameters between 5GS and EPS (i.e. PCO is used in EPS while not used in 5GS)</a:t>
                      </a: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hMerge="1">
                  <a:txBody>
                    <a:bodyPr/>
                    <a:lstStyle/>
                    <a:p>
                      <a:pPr marL="298123" indent="-285750" algn="l" defTabSz="1187798" rtl="0" eaLnBrk="1" latinLnBrk="0" hangingPunct="1">
                        <a:spcAft>
                          <a:spcPts val="600"/>
                        </a:spcAft>
                        <a:buFont typeface="Arial" panose="020B0604020202020204" pitchFamily="34" charset="0"/>
                        <a:buChar char="•"/>
                      </a:pPr>
                      <a:endParaRPr lang="en-US" altLang="zh-CN" sz="1400" kern="1200" dirty="0">
                        <a:solidFill>
                          <a:schemeClr val="tx1"/>
                        </a:solidFill>
                        <a:latin typeface="+mn-lt"/>
                        <a:ea typeface="+mn-ea"/>
                        <a:cs typeface="+mn-cs"/>
                      </a:endParaRPr>
                    </a:p>
                  </a:txBody>
                  <a:tcPr marL="84163" marR="84163" marT="42081" marB="4208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2791792890"/>
                  </a:ext>
                </a:extLst>
              </a:tr>
            </a:tbl>
          </a:graphicData>
        </a:graphic>
      </p:graphicFrame>
    </p:spTree>
    <p:extLst>
      <p:ext uri="{BB962C8B-B14F-4D97-AF65-F5344CB8AC3E}">
        <p14:creationId xmlns:p14="http://schemas.microsoft.com/office/powerpoint/2010/main" val="2334214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6ADB1D9-336D-594D-9418-4BC486843D21}"/>
              </a:ext>
            </a:extLst>
          </p:cNvPr>
          <p:cNvSpPr>
            <a:spLocks noGrp="1"/>
          </p:cNvSpPr>
          <p:nvPr>
            <p:ph type="subTitle" idx="1"/>
          </p:nvPr>
        </p:nvSpPr>
        <p:spPr>
          <a:xfrm>
            <a:off x="722092" y="231355"/>
            <a:ext cx="10740640" cy="449557"/>
          </a:xfrm>
        </p:spPr>
        <p:txBody>
          <a:bodyPr>
            <a:normAutofit/>
          </a:bodyPr>
          <a:lstStyle/>
          <a:p>
            <a:r>
              <a:rPr lang="en-US" dirty="0">
                <a:solidFill>
                  <a:srgbClr val="C00000"/>
                </a:solidFill>
                <a:latin typeface="+mn-lt"/>
              </a:rPr>
              <a:t>Ne</a:t>
            </a:r>
            <a:r>
              <a:rPr lang="en-US" altLang="zh-CN" dirty="0">
                <a:solidFill>
                  <a:srgbClr val="C00000"/>
                </a:solidFill>
                <a:latin typeface="+mn-lt"/>
              </a:rPr>
              <a:t>twork indication on "UAS service is not allowed" (3/3)</a:t>
            </a:r>
            <a:endParaRPr lang="en-US" dirty="0">
              <a:solidFill>
                <a:srgbClr val="C00000"/>
              </a:solidFill>
              <a:latin typeface="+mn-lt"/>
            </a:endParaRPr>
          </a:p>
        </p:txBody>
      </p:sp>
      <p:sp>
        <p:nvSpPr>
          <p:cNvPr id="8" name="TextBox 7">
            <a:extLst>
              <a:ext uri="{FF2B5EF4-FFF2-40B4-BE49-F238E27FC236}">
                <a16:creationId xmlns:a16="http://schemas.microsoft.com/office/drawing/2014/main" id="{D8536F3D-D0C8-B447-A64B-59D377EA5296}"/>
              </a:ext>
            </a:extLst>
          </p:cNvPr>
          <p:cNvSpPr txBox="1"/>
          <p:nvPr/>
        </p:nvSpPr>
        <p:spPr>
          <a:xfrm>
            <a:off x="5660391" y="-1236345"/>
            <a:ext cx="184731" cy="528350"/>
          </a:xfrm>
          <a:prstGeom prst="rect">
            <a:avLst/>
          </a:prstGeom>
          <a:noFill/>
        </p:spPr>
        <p:txBody>
          <a:bodyPr wrap="none" rtlCol="0">
            <a:spAutoFit/>
          </a:bodyPr>
          <a:lstStyle/>
          <a:p>
            <a:pPr>
              <a:lnSpc>
                <a:spcPts val="3440"/>
              </a:lnSpc>
            </a:pPr>
            <a:endParaRPr lang="en-US" sz="3200" dirty="0">
              <a:latin typeface="Microsoft YaHei" panose="020B0503020204020204" pitchFamily="34" charset="-122"/>
              <a:ea typeface="Microsoft YaHei" panose="020B0503020204020204" pitchFamily="34" charset="-122"/>
            </a:endParaRPr>
          </a:p>
        </p:txBody>
      </p:sp>
      <p:sp>
        <p:nvSpPr>
          <p:cNvPr id="15" name="Content Placeholder 2">
            <a:extLst>
              <a:ext uri="{FF2B5EF4-FFF2-40B4-BE49-F238E27FC236}">
                <a16:creationId xmlns:a16="http://schemas.microsoft.com/office/drawing/2014/main" id="{C9D4C39F-E118-4838-A735-3C941E30974B}"/>
              </a:ext>
            </a:extLst>
          </p:cNvPr>
          <p:cNvSpPr>
            <a:spLocks noGrp="1"/>
          </p:cNvSpPr>
          <p:nvPr/>
        </p:nvSpPr>
        <p:spPr>
          <a:xfrm>
            <a:off x="722087" y="706237"/>
            <a:ext cx="10846219" cy="360347"/>
          </a:xfrm>
          <a:prstGeom prst="rect">
            <a:avLst/>
          </a:prstGeom>
          <a:solidFill>
            <a:srgbClr val="C00000"/>
          </a:solidFill>
          <a:ln>
            <a:solidFill>
              <a:schemeClr val="tx1">
                <a:lumMod val="25000"/>
                <a:lumOff val="75000"/>
              </a:schemeClr>
            </a:solidFill>
          </a:ln>
        </p:spPr>
        <p:txBody>
          <a:bodyPr lIns="0" tIns="0" rIns="0" bIns="0" anchor="ctr" anchorCtr="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lgn="ctr">
              <a:spcAft>
                <a:spcPts val="600"/>
              </a:spcAft>
            </a:pPr>
            <a:r>
              <a:rPr lang="en-US" altLang="zh-CN" b="1" dirty="0">
                <a:solidFill>
                  <a:schemeClr val="tx2"/>
                </a:solidFill>
                <a:latin typeface="+mn-lt"/>
              </a:rPr>
              <a:t>New PCO parameter vs. new field in Service-level-AA container</a:t>
            </a:r>
          </a:p>
        </p:txBody>
      </p:sp>
      <p:sp>
        <p:nvSpPr>
          <p:cNvPr id="9" name="Content Placeholder 2">
            <a:extLst>
              <a:ext uri="{FF2B5EF4-FFF2-40B4-BE49-F238E27FC236}">
                <a16:creationId xmlns:a16="http://schemas.microsoft.com/office/drawing/2014/main" id="{EAEE6428-7FBD-4DA3-ADB3-624B1A35E02B}"/>
              </a:ext>
            </a:extLst>
          </p:cNvPr>
          <p:cNvSpPr>
            <a:spLocks noGrp="1"/>
          </p:cNvSpPr>
          <p:nvPr/>
        </p:nvSpPr>
        <p:spPr>
          <a:xfrm>
            <a:off x="722086" y="1121235"/>
            <a:ext cx="10846219" cy="2222039"/>
          </a:xfrm>
          <a:prstGeom prst="rect">
            <a:avLst/>
          </a:prstGeom>
          <a:ln>
            <a:solidFill>
              <a:schemeClr val="tx1">
                <a:lumMod val="25000"/>
                <a:lumOff val="75000"/>
              </a:schemeClr>
            </a:solidFill>
          </a:ln>
        </p:spPr>
        <p:txBody>
          <a:bodyPr lIns="0" tIns="0" rIns="0" bIns="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298123" indent="-285750">
              <a:spcAft>
                <a:spcPts val="600"/>
              </a:spcAft>
              <a:buFont typeface="Arial" panose="020B0604020202020204" pitchFamily="34" charset="0"/>
              <a:buChar char="•"/>
            </a:pPr>
            <a:r>
              <a:rPr lang="en-US" altLang="zh-CN" dirty="0">
                <a:latin typeface="+mn-lt"/>
                <a:ea typeface="微软雅黑" panose="020B0503020204020204" pitchFamily="34" charset="-122"/>
              </a:rPr>
              <a:t>In EPS, SA2 just states that such network indication is included in PCO but nothing on how to include it in PCO, hence, CT1 can make the decision on this.</a:t>
            </a:r>
          </a:p>
          <a:p>
            <a:pPr marL="298123" indent="-285750">
              <a:spcAft>
                <a:spcPts val="600"/>
              </a:spcAft>
              <a:buFont typeface="Arial" panose="020B0604020202020204" pitchFamily="34" charset="0"/>
              <a:buChar char="•"/>
            </a:pPr>
            <a:r>
              <a:rPr lang="en-US" altLang="zh-CN" dirty="0">
                <a:latin typeface="+mn-lt"/>
                <a:ea typeface="微软雅黑" panose="020B0503020204020204" pitchFamily="34" charset="-122"/>
              </a:rPr>
              <a:t>In EPS, for “Uplink data (not) allowed” indications, SA2 also just states to include them in PCO but nothing on how to include them in PCO. In two agreed CRs (C1-216283, C1-216284) in CT1#132e,</a:t>
            </a:r>
            <a:r>
              <a:rPr lang="zh-CN" altLang="en-US" dirty="0">
                <a:latin typeface="+mn-lt"/>
                <a:ea typeface="微软雅黑" panose="020B0503020204020204" pitchFamily="34" charset="-122"/>
              </a:rPr>
              <a:t> </a:t>
            </a:r>
            <a:r>
              <a:rPr lang="en-US" altLang="zh-CN" dirty="0">
                <a:latin typeface="+mn-lt"/>
                <a:ea typeface="微软雅黑" panose="020B0503020204020204" pitchFamily="34" charset="-122"/>
              </a:rPr>
              <a:t>CT1 agreed to define two new PCO parameters rather than to define new fields in Service-level-AA container.</a:t>
            </a:r>
          </a:p>
          <a:p>
            <a:pPr marL="298123" indent="-285750">
              <a:spcAft>
                <a:spcPts val="600"/>
              </a:spcAft>
              <a:buFont typeface="Arial" panose="020B0604020202020204" pitchFamily="34" charset="0"/>
              <a:buChar char="•"/>
            </a:pPr>
            <a:r>
              <a:rPr lang="en-US" altLang="zh-CN" b="1" u="sng" dirty="0">
                <a:solidFill>
                  <a:srgbClr val="C00000"/>
                </a:solidFill>
                <a:latin typeface="+mn-lt"/>
                <a:ea typeface="微软雅黑" panose="020B0503020204020204" pitchFamily="34" charset="-122"/>
              </a:rPr>
              <a:t>Question: Why for such network indication for PDN connectivity rejection, has to define a new field in Service-level-AA container? Any difference exists between such indication and “Uplink data (not) allowed” indications?</a:t>
            </a:r>
          </a:p>
        </p:txBody>
      </p:sp>
      <p:sp>
        <p:nvSpPr>
          <p:cNvPr id="11" name="Content Placeholder 2">
            <a:extLst>
              <a:ext uri="{FF2B5EF4-FFF2-40B4-BE49-F238E27FC236}">
                <a16:creationId xmlns:a16="http://schemas.microsoft.com/office/drawing/2014/main" id="{FBFBD6D5-958C-41AA-A533-AEC35F1F5FB5}"/>
              </a:ext>
            </a:extLst>
          </p:cNvPr>
          <p:cNvSpPr>
            <a:spLocks noGrp="1"/>
          </p:cNvSpPr>
          <p:nvPr/>
        </p:nvSpPr>
        <p:spPr>
          <a:xfrm>
            <a:off x="722085" y="3603423"/>
            <a:ext cx="10846219" cy="1140028"/>
          </a:xfrm>
          <a:prstGeom prst="rect">
            <a:avLst/>
          </a:prstGeom>
          <a:solidFill>
            <a:srgbClr val="C00000"/>
          </a:solidFill>
          <a:ln>
            <a:solidFill>
              <a:schemeClr val="tx1">
                <a:lumMod val="25000"/>
                <a:lumOff val="75000"/>
              </a:schemeClr>
            </a:solidFill>
          </a:ln>
        </p:spPr>
        <p:txBody>
          <a:bodyPr lIns="0" tIns="0" rIns="0" bIns="0" anchor="ctr" anchorCtr="0"/>
          <a:lstStyle>
            <a:lvl1pPr marL="12373" indent="0" algn="l" defTabSz="1187798" rtl="0" eaLnBrk="1" latinLnBrk="0" hangingPunct="1">
              <a:lnSpc>
                <a:spcPct val="100000"/>
              </a:lnSpc>
              <a:spcBef>
                <a:spcPts val="0"/>
              </a:spcBef>
              <a:buFontTx/>
              <a:buNone/>
              <a:tabLst>
                <a:tab pos="1208420" algn="ctr"/>
              </a:tabLst>
              <a:defRPr sz="1800" kern="12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2pPr>
            <a:lvl3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a:spcAft>
                <a:spcPts val="600"/>
              </a:spcAft>
            </a:pPr>
            <a:r>
              <a:rPr lang="en-US" altLang="zh-CN" b="1" dirty="0">
                <a:solidFill>
                  <a:schemeClr val="tx2"/>
                </a:solidFill>
                <a:latin typeface="+mn-lt"/>
              </a:rPr>
              <a:t>Huawei position: we have no strong opinion on new PCO parameter vs. new field in Service-level-AA container but a consistent mechanism should be provided for similar indications in EPS, i.e. such network indication for PDN connectivity rejection and “Uplink data (not) allowed” indications should be provided in a consistent way.</a:t>
            </a:r>
          </a:p>
        </p:txBody>
      </p:sp>
    </p:spTree>
    <p:extLst>
      <p:ext uri="{BB962C8B-B14F-4D97-AF65-F5344CB8AC3E}">
        <p14:creationId xmlns:p14="http://schemas.microsoft.com/office/powerpoint/2010/main" val="1328265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Title Slid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575756"/>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2A9BC227-3AB3-406C-8329-4CEFEE79DCC2}"/>
    </a:ext>
  </a:extLst>
</a:theme>
</file>

<file path=ppt/theme/theme2.xml><?xml version="1.0" encoding="utf-8"?>
<a:theme xmlns:a="http://schemas.openxmlformats.org/drawingml/2006/main" name="Chart page">
  <a:themeElements>
    <a:clrScheme name="updated">
      <a:dk1>
        <a:srgbClr val="1D1D1A"/>
      </a:dk1>
      <a:lt1>
        <a:srgbClr val="1D1D1A"/>
      </a:lt1>
      <a:dk2>
        <a:srgbClr val="FFFFFF"/>
      </a:dk2>
      <a:lt2>
        <a:srgbClr val="FFFFFF"/>
      </a:lt2>
      <a:accent1>
        <a:srgbClr val="C7000A"/>
      </a:accent1>
      <a:accent2>
        <a:srgbClr val="C8102E"/>
      </a:accent2>
      <a:accent3>
        <a:srgbClr val="EA594F"/>
      </a:accent3>
      <a:accent4>
        <a:srgbClr val="F8B53C"/>
      </a:accent4>
      <a:accent5>
        <a:srgbClr val="231815"/>
      </a:accent5>
      <a:accent6>
        <a:srgbClr val="595757"/>
      </a:accent6>
      <a:hlink>
        <a:srgbClr val="898989"/>
      </a:hlink>
      <a:folHlink>
        <a:srgbClr val="B5B5B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7000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sz="1800" dirty="0" smtClean="0">
            <a:solidFill>
              <a:schemeClr val="accent2"/>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0566C95E-B10D-4E50-AEA9-2F0B3BA02095}"/>
    </a:ext>
  </a:extLst>
</a:theme>
</file>

<file path=ppt/theme/theme3.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4.xml><?xml version="1.0" encoding="utf-8"?>
<a:theme xmlns:a="http://schemas.openxmlformats.org/drawingml/2006/main" name="End page">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31AD3342-B2D7-44AB-B447-0EEAFE75289A}" vid="{289F26BF-68E3-4534-8B82-5383260B836D}"/>
    </a:ext>
  </a:extLst>
</a:theme>
</file>

<file path=ppt/theme/theme5.xml><?xml version="1.0" encoding="utf-8"?>
<a:theme xmlns:a="http://schemas.openxmlformats.org/drawingml/2006/main" name="Office Theme">
  <a:themeElements>
    <a:clrScheme name="Office">
      <a:dk1>
        <a:sysClr val="windowText" lastClr="000000"/>
      </a:dk1>
      <a:lt1>
        <a:sysClr val="window" lastClr="CEEACA"/>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CEEACA"/>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PPT模板</Template>
  <TotalTime>10333</TotalTime>
  <Words>1764</Words>
  <Application>Microsoft Office PowerPoint</Application>
  <PresentationFormat>自定义</PresentationFormat>
  <Paragraphs>95</Paragraphs>
  <Slides>7</Slides>
  <Notes>3</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7</vt:i4>
      </vt:variant>
    </vt:vector>
  </HeadingPairs>
  <TitlesOfParts>
    <vt:vector size="18" baseType="lpstr">
      <vt:lpstr>等线</vt:lpstr>
      <vt:lpstr>黑体</vt:lpstr>
      <vt:lpstr>微软雅黑</vt:lpstr>
      <vt:lpstr>微软雅黑</vt:lpstr>
      <vt:lpstr>Arial</vt:lpstr>
      <vt:lpstr>Calibri</vt:lpstr>
      <vt:lpstr>Times New Roman</vt:lpstr>
      <vt:lpstr>1_Title Slide</vt:lpstr>
      <vt:lpstr>Chart page</vt:lpstr>
      <vt:lpstr>4_Chart page</vt:lpstr>
      <vt:lpstr>End page</vt:lpstr>
      <vt:lpstr>Huawei inputs on ID_UAS CC </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Huawei-SL</cp:lastModifiedBy>
  <cp:revision>640</cp:revision>
  <dcterms:created xsi:type="dcterms:W3CDTF">2018-11-29T10:16:29Z</dcterms:created>
  <dcterms:modified xsi:type="dcterms:W3CDTF">2021-10-25T08:21:50Z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(3)b2lgHVR1sXA/YvH8y3k/gAh37eSqR12pVRvkSapMJddsxWdDAg9no+ZVuGUjVMywdbtGY1lO
ancHchyAc0cughjWFyu38zZPjWJtIRy+ZV7nzba6crUN9nfVhVSwlcrnWC5BivBwA5YfVBK/
BwEkSIfSEhDMASg/GU1lN1IqHB40u//QmjVsXd0ki8Ezx25rL0dlI6LiEwYqVodykCza4I46
Aw9FQUPVaMJUVq52Sc</vt:lpwstr>
  </property>
  <property fmtid="{D5CDD505-2E9C-101B-9397-08002B2CF9AE}" pid="3" name="_2015_ms_pID_7253431">
    <vt:lpwstr>r3qQUQ8KlLq2yNkzLhbk09b4LAuaPwC7O4Cf7yJz3kdqX+54Lfh/CF
Hi0VmIYXkbUc8JmUg34DvtAiPTffjkKHK3JM1SF6xMoTCrL88i0sBUXJxRaMlME3wZLzK9q8
dGqEMpAfk9lFfTYvELpQNudB1Ybj7anggFHkbw/Qy6Zm1EILEeZkjcvYdeDTyQvvQodYFPvC
aa1pRAynZ08SxBlPT/NUv6Yikr+jFhINNrIY</vt:lpwstr>
  </property>
  <property fmtid="{D5CDD505-2E9C-101B-9397-08002B2CF9AE}" pid="4" name="_2015_ms_pID_7253432">
    <vt:lpwstr>6Eye34yLJLc0o6YXs+rdhY8=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1625041158</vt:lpwstr>
  </property>
</Properties>
</file>