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707" r:id="rId3"/>
    <p:sldId id="705" r:id="rId4"/>
    <p:sldId id="704" r:id="rId5"/>
    <p:sldId id="708" r:id="rId6"/>
  </p:sldIdLst>
  <p:sldSz cx="9144000" cy="5143500" type="screen16x9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091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1140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F484EAD-A909-413A-AF10-A07BA593B673}" type="datetime1">
              <a:rPr lang="en-US"/>
              <a:pPr>
                <a:defRPr/>
              </a:pPr>
              <a:t>2014-12-12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526F0D1F-F2E5-4BF9-B926-AB2775B9FA2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0C8720E4-D26C-4C01-97D8-F67DCB6262EC}" type="datetime1">
              <a:rPr lang="en-US"/>
              <a:pPr>
                <a:defRPr/>
              </a:pPr>
              <a:t>2014-12-12</a:t>
            </a:fld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FBF373D-1010-407B-99E6-CA4FDB29518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3E66DD-1C2C-49F5-A773-55142CA04C04}" type="slidenum">
              <a:rPr lang="en-US" smtClean="0">
                <a:cs typeface="Arial" charset="0"/>
              </a:rPr>
              <a:pPr/>
              <a:t>1</a:t>
            </a:fld>
            <a:endParaRPr lang="en-US" smtClean="0">
              <a:cs typeface="Arial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0" y="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smtClean="0"/>
              <a:t>SP-140870</a:t>
            </a:r>
            <a:endParaRPr lang="en-US" sz="180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44450" y="4795838"/>
            <a:ext cx="4870974" cy="233362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/>
          <a:p>
            <a:pPr eaLnBrk="0" hangingPunct="0">
              <a:defRPr/>
            </a:pPr>
            <a:r>
              <a:rPr lang="en-GB" spc="3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smtClean="0">
                <a:latin typeface="Arial" pitchFamily="34" charset="0"/>
                <a:cs typeface="Arial" pitchFamily="34" charset="0"/>
              </a:rPr>
              <a:t>TSG-SA#66,</a:t>
            </a:r>
            <a:r>
              <a:rPr lang="en-GB" spc="300" baseline="0" smtClean="0">
                <a:latin typeface="Arial" pitchFamily="34" charset="0"/>
                <a:cs typeface="Arial" pitchFamily="34" charset="0"/>
              </a:rPr>
              <a:t> 10-12/December, 2015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8294688" y="4673600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EFB2837A-594D-4AEC-8EB5-EACEE2455D83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86225" y="2478088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439025" y="4846638"/>
            <a:ext cx="823913" cy="214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2014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211263"/>
            <a:ext cx="7772400" cy="1101725"/>
          </a:xfrm>
        </p:spPr>
        <p:txBody>
          <a:bodyPr>
            <a:normAutofit fontScale="90000"/>
          </a:bodyPr>
          <a:lstStyle/>
          <a:p>
            <a:r>
              <a:rPr lang="en-US" sz="29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2900" smtClean="0"/>
              <a:t/>
            </a:r>
            <a:br>
              <a:rPr lang="en-US" sz="2900" smtClean="0"/>
            </a:br>
            <a:r>
              <a:rPr lang="en-US" sz="2900" smtClean="0"/>
              <a:t> </a:t>
            </a:r>
            <a:r>
              <a:rPr lang="en-US" sz="5400" b="1" smtClean="0"/>
              <a:t>Priorities for Release 13</a:t>
            </a:r>
            <a:r>
              <a:rPr lang="en-US" sz="290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en-US" sz="290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en-US" sz="25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5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25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180975"/>
            <a:ext cx="6827838" cy="857250"/>
          </a:xfrm>
        </p:spPr>
        <p:txBody>
          <a:bodyPr/>
          <a:lstStyle/>
          <a:p>
            <a:r>
              <a:rPr lang="en-US" smtClean="0"/>
              <a:t>Outline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 </a:t>
            </a:r>
            <a:r>
              <a:rPr lang="en-US" sz="2000" smtClean="0"/>
              <a:t>These slides define priorities for features in the Release 13 pipeline of SA2</a:t>
            </a:r>
          </a:p>
          <a:p>
            <a:pPr lvl="1"/>
            <a:r>
              <a:rPr lang="en-US" sz="1800" smtClean="0"/>
              <a:t>Other WGs are understood not be overloaded, but they may also use this guidance to prioritize their work, if needed</a:t>
            </a:r>
          </a:p>
          <a:p>
            <a:r>
              <a:rPr lang="en-US" sz="2400" smtClean="0"/>
              <a:t> </a:t>
            </a:r>
            <a:r>
              <a:rPr lang="en-US" sz="2000" smtClean="0"/>
              <a:t>Categorization</a:t>
            </a:r>
          </a:p>
          <a:p>
            <a:pPr lvl="1"/>
            <a:r>
              <a:rPr lang="en-US" sz="1800" smtClean="0">
                <a:ea typeface="+mn-ea"/>
                <a:cs typeface="+mn-cs"/>
              </a:rPr>
              <a:t>High Priority items</a:t>
            </a:r>
          </a:p>
          <a:p>
            <a:pPr lvl="1"/>
            <a:r>
              <a:rPr lang="en-US" sz="1800" smtClean="0">
                <a:ea typeface="+mn-ea"/>
                <a:cs typeface="+mn-cs"/>
              </a:rPr>
              <a:t>Other items</a:t>
            </a:r>
          </a:p>
          <a:p>
            <a:pPr lvl="1"/>
            <a:r>
              <a:rPr lang="en-US" sz="1800" smtClean="0">
                <a:ea typeface="+mn-ea"/>
                <a:cs typeface="+mn-cs"/>
              </a:rPr>
              <a:t>De-prioritized items</a:t>
            </a:r>
          </a:p>
          <a:p>
            <a:r>
              <a:rPr lang="en-US" sz="2400" smtClean="0"/>
              <a:t> </a:t>
            </a:r>
            <a:r>
              <a:rPr lang="en-US" sz="2000" smtClean="0"/>
              <a:t>The categorization includes both informative and normative phases of the WIDs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536575" y="171450"/>
            <a:ext cx="6827838" cy="857250"/>
          </a:xfrm>
        </p:spPr>
        <p:txBody>
          <a:bodyPr/>
          <a:lstStyle/>
          <a:p>
            <a:r>
              <a:rPr lang="en-US" smtClean="0"/>
              <a:t>High Priority Items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52424" y="947739"/>
            <a:ext cx="8658226" cy="3583886"/>
          </a:xfrm>
        </p:spPr>
        <p:txBody>
          <a:bodyPr/>
          <a:lstStyle/>
          <a:p>
            <a:r>
              <a:rPr lang="en-US" smtClean="0"/>
              <a:t> </a:t>
            </a:r>
            <a:r>
              <a:rPr lang="en-US" sz="2000" smtClean="0"/>
              <a:t>Critical features that enable Public Safety</a:t>
            </a:r>
          </a:p>
          <a:p>
            <a:pPr lvl="2"/>
            <a:r>
              <a:rPr lang="en-US" sz="1600" smtClean="0"/>
              <a:t>ProSe Enhancements (eProSe)</a:t>
            </a:r>
          </a:p>
          <a:p>
            <a:pPr lvl="2"/>
            <a:r>
              <a:rPr lang="en-US" sz="1600" smtClean="0"/>
              <a:t>Mission Critical Push to Talk (MCPTT)</a:t>
            </a:r>
          </a:p>
          <a:p>
            <a:pPr lvl="3"/>
            <a:r>
              <a:rPr lang="en-US" sz="1600" smtClean="0"/>
              <a:t>SA1 is requested to prioritize within MCPTT and provide these priorities to SA2 and to SA6</a:t>
            </a:r>
          </a:p>
          <a:p>
            <a:pPr lvl="2"/>
            <a:r>
              <a:rPr lang="en-US" sz="1600" smtClean="0"/>
              <a:t>Isolated E_UTRAN Operations (IOPS)</a:t>
            </a:r>
          </a:p>
          <a:p>
            <a:pPr lvl="2"/>
            <a:r>
              <a:rPr lang="en-US" sz="1600" smtClean="0"/>
              <a:t>MBMS Enhancements (MBMS_enh)</a:t>
            </a:r>
            <a:endParaRPr lang="en-US" sz="1100" smtClean="0"/>
          </a:p>
          <a:p>
            <a:r>
              <a:rPr lang="en-US" sz="2000" smtClean="0"/>
              <a:t>TSG-SA expects these items to constitute the essential parts of Release 13</a:t>
            </a:r>
          </a:p>
          <a:p>
            <a:r>
              <a:rPr lang="en-US" sz="2000" smtClean="0"/>
              <a:t>As </a:t>
            </a:r>
            <a:r>
              <a:rPr lang="en-US" sz="2000" smtClean="0"/>
              <a:t>part of ongoing SA2 workplanning time budgets and scope may be adjusted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17525" y="238125"/>
            <a:ext cx="6827838" cy="857250"/>
          </a:xfrm>
        </p:spPr>
        <p:txBody>
          <a:bodyPr/>
          <a:lstStyle/>
          <a:p>
            <a:r>
              <a:rPr lang="en-US" smtClean="0"/>
              <a:t>Other Items (medium priority)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52425" y="956977"/>
            <a:ext cx="8388350" cy="3557587"/>
          </a:xfrm>
        </p:spPr>
        <p:txBody>
          <a:bodyPr/>
          <a:lstStyle/>
          <a:p>
            <a:endParaRPr lang="en-US" sz="1800" b="1" smtClean="0"/>
          </a:p>
          <a:p>
            <a:r>
              <a:rPr lang="en-US" sz="2400" smtClean="0"/>
              <a:t>If a medium priority item runs out of time budget, TSG-SA shall decide whether to grant more budget or put the item on hold</a:t>
            </a:r>
          </a:p>
          <a:p>
            <a:r>
              <a:rPr lang="en-US" sz="2400" smtClean="0"/>
              <a:t>Completeness and coherence of TR conclusions shall be strictly observed</a:t>
            </a:r>
            <a:endParaRPr lang="en-US" sz="3600" smtClean="0"/>
          </a:p>
          <a:p>
            <a:pPr lvl="1"/>
            <a:endParaRPr lang="en-US" smtClean="0"/>
          </a:p>
          <a:p>
            <a:pPr lvl="1"/>
            <a:endParaRPr 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200" y="152400"/>
            <a:ext cx="6827838" cy="857250"/>
          </a:xfrm>
        </p:spPr>
        <p:txBody>
          <a:bodyPr/>
          <a:lstStyle/>
          <a:p>
            <a:r>
              <a:rPr lang="en-US" smtClean="0"/>
              <a:t>Items put on hold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928688"/>
            <a:ext cx="8388350" cy="3622675"/>
          </a:xfrm>
        </p:spPr>
        <p:txBody>
          <a:bodyPr/>
          <a:lstStyle/>
          <a:p>
            <a:r>
              <a:rPr lang="en-US" smtClean="0"/>
              <a:t> </a:t>
            </a:r>
            <a:r>
              <a:rPr lang="en-US" sz="2000" smtClean="0"/>
              <a:t>The following items are de-prioritized and shall be put on hold until further notice from TSG-SA: </a:t>
            </a:r>
          </a:p>
          <a:p>
            <a:pPr lvl="1"/>
            <a:r>
              <a:rPr lang="en-US" sz="1800" smtClean="0"/>
              <a:t>Enhanced CSFB </a:t>
            </a:r>
          </a:p>
          <a:p>
            <a:pPr lvl="1"/>
            <a:r>
              <a:rPr lang="en-US" sz="1800" smtClean="0"/>
              <a:t>Transcoder free SRVCC (SETA)</a:t>
            </a:r>
            <a:endParaRPr lang="en-US" sz="1400" smtClean="0"/>
          </a:p>
          <a:p>
            <a:pPr lvl="1"/>
            <a:r>
              <a:rPr lang="en-US" sz="1800" smtClean="0"/>
              <a:t>Service Domain Centralization (SEDOC)</a:t>
            </a:r>
          </a:p>
          <a:p>
            <a:pPr lvl="2"/>
            <a:r>
              <a:rPr lang="en-US" sz="1400" smtClean="0"/>
              <a:t>The approval of the new WID is postponed</a:t>
            </a:r>
          </a:p>
          <a:p>
            <a:pPr lvl="1"/>
            <a:r>
              <a:rPr lang="en-US" sz="1800" smtClean="0"/>
              <a:t>Coordinated SIPTO (CSIPTO)</a:t>
            </a:r>
          </a:p>
          <a:p>
            <a:pPr lvl="2"/>
            <a:r>
              <a:rPr lang="en-US" sz="1600" smtClean="0"/>
              <a:t>The approval of the new Study WID is postponed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_Template_16_9_ratio">
  <a:themeElements>
    <a:clrScheme name="Office">
      <a:dk1>
        <a:sysClr val="windowText" lastClr="000000"/>
      </a:dk1>
      <a:lt1>
        <a:sysClr val="window" lastClr="F1EFA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3GPP_Template_16_9_ratio</Template>
  <TotalTime>784</TotalTime>
  <Words>234</Words>
  <Application>Microsoft Office PowerPoint</Application>
  <PresentationFormat>On-screen Show (16:9)</PresentationFormat>
  <Paragraphs>31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3GPP_Template_16_9_ratio</vt:lpstr>
      <vt:lpstr>    Priorities for Release 13  </vt:lpstr>
      <vt:lpstr>Outline</vt:lpstr>
      <vt:lpstr>High Priority Items</vt:lpstr>
      <vt:lpstr>Other Items (medium priority)</vt:lpstr>
      <vt:lpstr>Items put on hold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Priorities for Release 13</dc:title>
  <dc:creator>bertenyi</dc:creator>
  <dc:description>© 2009  All rights reserved</dc:description>
  <cp:lastModifiedBy>bertenyi</cp:lastModifiedBy>
  <cp:revision>36</cp:revision>
  <dcterms:created xsi:type="dcterms:W3CDTF">2014-12-09T00:08:50Z</dcterms:created>
  <dcterms:modified xsi:type="dcterms:W3CDTF">2014-12-12T18:26:31Z</dcterms:modified>
</cp:coreProperties>
</file>