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 Roy" initials="Roy" lastIdx="1" clrIdx="0">
    <p:extLst>
      <p:ext uri="{19B8F6BF-5375-455C-9EA6-DF929625EA0E}">
        <p15:presenceInfo xmlns:p15="http://schemas.microsoft.com/office/powerpoint/2012/main" xmlns="" userId="Hu Ro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8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F1DA3-2D04-456F-B2E9-F612FDA07F6C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B4F1D-03D1-422D-83D6-3C2FE714E4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7226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4F1D-03D1-422D-83D6-3C2FE714E4D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Proposals on </a:t>
            </a:r>
            <a:r>
              <a:rPr lang="en-GB" altLang="zh-CN" dirty="0" smtClean="0">
                <a:latin typeface="微软雅黑" pitchFamily="34" charset="-122"/>
                <a:ea typeface="微软雅黑" pitchFamily="34" charset="-122"/>
              </a:rPr>
              <a:t>Frequency Ranges of a Set of NR paired bands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77072"/>
            <a:ext cx="5544616" cy="1752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Huawei, Telefonica, CMCC, China Telecom, China Unicom, Orange, </a:t>
            </a:r>
            <a:r>
              <a:rPr lang="en-US" altLang="zh-CN" dirty="0" err="1" smtClean="0"/>
              <a:t>Coolpad</a:t>
            </a:r>
            <a:endParaRPr lang="en-US" altLang="zh-CN" dirty="0" smtClean="0"/>
          </a:p>
        </p:txBody>
      </p:sp>
      <p:sp>
        <p:nvSpPr>
          <p:cNvPr id="4" name="副标题 3"/>
          <p:cNvSpPr txBox="1">
            <a:spLocks/>
          </p:cNvSpPr>
          <p:nvPr/>
        </p:nvSpPr>
        <p:spPr>
          <a:xfrm>
            <a:off x="132807" y="179998"/>
            <a:ext cx="8759673" cy="853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>
              <a:spcBef>
                <a:spcPct val="2000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3GPP TSG RAN meeting #75				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RP-170825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Dubrovnik, Croatia, March 6-9, 2017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of NR Paired Bands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0894" y="1556792"/>
            <a:ext cx="8202215" cy="5184576"/>
          </a:xfrm>
        </p:spPr>
        <p:txBody>
          <a:bodyPr>
            <a:normAutofit/>
          </a:bodyPr>
          <a:lstStyle/>
          <a:p>
            <a:pPr marL="342806" lvl="1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2000" dirty="0" smtClean="0"/>
              <a:t>The following </a:t>
            </a:r>
            <a:r>
              <a:rPr lang="en-GB" altLang="zh-CN" sz="2000" dirty="0" smtClean="0"/>
              <a:t>Frequency ranges are to be defined as NR paired bands</a:t>
            </a:r>
            <a:endParaRPr lang="en-US" altLang="zh-CN" sz="2100" dirty="0" smtClean="0"/>
          </a:p>
          <a:p>
            <a:pPr marL="742856" lvl="2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  <a:p>
            <a:pPr marL="742856" lvl="2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  <a:p>
            <a:pPr marL="742856" lvl="2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2000" dirty="0" smtClean="0"/>
          </a:p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2000" dirty="0" smtClean="0"/>
          </a:p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2000" dirty="0" smtClean="0"/>
          </a:p>
          <a:p>
            <a:pPr lvl="1">
              <a:spcAft>
                <a:spcPts val="0"/>
              </a:spcAft>
              <a:buNone/>
            </a:pPr>
            <a:endParaRPr lang="en-US" altLang="zh-CN" sz="2000" dirty="0" smtClean="0"/>
          </a:p>
          <a:p>
            <a:pPr lvl="1"/>
            <a:r>
              <a:rPr lang="en-US" altLang="zh-CN" sz="1800" i="1" dirty="0" smtClean="0"/>
              <a:t>*: The exact frequency range  around 3.5GHz may be revised during R15 NR WI</a:t>
            </a:r>
          </a:p>
          <a:p>
            <a:pPr lvl="1"/>
            <a:r>
              <a:rPr lang="en-US" altLang="zh-CN" sz="1800" i="1" dirty="0" smtClean="0"/>
              <a:t>Note: The LTE-NR dual connectivity UE RF requirements with the same frequency ranges can be reused as the starting point for the above NR paired band. 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47887686"/>
              </p:ext>
            </p:extLst>
          </p:nvPr>
        </p:nvGraphicFramePr>
        <p:xfrm>
          <a:off x="107504" y="2237224"/>
          <a:ext cx="879039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060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Frequency ranges for NR</a:t>
                      </a:r>
                      <a:endParaRPr kumimoji="1" lang="ja-JP" altLang="en-US" sz="1600" dirty="0"/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Operators whose</a:t>
                      </a:r>
                      <a:r>
                        <a:rPr kumimoji="1" lang="en-US" altLang="ja-JP" sz="1600" baseline="0" dirty="0" smtClean="0"/>
                        <a:t> </a:t>
                      </a:r>
                      <a:r>
                        <a:rPr kumimoji="1" lang="en-US" altLang="ja-JP" sz="1600" dirty="0" smtClean="0"/>
                        <a:t>request is included in the frequency range</a:t>
                      </a:r>
                      <a:endParaRPr kumimoji="1" lang="ja-JP" altLang="en-US" sz="1600" dirty="0"/>
                    </a:p>
                  </a:txBody>
                  <a:tcPr marL="121952" marR="121952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257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1710-1785MHz</a:t>
                      </a:r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</a:rPr>
                        <a:t> (UL)/3.3-4.2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Telecom, China Unicom, CMCC 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</a:tr>
              <a:tr h="1325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814-862MHz (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UL)/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3.3-4.2 GHz*(DL&amp;UL)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China Telecom, Etisalat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6288">
                <a:tc>
                  <a:txBody>
                    <a:bodyPr/>
                    <a:lstStyle/>
                    <a:p>
                      <a:pPr algn="ctr"/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880-915MHz (UL)/3.3-4.2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CMCC, China Unicom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947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703-748MHz (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UL)/3.3-4.2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 GHz* 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Etisalat 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</TotalTime>
  <Words>166</Words>
  <Application>Microsoft Office PowerPoint</Application>
  <PresentationFormat>全屏显示(4:3)</PresentationFormat>
  <Paragraphs>26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Proposals on Frequency Ranges of a Set of NR paired bands</vt:lpstr>
      <vt:lpstr>Proposal of NR Paired Bands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spectrum sharing of LTE and NR</dc:title>
  <dc:creator>Daixizeng</dc:creator>
  <cp:lastModifiedBy>Huawei</cp:lastModifiedBy>
  <cp:revision>59</cp:revision>
  <dcterms:created xsi:type="dcterms:W3CDTF">2017-02-25T05:46:20Z</dcterms:created>
  <dcterms:modified xsi:type="dcterms:W3CDTF">2017-03-09T13:19:25Z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(2)EnBGn56Hq1Iorx7MF+jxdKAr9Liv1o0/5GpB8zuzOFKE8Wi1wXmnFrMfN/0zcWODHRowXOjU
gdyQ2T4nV31bVXilGaQASDIuZiNrt1pfV/kld3D1Eit5xhuWXqQd/KcpNV2d3DBdEKUr7yFa
8ct/bitaox5aHrnO7z0RfjbYP5JPu4lr4UuobUFIa8Il2rmiRz+W4S0KBjJiLCL7sx5Ig/9b
kmDgHztl3Dpyq12zvU</vt:lpwstr>
  </property>
  <property fmtid="{D5CDD505-2E9C-101B-9397-08002B2CF9AE}" pid="3" name="_2015_ms_pID_7253431">
    <vt:lpwstr>QZh3dSfS1UA/EIFzE82hMoedNsHVLrFPvAT3pxjYMKaKaSXj7UL3xF
YOkez60RiX2ZRbEmySa67tK5m9U3HU+77uyfgKjOJpJwy4eh0BNugjKbs4s8mKStYyE69yp2
dAYK7N5kQTyyQRkjMS+XIIwiNxQu4f52CO56sv2kGxOdi/dGMEp0w2Aza29Hd5KY3C+Z3dbw
QnEG2gwvfLtjKtKb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1489046144</vt:lpwstr>
  </property>
</Properties>
</file>