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399" r:id="rId2"/>
    <p:sldId id="400" r:id="rId3"/>
    <p:sldId id="406" r:id="rId4"/>
    <p:sldId id="410" r:id="rId5"/>
    <p:sldId id="415" r:id="rId6"/>
    <p:sldId id="416" r:id="rId7"/>
    <p:sldId id="411" r:id="rId8"/>
    <p:sldId id="409" r:id="rId9"/>
    <p:sldId id="261" r:id="rId10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peng Li" initials="SL" lastIdx="3" clrIdx="0">
    <p:extLst>
      <p:ext uri="{19B8F6BF-5375-455C-9EA6-DF929625EA0E}">
        <p15:presenceInfo xmlns:p15="http://schemas.microsoft.com/office/powerpoint/2012/main" userId="c6009a60d1dad9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73837" autoAdjust="0"/>
  </p:normalViewPr>
  <p:slideViewPr>
    <p:cSldViewPr snapToGrid="0" snapToObjects="1">
      <p:cViewPr varScale="1">
        <p:scale>
          <a:sx n="68" d="100"/>
          <a:sy n="68" d="100"/>
        </p:scale>
        <p:origin x="21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upeng\Box%20Sync\document\3gpp\ran\ran_75\&#24037;&#20316;&#31807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Expected Latency</a:t>
            </a:r>
            <a:r>
              <a:rPr lang="en-US" altLang="zh-CN" baseline="0"/>
              <a:t> reduction for some SIB Transmission </a:t>
            </a:r>
            <a:endParaRPr lang="zh-CN" alt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Sheet1!$F$4:$I$4</c:f>
              <c:numCache>
                <c:formatCode>General</c:formatCode>
                <c:ptCount val="4"/>
                <c:pt idx="0">
                  <c:v>2560</c:v>
                </c:pt>
                <c:pt idx="1">
                  <c:v>5120</c:v>
                </c:pt>
                <c:pt idx="2">
                  <c:v>9560</c:v>
                </c:pt>
                <c:pt idx="3">
                  <c:v>29440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070736"/>
        <c:axId val="150071296"/>
      </c:barChart>
      <c:catAx>
        <c:axId val="15007073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71296"/>
        <c:crosses val="autoZero"/>
        <c:auto val="1"/>
        <c:lblAlgn val="ctr"/>
        <c:lblOffset val="100"/>
        <c:noMultiLvlLbl val="0"/>
      </c:catAx>
      <c:valAx>
        <c:axId val="150071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070736"/>
        <c:crosses val="autoZero"/>
        <c:crossBetween val="between"/>
        <c:dispUnits>
          <c:builtInUnit val="hundreds"/>
          <c:dispUnitsLbl>
            <c:layout>
              <c:manualLayout>
                <c:xMode val="edge"/>
                <c:yMode val="edge"/>
                <c:x val="2.777777777777779E-2"/>
                <c:y val="0.51472222222222219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/>
                    <a:t>ms</a:t>
                  </a:r>
                  <a:endParaRPr lang="zh-CN" altLang="en-US"/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B8F7E0-5FC4-4DC8-B484-0D40AE0D0008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D997C73-7457-410B-B141-D7A7C9BEF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F9876-879E-4789-A2BC-F6FE8DF7710B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01739-79F7-43CC-BB0C-4D39629458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1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89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32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29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677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000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47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6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EE0FE24A-8607-4E27-8E23-8E6845412385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4747351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3BF6E97-DDC3-4452-AAC6-6DE1DABCBE0C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533506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idx="10"/>
          </p:nvPr>
        </p:nvSpPr>
        <p:spPr>
          <a:xfrm>
            <a:off x="5979870" y="1514284"/>
            <a:ext cx="287002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712" r:id="rId7"/>
    <p:sldLayoutId id="2147483713" r:id="rId8"/>
    <p:sldLayoutId id="2147483714" r:id="rId9"/>
    <p:sldLayoutId id="2147483716" r:id="rId1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36553" y="2820985"/>
            <a:ext cx="6552619" cy="1342429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Motivation for </a:t>
            </a:r>
            <a:r>
              <a:rPr lang="en-US" altLang="zh-CN" sz="3600" dirty="0" smtClean="0"/>
              <a:t>even further </a:t>
            </a:r>
            <a:r>
              <a:rPr lang="en-US" altLang="zh-CN" sz="3600" dirty="0"/>
              <a:t>enhancement of 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eMTC</a:t>
            </a:r>
            <a:r>
              <a:rPr lang="en-US" altLang="zh-CN" sz="3600" dirty="0" smtClean="0"/>
              <a:t> </a:t>
            </a:r>
            <a:r>
              <a:rPr lang="en-US" altLang="zh-CN" sz="3600" dirty="0" smtClean="0"/>
              <a:t>for LTE</a:t>
            </a:r>
            <a:endParaRPr lang="zh-CN" altLang="en-US" sz="3600" dirty="0"/>
          </a:p>
        </p:txBody>
      </p:sp>
      <p:sp>
        <p:nvSpPr>
          <p:cNvPr id="6" name="テキスト ボックス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36142" y="543308"/>
            <a:ext cx="4194033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#75</a:t>
            </a:r>
          </a:p>
          <a:p>
            <a:pPr>
              <a:buNone/>
            </a:pPr>
            <a:r>
              <a:rPr lang="en-GB" altLang="en-US" sz="1800" dirty="0"/>
              <a:t>Dubrovnik, Croatia, March 6 - 9, 2017</a:t>
            </a:r>
            <a: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ko-KR" sz="1800" b="0" dirty="0">
                <a:latin typeface="Calibri" pitchFamily="34" charset="0"/>
                <a:ea typeface="宋体" pitchFamily="2" charset="-122"/>
              </a:rPr>
              <a:t>Agenda item: 10.1.1</a:t>
            </a:r>
            <a:br>
              <a:rPr lang="en-US" altLang="ko-KR" sz="1800" b="0" dirty="0">
                <a:latin typeface="Calibri" pitchFamily="34" charset="0"/>
                <a:ea typeface="宋体" pitchFamily="2" charset="-122"/>
              </a:rPr>
            </a:br>
            <a:r>
              <a:rPr lang="en-US" altLang="ko-KR" sz="1800" b="0" dirty="0">
                <a:latin typeface="Calibri" pitchFamily="34" charset="0"/>
                <a:ea typeface="宋体" pitchFamily="2" charset="-122"/>
              </a:rPr>
              <a:t>Document for: Discussion</a:t>
            </a:r>
            <a:r>
              <a:rPr lang="ko-KR" altLang="en-US" sz="1800" dirty="0"/>
              <a:t/>
            </a:r>
            <a:br>
              <a:rPr lang="ko-KR" altLang="en-US" sz="1800" dirty="0"/>
            </a:br>
            <a:endParaRPr lang="de-DE" altLang="ja-JP" sz="1800" dirty="0" smtClean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6336" y="626104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dirty="0" smtClean="0"/>
              <a:t>RP-170686</a:t>
            </a:r>
            <a:endParaRPr kumimoji="1"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Justification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6" y="1470875"/>
            <a:ext cx="6938071" cy="4598028"/>
          </a:xfrm>
        </p:spPr>
        <p:txBody>
          <a:bodyPr>
            <a:normAutofit/>
          </a:bodyPr>
          <a:lstStyle/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In Rel-14, two work items,  eMTC and NB-IoT, were approved to address the requirements of cellular internet of things. </a:t>
            </a:r>
            <a:endParaRPr lang="it-IT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However , the scope of WID was reduced during the WID discussion as a result of  limited TU time available.</a:t>
            </a:r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Some features were further delayed in WG discussion</a:t>
            </a:r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As the actual network deployment started, it is important to ensure that  IoT devices and IoT traffic can be handled efficiently in the networks ,and service requirements can be satisfied</a:t>
            </a:r>
            <a:endParaRPr lang="en-GB" sz="18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Objectives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Power consumption and latency reduction enhancement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Spectrum efficiency and coverage enhancement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24846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3600" dirty="0"/>
              <a:t>Power consumption and latency reduction </a:t>
            </a:r>
            <a:r>
              <a:rPr lang="en-GB" altLang="zh-CN" sz="3600" dirty="0" smtClean="0"/>
              <a:t>enhancement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7" y="2108927"/>
            <a:ext cx="6608016" cy="386881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en-US" dirty="0" smtClean="0"/>
              <a:t>Device power consumption is of paramount importance for </a:t>
            </a:r>
            <a:r>
              <a:rPr lang="en-GB" altLang="en-US" dirty="0" err="1" smtClean="0"/>
              <a:t>IoT</a:t>
            </a:r>
            <a:r>
              <a:rPr lang="en-GB" altLang="en-US" dirty="0" smtClean="0"/>
              <a:t> </a:t>
            </a:r>
            <a:r>
              <a:rPr lang="en-GB" altLang="en-US" dirty="0" smtClean="0"/>
              <a:t>success. Currently, feedback from field deployment and actual comparison with competing technologies shows room for improvement and calls for immediate attention.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en-US" dirty="0" smtClean="0"/>
              <a:t>Latency reduction is beneficial for many </a:t>
            </a:r>
            <a:r>
              <a:rPr lang="en-GB" altLang="en-US" dirty="0" err="1" smtClean="0"/>
              <a:t>IoT</a:t>
            </a:r>
            <a:r>
              <a:rPr lang="en-GB" altLang="en-US" dirty="0" smtClean="0"/>
              <a:t> services.</a:t>
            </a:r>
          </a:p>
        </p:txBody>
      </p:sp>
    </p:spTree>
    <p:extLst>
      <p:ext uri="{BB962C8B-B14F-4D97-AF65-F5344CB8AC3E}">
        <p14:creationId xmlns:p14="http://schemas.microsoft.com/office/powerpoint/2010/main" val="15290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8" y="358303"/>
            <a:ext cx="6608016" cy="802415"/>
          </a:xfrm>
        </p:spPr>
        <p:txBody>
          <a:bodyPr/>
          <a:lstStyle/>
          <a:p>
            <a:r>
              <a:rPr lang="en-GB" altLang="zh-CN" dirty="0"/>
              <a:t>Power consumption and latency reduction enhancement </a:t>
            </a:r>
            <a:r>
              <a:rPr lang="en-GB" altLang="zh-CN" dirty="0" smtClean="0"/>
              <a:t> (1)</a:t>
            </a:r>
            <a:endParaRPr 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609391259"/>
              </p:ext>
            </p:extLst>
          </p:nvPr>
        </p:nvGraphicFramePr>
        <p:xfrm>
          <a:off x="2094146" y="2414911"/>
          <a:ext cx="6029436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497"/>
                <a:gridCol w="1186221"/>
                <a:gridCol w="1507359"/>
                <a:gridCol w="150735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</a:t>
                      </a:r>
                      <a:r>
                        <a:rPr lang="en-US" baseline="0" dirty="0" smtClean="0"/>
                        <a:t> power consumption (mA)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 time 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 usage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Actual</a:t>
                      </a:r>
                      <a:r>
                        <a:rPr lang="en-US" baseline="0" dirty="0" smtClean="0"/>
                        <a:t> TX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Non TX RRC connected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IDLE period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09530" y="1921565"/>
            <a:ext cx="6056244" cy="4253948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2067339" y="2226364"/>
            <a:ext cx="5840344" cy="2464905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1701674" y="1160718"/>
            <a:ext cx="6814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</a:t>
            </a:r>
            <a:r>
              <a:rPr lang="en-US" dirty="0" err="1"/>
              <a:t>IoT</a:t>
            </a:r>
            <a:r>
              <a:rPr lang="en-US" dirty="0"/>
              <a:t> applications, lots of the traffic is characterized by small packet data transmission. Improving access and transmission efficiency for small data transmission </a:t>
            </a:r>
            <a:r>
              <a:rPr lang="en-US" dirty="0" smtClean="0"/>
              <a:t>will lower UE power </a:t>
            </a:r>
            <a:r>
              <a:rPr lang="en-US" dirty="0" err="1" smtClean="0"/>
              <a:t>consumtpion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1709530" y="5194852"/>
            <a:ext cx="6608016" cy="128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FAA26D3D-D897-4be2-8F04-BA451C77F1D7}"/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1pPr>
            <a:lvl2pPr marL="742950" indent="-28575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 marL="11430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Objective:</a:t>
            </a:r>
          </a:p>
          <a:p>
            <a:pPr marL="457200" lvl="1" indent="0" hangingPunct="0">
              <a:buNone/>
            </a:pPr>
            <a:r>
              <a:rPr lang="en-US" altLang="en-US" dirty="0" smtClean="0"/>
              <a:t>Specify </a:t>
            </a:r>
            <a:r>
              <a:rPr lang="en-US" altLang="en-US" dirty="0"/>
              <a:t>enhancement to  improve UE power consumption and efficiency of small packet transmission [RAN1, RAN2] </a:t>
            </a:r>
          </a:p>
        </p:txBody>
      </p:sp>
    </p:spTree>
    <p:extLst>
      <p:ext uri="{BB962C8B-B14F-4D97-AF65-F5344CB8AC3E}">
        <p14:creationId xmlns:p14="http://schemas.microsoft.com/office/powerpoint/2010/main" val="2437930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7" y="360731"/>
            <a:ext cx="6608016" cy="802415"/>
          </a:xfrm>
        </p:spPr>
        <p:txBody>
          <a:bodyPr/>
          <a:lstStyle/>
          <a:p>
            <a:r>
              <a:rPr lang="en-GB" altLang="zh-CN" dirty="0"/>
              <a:t>Power consumption and latency reduction enhancement </a:t>
            </a:r>
            <a:r>
              <a:rPr lang="en-GB" altLang="zh-CN" dirty="0" smtClean="0"/>
              <a:t>(2)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7" y="1194528"/>
            <a:ext cx="6608016" cy="5299037"/>
          </a:xfrm>
        </p:spPr>
        <p:txBody>
          <a:bodyPr>
            <a:normAutofit/>
          </a:bodyPr>
          <a:lstStyle/>
          <a:p>
            <a:pPr indent="-285750" hangingPunct="0"/>
            <a:r>
              <a:rPr lang="en-US" altLang="en-US" dirty="0"/>
              <a:t>SI latency enhancement [RAN1, RAN2]</a:t>
            </a:r>
          </a:p>
          <a:p>
            <a:pPr lvl="1" hangingPunct="0"/>
            <a:r>
              <a:rPr lang="en-US" altLang="en-US" dirty="0"/>
              <a:t>SI transmission </a:t>
            </a:r>
            <a:r>
              <a:rPr lang="en-US" altLang="en-US" dirty="0" smtClean="0"/>
              <a:t>enhancement via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specific SIB </a:t>
            </a:r>
            <a:r>
              <a:rPr lang="en-US" altLang="en-US" dirty="0"/>
              <a:t>to reduced UE monitoring requirement and network access </a:t>
            </a:r>
            <a:r>
              <a:rPr lang="en-US" altLang="en-US" dirty="0" smtClean="0"/>
              <a:t>latency</a:t>
            </a:r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 smtClean="0"/>
          </a:p>
          <a:p>
            <a:pPr lvl="1" hangingPunct="0"/>
            <a:endParaRPr lang="en-US" altLang="en-US" dirty="0"/>
          </a:p>
          <a:p>
            <a:pPr lvl="1" hangingPunct="0"/>
            <a:r>
              <a:rPr lang="en-US" altLang="en-US" dirty="0" smtClean="0"/>
              <a:t>Control </a:t>
            </a:r>
            <a:r>
              <a:rPr lang="en-US" altLang="en-US" dirty="0"/>
              <a:t>channel enhancement in  connected mode </a:t>
            </a:r>
            <a:r>
              <a:rPr lang="en-US" altLang="en-US" dirty="0" smtClean="0"/>
              <a:t>[RAN1</a:t>
            </a:r>
            <a:r>
              <a:rPr lang="en-US" altLang="en-US" dirty="0"/>
              <a:t>]</a:t>
            </a:r>
          </a:p>
          <a:p>
            <a:pPr lvl="2" hangingPunct="0"/>
            <a:r>
              <a:rPr lang="en-US" altLang="en-US" dirty="0" smtClean="0"/>
              <a:t>Reduce  power  consumption  for control channel detection.</a:t>
            </a:r>
            <a:endParaRPr lang="en-US" altLang="en-US" dirty="0"/>
          </a:p>
          <a:p>
            <a:pPr lvl="1" hangingPunct="0"/>
            <a:endParaRPr lang="en-US" altLang="en-US" dirty="0"/>
          </a:p>
          <a:p>
            <a:endParaRPr lang="en-US" dirty="0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4132690"/>
              </p:ext>
            </p:extLst>
          </p:nvPr>
        </p:nvGraphicFramePr>
        <p:xfrm>
          <a:off x="2406368" y="24417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4755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3647" y="440903"/>
            <a:ext cx="6608016" cy="802415"/>
          </a:xfrm>
        </p:spPr>
        <p:txBody>
          <a:bodyPr>
            <a:normAutofit fontScale="90000"/>
          </a:bodyPr>
          <a:lstStyle/>
          <a:p>
            <a:r>
              <a:rPr lang="en-GB" altLang="zh-CN" sz="3600" dirty="0"/>
              <a:t>Spectrum efficiency and coverage </a:t>
            </a:r>
            <a:r>
              <a:rPr lang="en-GB" altLang="zh-CN" sz="3600" dirty="0" smtClean="0"/>
              <a:t> enhancement 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With deployment of multiple PRBs , it is desirable for terminals to efficiently utilize available bandwidth .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Resource allocation on subcarriers level will increase both spectrum efficiency and coverage 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Standalone </a:t>
            </a:r>
            <a:r>
              <a:rPr lang="en-US" altLang="en-US" dirty="0" err="1"/>
              <a:t>eMTC</a:t>
            </a:r>
            <a:r>
              <a:rPr lang="en-US" altLang="en-US" dirty="0"/>
              <a:t> deployment scenario could be enhanced, for example, </a:t>
            </a:r>
            <a:r>
              <a:rPr lang="en-US" altLang="en-US" dirty="0" smtClean="0"/>
              <a:t>in the area of resource </a:t>
            </a:r>
            <a:r>
              <a:rPr lang="en-US" altLang="en-US" dirty="0"/>
              <a:t>utilization.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3600" dirty="0"/>
              <a:t>Spectrum efficiency and coverage  enhancement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lvl="1" hangingPunct="0"/>
            <a:r>
              <a:rPr lang="en-US" altLang="en-US" dirty="0" smtClean="0"/>
              <a:t>Paging </a:t>
            </a:r>
            <a:r>
              <a:rPr lang="en-US" altLang="en-US" dirty="0"/>
              <a:t>enhancement [RAN1, RAN2]</a:t>
            </a:r>
          </a:p>
          <a:p>
            <a:pPr lvl="2" hangingPunct="0"/>
            <a:r>
              <a:rPr lang="en-US" altLang="en-US" dirty="0"/>
              <a:t>Paging transmission enhancement </a:t>
            </a:r>
            <a:r>
              <a:rPr lang="en-US" altLang="en-US" dirty="0" smtClean="0"/>
              <a:t>via common PO to </a:t>
            </a:r>
            <a:r>
              <a:rPr lang="en-US" altLang="en-US" dirty="0"/>
              <a:t>reduce resource </a:t>
            </a:r>
            <a:r>
              <a:rPr lang="en-US" altLang="en-US" dirty="0" smtClean="0"/>
              <a:t>utilization</a:t>
            </a:r>
          </a:p>
          <a:p>
            <a:pPr lvl="2" hangingPunct="0"/>
            <a:r>
              <a:rPr lang="en-US" altLang="en-US" dirty="0" smtClean="0"/>
              <a:t>Potential paging reduction </a:t>
            </a:r>
          </a:p>
          <a:p>
            <a:pPr lvl="2" hangingPunct="0"/>
            <a:endParaRPr lang="en-US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581245"/>
              </p:ext>
            </p:extLst>
          </p:nvPr>
        </p:nvGraphicFramePr>
        <p:xfrm>
          <a:off x="1869655" y="456427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Pagingcycle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 reduction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82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2506663"/>
            <a:ext cx="6143625" cy="1485900"/>
          </a:xfrm>
        </p:spPr>
        <p:txBody>
          <a:bodyPr/>
          <a:lstStyle/>
          <a:p>
            <a:r>
              <a:rPr altLang="zh-CN" smtClean="0">
                <a:latin typeface="微软雅黑" pitchFamily="34" charset="-122"/>
                <a:ea typeface="微软雅黑" pitchFamily="34" charset="-122"/>
              </a:rPr>
              <a:t>Thank you</a:t>
            </a:r>
            <a:endParaRPr sz="280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19752</TotalTime>
  <Words>422</Words>
  <Application>Microsoft Office PowerPoint</Application>
  <PresentationFormat>全屏显示(4:3)</PresentationFormat>
  <Paragraphs>76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 Unicode MS</vt:lpstr>
      <vt:lpstr>Heiti SC Light</vt:lpstr>
      <vt:lpstr>맑은 고딕</vt:lpstr>
      <vt:lpstr>宋体</vt:lpstr>
      <vt:lpstr>Microsoft YaHei</vt:lpstr>
      <vt:lpstr>Microsoft YaHei</vt:lpstr>
      <vt:lpstr>Arial</vt:lpstr>
      <vt:lpstr>Calibri</vt:lpstr>
      <vt:lpstr>Times</vt:lpstr>
      <vt:lpstr>Wingdings</vt:lpstr>
      <vt:lpstr>blank</vt:lpstr>
      <vt:lpstr>3GPP TSG RAN Meeting #75 Dubrovnik, Croatia, March 6 - 9, 2017 Agenda item: 10.1.1 Document for: Discussion </vt:lpstr>
      <vt:lpstr>Justification</vt:lpstr>
      <vt:lpstr>Objectives</vt:lpstr>
      <vt:lpstr>Power consumption and latency reduction enhancement </vt:lpstr>
      <vt:lpstr>Power consumption and latency reduction enhancement  (1)</vt:lpstr>
      <vt:lpstr>Power consumption and latency reduction enhancement (2)</vt:lpstr>
      <vt:lpstr>Spectrum efficiency and coverage  enhancement  </vt:lpstr>
      <vt:lpstr>Spectrum efficiency and coverage  enhancement 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RAN1#80bis Meeting Report</dc:title>
  <dc:creator>z</dc:creator>
  <cp:lastModifiedBy>Shupeng Li</cp:lastModifiedBy>
  <cp:revision>523</cp:revision>
  <dcterms:created xsi:type="dcterms:W3CDTF">2015-04-27T15:22:57Z</dcterms:created>
  <dcterms:modified xsi:type="dcterms:W3CDTF">2017-03-06T02:50:52Z</dcterms:modified>
</cp:coreProperties>
</file>