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98" r:id="rId3"/>
    <p:sldId id="257" r:id="rId4"/>
    <p:sldId id="263" r:id="rId5"/>
    <p:sldId id="269" r:id="rId6"/>
    <p:sldId id="272" r:id="rId7"/>
    <p:sldId id="299" r:id="rId8"/>
    <p:sldId id="297" r:id="rId9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56"/>
            <p14:sldId id="298"/>
            <p14:sldId id="257"/>
            <p14:sldId id="263"/>
            <p14:sldId id="269"/>
            <p14:sldId id="272"/>
            <p14:sldId id="299"/>
            <p14:sldId id="297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F2A2A"/>
    <a:srgbClr val="0C2577"/>
    <a:srgbClr val="007A3E"/>
    <a:srgbClr val="009FDB"/>
    <a:srgbClr val="F2F2F2"/>
    <a:srgbClr val="191919"/>
    <a:srgbClr val="EFEFEF"/>
    <a:srgbClr val="4CA90C"/>
    <a:srgbClr val="FFB81C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5" autoAdjust="0"/>
    <p:restoredTop sz="98929" autoAdjust="0"/>
  </p:normalViewPr>
  <p:slideViewPr>
    <p:cSldViewPr snapToGrid="0">
      <p:cViewPr varScale="1">
        <p:scale>
          <a:sx n="70" d="100"/>
          <a:sy n="70" d="100"/>
        </p:scale>
        <p:origin x="592" y="68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5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</a:t>
            </a:r>
            <a:endParaRPr lang="en-US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 smtClean="0">
                <a:solidFill>
                  <a:schemeClr val="tx2"/>
                </a:solidFill>
              </a:rPr>
              <a:t> </a:t>
            </a:r>
            <a:r>
              <a:rPr lang="en-US" sz="600" dirty="0" smtClean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type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tt_hz_lkp_rgb_pos.png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tx2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0939" y="226831"/>
            <a:ext cx="11209064" cy="182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100" dirty="0" smtClean="0">
                <a:solidFill>
                  <a:schemeClr val="tx2"/>
                </a:solidFill>
              </a:rPr>
              <a:t>Motivation for Study on Integrated Access and Backhaul for NR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6272704" cy="244486"/>
          </a:xfrm>
        </p:spPr>
        <p:txBody>
          <a:bodyPr/>
          <a:lstStyle/>
          <a:p>
            <a:r>
              <a:rPr lang="en-US" sz="2400" dirty="0" smtClean="0"/>
              <a:t>RAN#75, DUBROVNIK, CROATIA, MARCH 6-9, 2017</a:t>
            </a:r>
          </a:p>
          <a:p>
            <a:r>
              <a:rPr lang="en-US" sz="2400" dirty="0" smtClean="0"/>
              <a:t>AI 9.1</a:t>
            </a:r>
          </a:p>
          <a:p>
            <a:r>
              <a:rPr lang="en-US" sz="2400" dirty="0" smtClean="0"/>
              <a:t>RP-17XXXX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8799" y="1600564"/>
            <a:ext cx="11209064" cy="1523098"/>
          </a:xfrm>
        </p:spPr>
        <p:txBody>
          <a:bodyPr/>
          <a:lstStyle/>
          <a:p>
            <a:r>
              <a:rPr lang="en-US" sz="3200" dirty="0" smtClean="0"/>
              <a:t>Motivation for Study on Integrated Access and Backhaul for NR</a:t>
            </a:r>
            <a:endParaRPr lang="en-US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98799" y="3522417"/>
            <a:ext cx="11213719" cy="914400"/>
          </a:xfrm>
        </p:spPr>
        <p:txBody>
          <a:bodyPr/>
          <a:lstStyle/>
          <a:p>
            <a:r>
              <a:rPr lang="en-US" sz="3200" dirty="0" smtClean="0"/>
              <a:t>AT&amp;T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101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90939" y="914400"/>
            <a:ext cx="11247988" cy="259443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 wireless multi-hop self-backhauling architecture is a critical feature for NR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Backhaul (in-band or out of band) and access are integrated and multiplexed at Layer 2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Allows for ultra-dense deployment of mmWave TP without having to densify the transport proportionately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Due to usage of phased array access and backhaul can use the same radio (</a:t>
            </a:r>
            <a:r>
              <a:rPr lang="en-US" sz="1600" u="sng" dirty="0" smtClean="0"/>
              <a:t>no need for full duplex interference cancellation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Access and Backhaul Architecture for NR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614" y="2348197"/>
            <a:ext cx="4308697" cy="1716237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065627" y="4076700"/>
            <a:ext cx="28786" cy="270510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60612" y="3659842"/>
            <a:ext cx="914400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u="sng" dirty="0" smtClean="0">
                <a:solidFill>
                  <a:schemeClr val="tx2"/>
                </a:solidFill>
              </a:rPr>
              <a:t>Layer 3 Relay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68989" y="3686736"/>
            <a:ext cx="914400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u="sng" dirty="0" smtClean="0">
                <a:solidFill>
                  <a:schemeClr val="tx2"/>
                </a:solidFill>
              </a:rPr>
              <a:t>Layer 2 Relay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6689" y="5845688"/>
            <a:ext cx="5184139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Each TRP has its own cell 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TRP switching (route switching) involves RRC signaling and is visible to core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Lower specification impact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Not suitable for </a:t>
            </a:r>
            <a:r>
              <a:rPr lang="en-US" sz="1200" dirty="0" err="1" smtClean="0">
                <a:solidFill>
                  <a:srgbClr val="C00000"/>
                </a:solidFill>
              </a:rPr>
              <a:t>mmWave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  <a:r>
              <a:rPr lang="en-US" sz="1200" dirty="0" smtClean="0">
                <a:solidFill>
                  <a:srgbClr val="C00000"/>
                </a:solidFill>
              </a:rPr>
              <a:t>since no fast switching to mitigate blocking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56227" y="5848045"/>
            <a:ext cx="5671314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Shared cell 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Fast TRP switching (route switching) by enabling this functionality at Layer 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Higher specification impact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C00000"/>
                </a:solidFill>
              </a:rPr>
              <a:t>Suitable for mmWave since it can allow for fast L2-level switching to mitigate blocking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68030" y="3964885"/>
            <a:ext cx="5196327" cy="1807127"/>
            <a:chOff x="443160" y="2940379"/>
            <a:chExt cx="5196327" cy="1807127"/>
          </a:xfrm>
        </p:grpSpPr>
        <p:sp>
          <p:nvSpPr>
            <p:cNvPr id="16" name="Rounded Rectangle 15"/>
            <p:cNvSpPr/>
            <p:nvPr/>
          </p:nvSpPr>
          <p:spPr>
            <a:xfrm>
              <a:off x="4547141" y="3239844"/>
              <a:ext cx="1092346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45948" y="3219234"/>
              <a:ext cx="1092346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983349" y="3219235"/>
              <a:ext cx="2304539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3160" y="2940379"/>
              <a:ext cx="148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Donor</a:t>
              </a:r>
              <a:r>
                <a:rPr lang="en-US" sz="1200" dirty="0"/>
                <a:t> </a:t>
              </a:r>
              <a:r>
                <a:rPr lang="en-US" sz="1200" dirty="0" smtClean="0"/>
                <a:t>TRP (Cell ID 1)</a:t>
              </a:r>
              <a:endParaRPr lang="en-US" sz="1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5319" y="3318970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9160" y="3837680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37999" y="4365069"/>
              <a:ext cx="37446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</a:rPr>
                <a:t>-L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3" name="Straight Arrow Connector 22"/>
            <p:cNvCxnSpPr>
              <a:stCxn id="20" idx="2"/>
              <a:endCxn id="21" idx="0"/>
            </p:cNvCxnSpPr>
            <p:nvPr/>
          </p:nvCxnSpPr>
          <p:spPr>
            <a:xfrm>
              <a:off x="1199136" y="3611358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53524" y="434053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Straight Arrow Connector 24"/>
            <p:cNvCxnSpPr>
              <a:endCxn id="24" idx="0"/>
            </p:cNvCxnSpPr>
            <p:nvPr/>
          </p:nvCxnSpPr>
          <p:spPr>
            <a:xfrm>
              <a:off x="1193500" y="4114215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056220" y="3837680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35059" y="4365069"/>
              <a:ext cx="37446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</a:rPr>
                <a:t>-L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50584" y="434053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9" name="Straight Arrow Connector 28"/>
            <p:cNvCxnSpPr>
              <a:endCxn id="28" idx="0"/>
            </p:cNvCxnSpPr>
            <p:nvPr/>
          </p:nvCxnSpPr>
          <p:spPr>
            <a:xfrm>
              <a:off x="2490560" y="4114215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24" idx="3"/>
              <a:endCxn id="28" idx="1"/>
            </p:cNvCxnSpPr>
            <p:nvPr/>
          </p:nvCxnSpPr>
          <p:spPr>
            <a:xfrm>
              <a:off x="1641157" y="4486731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658663" y="3318970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58145" y="3837680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Straight Arrow Connector 32"/>
            <p:cNvCxnSpPr>
              <a:stCxn id="31" idx="2"/>
            </p:cNvCxnSpPr>
            <p:nvPr/>
          </p:nvCxnSpPr>
          <p:spPr>
            <a:xfrm>
              <a:off x="5102480" y="3611358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352509" y="4340537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5" name="Straight Arrow Connector 34"/>
            <p:cNvCxnSpPr>
              <a:endCxn id="34" idx="0"/>
            </p:cNvCxnSpPr>
            <p:nvPr/>
          </p:nvCxnSpPr>
          <p:spPr>
            <a:xfrm>
              <a:off x="3792485" y="4114215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655205" y="3837680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49569" y="4340537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7" idx="0"/>
            </p:cNvCxnSpPr>
            <p:nvPr/>
          </p:nvCxnSpPr>
          <p:spPr>
            <a:xfrm>
              <a:off x="5089545" y="4114215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34" idx="3"/>
              <a:endCxn id="37" idx="1"/>
            </p:cNvCxnSpPr>
            <p:nvPr/>
          </p:nvCxnSpPr>
          <p:spPr>
            <a:xfrm>
              <a:off x="4240142" y="4486731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2936552" y="3482689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428770" y="2943582"/>
              <a:ext cx="14310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Relay TRP (Cell ID 2)</a:t>
              </a:r>
              <a:endParaRPr lang="en-US" sz="1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883634" y="2962975"/>
              <a:ext cx="3593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UE</a:t>
              </a:r>
              <a:endParaRPr lang="en-US" sz="1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050714" y="3336900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>
              <a:off x="2494531" y="3615841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345340" y="3336900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6" name="Straight Arrow Connector 45"/>
            <p:cNvCxnSpPr>
              <a:stCxn id="45" idx="2"/>
            </p:cNvCxnSpPr>
            <p:nvPr/>
          </p:nvCxnSpPr>
          <p:spPr>
            <a:xfrm>
              <a:off x="3789157" y="3629288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6409740" y="3974237"/>
            <a:ext cx="5181270" cy="1804216"/>
            <a:chOff x="454011" y="220006"/>
            <a:chExt cx="5181270" cy="1804216"/>
          </a:xfrm>
        </p:grpSpPr>
        <p:sp>
          <p:nvSpPr>
            <p:cNvPr id="48" name="Rounded Rectangle 47"/>
            <p:cNvSpPr/>
            <p:nvPr/>
          </p:nvSpPr>
          <p:spPr>
            <a:xfrm>
              <a:off x="1987832" y="507415"/>
              <a:ext cx="2304539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4542935" y="516560"/>
              <a:ext cx="1092346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641742" y="495950"/>
              <a:ext cx="1092346" cy="1507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4011" y="231929"/>
              <a:ext cx="148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Donor</a:t>
              </a:r>
              <a:r>
                <a:rPr lang="en-US" sz="1200" dirty="0"/>
                <a:t> </a:t>
              </a:r>
              <a:r>
                <a:rPr lang="en-US" sz="1200" dirty="0" smtClean="0"/>
                <a:t>TRP (Cell ID 1)</a:t>
              </a:r>
              <a:endParaRPr lang="en-US" sz="14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51113" y="595686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54954" y="1114396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233793" y="1641785"/>
              <a:ext cx="37446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</a:rPr>
                <a:t>-L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5" name="Straight Arrow Connector 54"/>
            <p:cNvCxnSpPr>
              <a:stCxn id="52" idx="2"/>
              <a:endCxn id="53" idx="0"/>
            </p:cNvCxnSpPr>
            <p:nvPr/>
          </p:nvCxnSpPr>
          <p:spPr>
            <a:xfrm>
              <a:off x="1194930" y="888074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749318" y="1617253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7" name="Straight Arrow Connector 56"/>
            <p:cNvCxnSpPr>
              <a:endCxn id="56" idx="0"/>
            </p:cNvCxnSpPr>
            <p:nvPr/>
          </p:nvCxnSpPr>
          <p:spPr>
            <a:xfrm>
              <a:off x="1189294" y="1390931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052014" y="1114396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530853" y="1641785"/>
              <a:ext cx="37446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</a:rPr>
                <a:t>-L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046378" y="1617253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1" name="Straight Arrow Connector 60"/>
            <p:cNvCxnSpPr>
              <a:endCxn id="60" idx="0"/>
            </p:cNvCxnSpPr>
            <p:nvPr/>
          </p:nvCxnSpPr>
          <p:spPr>
            <a:xfrm>
              <a:off x="2486354" y="1390931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stCxn id="56" idx="3"/>
              <a:endCxn id="60" idx="1"/>
            </p:cNvCxnSpPr>
            <p:nvPr/>
          </p:nvCxnSpPr>
          <p:spPr>
            <a:xfrm>
              <a:off x="1636951" y="1763447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4654457" y="595686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L2-nRT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353939" y="1114396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5" name="Straight Arrow Connector 64"/>
            <p:cNvCxnSpPr>
              <a:stCxn id="63" idx="2"/>
            </p:cNvCxnSpPr>
            <p:nvPr/>
          </p:nvCxnSpPr>
          <p:spPr>
            <a:xfrm>
              <a:off x="5098274" y="888074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3348303" y="1617253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7" name="Straight Arrow Connector 66"/>
            <p:cNvCxnSpPr>
              <a:endCxn id="66" idx="0"/>
            </p:cNvCxnSpPr>
            <p:nvPr/>
          </p:nvCxnSpPr>
          <p:spPr>
            <a:xfrm>
              <a:off x="3788279" y="1390931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4650999" y="1114396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L2-RT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645363" y="1617253"/>
              <a:ext cx="887633" cy="29238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</a:rPr>
                <a:t> PHY</a:t>
              </a:r>
              <a:endParaRPr lang="en-US" sz="13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0" name="Straight Arrow Connector 69"/>
            <p:cNvCxnSpPr>
              <a:endCxn id="69" idx="0"/>
            </p:cNvCxnSpPr>
            <p:nvPr/>
          </p:nvCxnSpPr>
          <p:spPr>
            <a:xfrm>
              <a:off x="5085339" y="1390931"/>
              <a:ext cx="3841" cy="22632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66" idx="3"/>
              <a:endCxn id="69" idx="1"/>
            </p:cNvCxnSpPr>
            <p:nvPr/>
          </p:nvCxnSpPr>
          <p:spPr>
            <a:xfrm>
              <a:off x="4235936" y="1763447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>
              <a:off x="2932346" y="1270391"/>
              <a:ext cx="409427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2420101" y="220006"/>
              <a:ext cx="14310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Relay TRP (Cell ID 1)</a:t>
              </a:r>
              <a:endParaRPr lang="en-US" sz="14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879428" y="239691"/>
              <a:ext cx="3593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UE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8362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785459" y="5533288"/>
            <a:ext cx="294066" cy="224790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Aspects of the Integrated Access and Backhaul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400431"/>
            <a:ext cx="11209064" cy="1441622"/>
          </a:xfrm>
          <a:solidFill>
            <a:schemeClr val="accent5">
              <a:lumMod val="20000"/>
              <a:lumOff val="80000"/>
            </a:schemeClr>
          </a:solidFill>
        </p:spPr>
        <p:txBody>
          <a:bodyPr lIns="91440" tIns="91440" rIns="91440" bIns="91440"/>
          <a:lstStyle/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High spectral efficiency with dynamic resource allocation</a:t>
            </a:r>
            <a:endParaRPr lang="en-US" sz="2000" b="1" dirty="0"/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Fast </a:t>
            </a:r>
            <a:r>
              <a:rPr lang="en-US" sz="2000" b="1" dirty="0"/>
              <a:t>route switching (much faster than RRC time scales) to mitigate blocking </a:t>
            </a:r>
            <a:r>
              <a:rPr lang="en-US" sz="2000" b="1" dirty="0" smtClean="0"/>
              <a:t>events in </a:t>
            </a:r>
            <a:r>
              <a:rPr lang="en-US" sz="2000" b="1" dirty="0"/>
              <a:t>mmWave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b="1" dirty="0"/>
              <a:t>Allow for multi-hop scheduling and route optimization built in the scheduler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3450" y="3493271"/>
            <a:ext cx="3028208" cy="2149433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square" lIns="91440" tIns="91440" rIns="91440" bIns="91440" rtlCol="0">
            <a:no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 Topology Management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Happens on long time 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Manages static hop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Initial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Changes every time a node is added or removed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8453" y="3491292"/>
            <a:ext cx="3028208" cy="21494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91440" tIns="91440" rIns="91440" bIns="91440" rtlCol="0">
            <a:noAutofit/>
          </a:bodyPr>
          <a:lstStyle/>
          <a:p>
            <a:r>
              <a:rPr lang="en-US" sz="2000" dirty="0">
                <a:solidFill>
                  <a:schemeClr val="tx2"/>
                </a:solidFill>
              </a:rPr>
              <a:t>2</a:t>
            </a:r>
            <a:r>
              <a:rPr lang="en-US" sz="2000" dirty="0" smtClean="0">
                <a:solidFill>
                  <a:schemeClr val="tx2"/>
                </a:solidFill>
              </a:rPr>
              <a:t> Route Management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Happens over 10s or 100s of subframes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Routes are updated for load variance and blocking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49066" y="3501188"/>
            <a:ext cx="3028208" cy="214943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lIns="91440" tIns="91440" rIns="91440" bIns="91440" rtlCol="0">
            <a:no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3 Frame  Structure and  Scheduling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Optimizes the frame structure (DL, UL, DL+UL) at every node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Schedules backhaul and access traffic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882911" y="4265166"/>
            <a:ext cx="570015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7609782" y="4263187"/>
            <a:ext cx="570015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Topology Management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5332681"/>
          </a:xfrm>
        </p:spPr>
        <p:txBody>
          <a:bodyPr/>
          <a:lstStyle/>
          <a:p>
            <a:pPr lvl="1"/>
            <a:r>
              <a:rPr lang="en-GB" sz="1800" dirty="0"/>
              <a:t>O</a:t>
            </a:r>
            <a:r>
              <a:rPr lang="en-GB" sz="1800" dirty="0" smtClean="0"/>
              <a:t>perating </a:t>
            </a:r>
            <a:r>
              <a:rPr lang="en-GB" sz="1800" dirty="0"/>
              <a:t>NR systems in mmWave spectrum presents some unique challenges including experiencing severe </a:t>
            </a:r>
            <a:r>
              <a:rPr lang="en-GB" sz="1800" dirty="0" smtClean="0"/>
              <a:t>blocking </a:t>
            </a:r>
            <a:r>
              <a:rPr lang="en-GB" sz="1800" dirty="0"/>
              <a:t>that cannot be readily mitigated by RRC-based handovers due to </a:t>
            </a:r>
            <a:r>
              <a:rPr lang="en-GB" sz="1800" dirty="0" smtClean="0"/>
              <a:t>the short time-scale.</a:t>
            </a:r>
          </a:p>
          <a:p>
            <a:pPr lvl="1"/>
            <a:r>
              <a:rPr lang="en-GB" sz="1800" dirty="0" smtClean="0"/>
              <a:t>Architecture options which support </a:t>
            </a:r>
            <a:r>
              <a:rPr lang="en-US" sz="1800" b="1" dirty="0"/>
              <a:t>m</a:t>
            </a:r>
            <a:r>
              <a:rPr lang="en-US" sz="1800" b="1" dirty="0" smtClean="0"/>
              <a:t>ulti-hop </a:t>
            </a:r>
            <a:r>
              <a:rPr lang="en-US" sz="1800" b="1" dirty="0"/>
              <a:t>and </a:t>
            </a:r>
            <a:r>
              <a:rPr lang="en-US" sz="1800" b="1" dirty="0" smtClean="0"/>
              <a:t>multi-link connectivity </a:t>
            </a:r>
            <a:r>
              <a:rPr lang="en-US" sz="1800" dirty="0" smtClean="0"/>
              <a:t>between relay TRPs (</a:t>
            </a:r>
            <a:r>
              <a:rPr lang="en-US" sz="1800" dirty="0" err="1" smtClean="0"/>
              <a:t>rTRPs</a:t>
            </a:r>
            <a:r>
              <a:rPr lang="en-US" sz="1800" dirty="0" smtClean="0"/>
              <a:t>) enable dense deployments in a scalable manner while also remaining robust to </a:t>
            </a:r>
            <a:r>
              <a:rPr lang="en-GB" sz="1800" dirty="0" smtClean="0"/>
              <a:t>short-term blocking events:</a:t>
            </a:r>
            <a:endParaRPr lang="en-US" sz="1800" dirty="0" smtClean="0"/>
          </a:p>
          <a:p>
            <a:pPr marL="571500" lvl="2" indent="-342900">
              <a:buFont typeface="+mj-lt"/>
              <a:buAutoNum type="arabicPeriod"/>
            </a:pPr>
            <a:r>
              <a:rPr lang="en-US" sz="1800" dirty="0" err="1" smtClean="0"/>
              <a:t>Adhoc</a:t>
            </a:r>
            <a:r>
              <a:rPr lang="en-US" sz="1800" dirty="0" smtClean="0"/>
              <a:t>/mesh </a:t>
            </a:r>
            <a:r>
              <a:rPr lang="en-US" sz="1800" dirty="0"/>
              <a:t>network based on </a:t>
            </a:r>
            <a:r>
              <a:rPr lang="en-US" sz="1800" dirty="0" err="1"/>
              <a:t>Sidelink</a:t>
            </a:r>
            <a:r>
              <a:rPr lang="en-US" sz="1800" dirty="0"/>
              <a:t>-like framework for resource allocation between </a:t>
            </a:r>
            <a:r>
              <a:rPr lang="en-US" sz="1800" dirty="0" err="1" smtClean="0"/>
              <a:t>rTRPs</a:t>
            </a:r>
            <a:endParaRPr lang="en-US" sz="1800" dirty="0"/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dirty="0"/>
              <a:t>No hierarchy between </a:t>
            </a:r>
            <a:r>
              <a:rPr lang="en-US" dirty="0" smtClean="0"/>
              <a:t>TRPs </a:t>
            </a:r>
            <a:r>
              <a:rPr lang="en-US" dirty="0"/>
              <a:t>and the network framework is scalable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dirty="0"/>
              <a:t>Very in-efficient and overhead heavy for an ultra dense network</a:t>
            </a:r>
          </a:p>
          <a:p>
            <a:pPr marL="571500" lvl="2" indent="-342900">
              <a:buFont typeface="+mj-lt"/>
              <a:buAutoNum type="arabicPeriod" startAt="2"/>
            </a:pPr>
            <a:r>
              <a:rPr lang="en-US" sz="1800" dirty="0"/>
              <a:t>Hierarchical design where one entity schedules the links between a pair of </a:t>
            </a:r>
            <a:r>
              <a:rPr lang="en-US" sz="1800" dirty="0" err="1" smtClean="0"/>
              <a:t>rTRPs</a:t>
            </a:r>
            <a:endParaRPr lang="en-US" sz="1800" dirty="0"/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dirty="0"/>
              <a:t>Topology relation based on a hop order (N) where N is the number of hops needed for a </a:t>
            </a:r>
            <a:r>
              <a:rPr lang="en-US" dirty="0" err="1" smtClean="0"/>
              <a:t>rTRP</a:t>
            </a:r>
            <a:r>
              <a:rPr lang="en-US" dirty="0" smtClean="0"/>
              <a:t> </a:t>
            </a:r>
            <a:r>
              <a:rPr lang="en-US" dirty="0"/>
              <a:t>to reach a fiber backhaul. 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dirty="0"/>
              <a:t>Multi-hop scheduling supported, with multiple candidate </a:t>
            </a:r>
            <a:r>
              <a:rPr lang="en-US" dirty="0" err="1" smtClean="0"/>
              <a:t>rTRPs</a:t>
            </a:r>
            <a:r>
              <a:rPr lang="en-US" dirty="0" smtClean="0"/>
              <a:t> </a:t>
            </a:r>
            <a:r>
              <a:rPr lang="en-US" dirty="0"/>
              <a:t>per link</a:t>
            </a:r>
          </a:p>
          <a:p>
            <a:pPr marL="457200" indent="-457200">
              <a:buAutoNum type="arabicParenR"/>
            </a:pPr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endParaRPr lang="en-US" sz="2000" dirty="0"/>
          </a:p>
        </p:txBody>
      </p:sp>
      <p:grpSp>
        <p:nvGrpSpPr>
          <p:cNvPr id="6" name="Group 5"/>
          <p:cNvGrpSpPr/>
          <p:nvPr/>
        </p:nvGrpSpPr>
        <p:grpSpPr>
          <a:xfrm>
            <a:off x="2545492" y="4723046"/>
            <a:ext cx="6766101" cy="1787610"/>
            <a:chOff x="550972" y="3436924"/>
            <a:chExt cx="7725542" cy="2405619"/>
          </a:xfrm>
        </p:grpSpPr>
        <p:sp>
          <p:nvSpPr>
            <p:cNvPr id="8" name="Oval 7"/>
            <p:cNvSpPr/>
            <p:nvPr/>
          </p:nvSpPr>
          <p:spPr>
            <a:xfrm>
              <a:off x="1793174" y="3438903"/>
              <a:ext cx="296883" cy="29688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5104410" y="3436924"/>
              <a:ext cx="296883" cy="29688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931972" y="4378909"/>
              <a:ext cx="280947" cy="282534"/>
              <a:chOff x="3750623" y="3489366"/>
              <a:chExt cx="773876" cy="778246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Chord 58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376922" y="4388434"/>
              <a:ext cx="280947" cy="282534"/>
              <a:chOff x="3750623" y="3489366"/>
              <a:chExt cx="773876" cy="778246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Chord 56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4881997" y="4378909"/>
              <a:ext cx="280947" cy="282534"/>
              <a:chOff x="3750623" y="3489366"/>
              <a:chExt cx="773876" cy="778246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Chord 54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817797" y="5455234"/>
              <a:ext cx="280947" cy="282534"/>
              <a:chOff x="3750623" y="3489366"/>
              <a:chExt cx="773876" cy="778246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Chord 52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50972" y="5474284"/>
              <a:ext cx="280947" cy="282534"/>
              <a:chOff x="3750623" y="3489366"/>
              <a:chExt cx="773876" cy="778246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Chord 50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2998897" y="5455234"/>
              <a:ext cx="280947" cy="282534"/>
              <a:chOff x="3750623" y="3489366"/>
              <a:chExt cx="773876" cy="778246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hord 48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4113322" y="5455234"/>
              <a:ext cx="280947" cy="282534"/>
              <a:chOff x="3750623" y="3489366"/>
              <a:chExt cx="773876" cy="778246"/>
            </a:xfrm>
          </p:grpSpPr>
          <p:sp>
            <p:nvSpPr>
              <p:cNvPr id="46" name="Oval 45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hord 46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265847" y="5464759"/>
              <a:ext cx="280947" cy="282534"/>
              <a:chOff x="3750623" y="3489366"/>
              <a:chExt cx="773876" cy="778246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Chord 44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" name="Straight Arrow Connector 17"/>
            <p:cNvCxnSpPr>
              <a:stCxn id="8" idx="3"/>
            </p:cNvCxnSpPr>
            <p:nvPr/>
          </p:nvCxnSpPr>
          <p:spPr>
            <a:xfrm flipH="1">
              <a:off x="1152525" y="3692308"/>
              <a:ext cx="684127" cy="702435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58" idx="3"/>
              <a:endCxn id="50" idx="0"/>
            </p:cNvCxnSpPr>
            <p:nvPr/>
          </p:nvCxnSpPr>
          <p:spPr>
            <a:xfrm flipH="1">
              <a:off x="691446" y="4618713"/>
              <a:ext cx="281670" cy="855571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58" idx="5"/>
            </p:cNvCxnSpPr>
            <p:nvPr/>
          </p:nvCxnSpPr>
          <p:spPr>
            <a:xfrm>
              <a:off x="1171775" y="4618713"/>
              <a:ext cx="723700" cy="852355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/>
            <p:cNvGrpSpPr/>
            <p:nvPr/>
          </p:nvGrpSpPr>
          <p:grpSpPr>
            <a:xfrm>
              <a:off x="1808272" y="4397959"/>
              <a:ext cx="280947" cy="282534"/>
              <a:chOff x="3750623" y="3489366"/>
              <a:chExt cx="773876" cy="778246"/>
            </a:xfrm>
          </p:grpSpPr>
          <p:sp>
            <p:nvSpPr>
              <p:cNvPr id="42" name="Oval 41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Chord 42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Rounded Rectangle 21"/>
            <p:cNvSpPr/>
            <p:nvPr/>
          </p:nvSpPr>
          <p:spPr>
            <a:xfrm>
              <a:off x="1714500" y="4309018"/>
              <a:ext cx="476250" cy="1533525"/>
            </a:xfrm>
            <a:prstGeom prst="roundRect">
              <a:avLst/>
            </a:prstGeom>
            <a:noFill/>
            <a:ln>
              <a:solidFill>
                <a:schemeClr val="tx2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/>
            <p:cNvCxnSpPr>
              <a:stCxn id="8" idx="5"/>
              <a:endCxn id="56" idx="1"/>
            </p:cNvCxnSpPr>
            <p:nvPr/>
          </p:nvCxnSpPr>
          <p:spPr>
            <a:xfrm>
              <a:off x="2046579" y="3692308"/>
              <a:ext cx="1371487" cy="737270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9" idx="4"/>
              <a:endCxn id="54" idx="0"/>
            </p:cNvCxnSpPr>
            <p:nvPr/>
          </p:nvCxnSpPr>
          <p:spPr>
            <a:xfrm flipH="1">
              <a:off x="5022471" y="3733807"/>
              <a:ext cx="230381" cy="645102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56" idx="3"/>
              <a:endCxn id="48" idx="0"/>
            </p:cNvCxnSpPr>
            <p:nvPr/>
          </p:nvCxnSpPr>
          <p:spPr>
            <a:xfrm flipH="1">
              <a:off x="3139371" y="4628238"/>
              <a:ext cx="278695" cy="82699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54" idx="3"/>
              <a:endCxn id="46" idx="7"/>
            </p:cNvCxnSpPr>
            <p:nvPr/>
          </p:nvCxnSpPr>
          <p:spPr>
            <a:xfrm flipH="1">
              <a:off x="4353125" y="4618713"/>
              <a:ext cx="570016" cy="877665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54" idx="5"/>
              <a:endCxn id="44" idx="0"/>
            </p:cNvCxnSpPr>
            <p:nvPr/>
          </p:nvCxnSpPr>
          <p:spPr>
            <a:xfrm>
              <a:off x="5121800" y="4618713"/>
              <a:ext cx="284521" cy="84604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562600" y="3442243"/>
              <a:ext cx="1504950" cy="2476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</a:rPr>
                <a:t>Hop Order 0 (donor)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336400" y="4366168"/>
              <a:ext cx="1504950" cy="2476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</a:rPr>
                <a:t>Hop Order 1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771564" y="5426003"/>
              <a:ext cx="1504950" cy="2476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</a:rPr>
                <a:t>Hop Order 2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5894206" y="4367536"/>
              <a:ext cx="280947" cy="282534"/>
              <a:chOff x="3750623" y="3489366"/>
              <a:chExt cx="773876" cy="778246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Chord 40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5" name="Straight Arrow Connector 34"/>
            <p:cNvCxnSpPr>
              <a:stCxn id="9" idx="5"/>
            </p:cNvCxnSpPr>
            <p:nvPr/>
          </p:nvCxnSpPr>
          <p:spPr>
            <a:xfrm>
              <a:off x="5357815" y="3690329"/>
              <a:ext cx="551666" cy="690602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5"/>
            <p:cNvGrpSpPr/>
            <p:nvPr/>
          </p:nvGrpSpPr>
          <p:grpSpPr>
            <a:xfrm>
              <a:off x="6317286" y="5418414"/>
              <a:ext cx="280947" cy="282534"/>
              <a:chOff x="3750623" y="3489366"/>
              <a:chExt cx="773876" cy="778246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3750623" y="3489366"/>
                <a:ext cx="773876" cy="77387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Chord 38"/>
              <p:cNvSpPr/>
              <p:nvPr/>
            </p:nvSpPr>
            <p:spPr>
              <a:xfrm>
                <a:off x="3756231" y="3502643"/>
                <a:ext cx="764969" cy="764969"/>
              </a:xfrm>
              <a:prstGeom prst="chord">
                <a:avLst>
                  <a:gd name="adj1" fmla="val 10870009"/>
                  <a:gd name="adj2" fmla="val 21567225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7" name="Straight Arrow Connector 36"/>
            <p:cNvCxnSpPr>
              <a:stCxn id="54" idx="6"/>
              <a:endCxn id="38" idx="1"/>
            </p:cNvCxnSpPr>
            <p:nvPr/>
          </p:nvCxnSpPr>
          <p:spPr>
            <a:xfrm>
              <a:off x="5162944" y="4519383"/>
              <a:ext cx="1195486" cy="940175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12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98882" y="1235783"/>
            <a:ext cx="5906879" cy="2594430"/>
          </a:xfrm>
        </p:spPr>
        <p:txBody>
          <a:bodyPr/>
          <a:lstStyle/>
          <a:p>
            <a:r>
              <a:rPr lang="en-GB" dirty="0">
                <a:solidFill>
                  <a:schemeClr val="tx2"/>
                </a:solidFill>
              </a:rPr>
              <a:t>Protocol stack and network architecture </a:t>
            </a:r>
            <a:r>
              <a:rPr lang="en-GB" dirty="0" smtClean="0">
                <a:solidFill>
                  <a:schemeClr val="tx2"/>
                </a:solidFill>
              </a:rPr>
              <a:t>design considering operation of multiple relay hops between the anchor node and UE: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S1/NG1 termination at </a:t>
            </a:r>
            <a:r>
              <a:rPr lang="en-US" sz="1800" dirty="0" smtClean="0"/>
              <a:t>anchor </a:t>
            </a:r>
            <a:r>
              <a:rPr lang="en-US" sz="1800" dirty="0"/>
              <a:t>cell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RAN-based L2 mobility between Relay TRPs (no RRC-based handover) that share a common cell ID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Relay TRPs may be based on Option 2 (PDCP/RLC) or Option 3-1 (RLC-H/RLC-L) functional split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Donor cell may be physically split into a virtualized central unit with L3+L2nRT and remote unit with L2RT+L1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 Management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378" y="536226"/>
            <a:ext cx="1142448" cy="1066730"/>
          </a:xfrm>
          <a:prstGeom prst="rect">
            <a:avLst/>
          </a:prstGeom>
          <a:ln>
            <a:noFill/>
          </a:ln>
        </p:spPr>
      </p:pic>
      <p:sp>
        <p:nvSpPr>
          <p:cNvPr id="8" name="TextBox 212"/>
          <p:cNvSpPr txBox="1"/>
          <p:nvPr/>
        </p:nvSpPr>
        <p:spPr>
          <a:xfrm>
            <a:off x="8787787" y="916119"/>
            <a:ext cx="703523" cy="27311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tx2"/>
                </a:solidFill>
              </a:rPr>
              <a:t>NGC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102667" y="1331732"/>
            <a:ext cx="14437" cy="873592"/>
          </a:xfrm>
          <a:prstGeom prst="line">
            <a:avLst/>
          </a:prstGeom>
          <a:ln w="28575" cmpd="sng">
            <a:solidFill>
              <a:schemeClr val="tx2"/>
            </a:solidFill>
            <a:prstDash val="lg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/>
          <p:cNvSpPr txBox="1">
            <a:spLocks/>
          </p:cNvSpPr>
          <p:nvPr/>
        </p:nvSpPr>
        <p:spPr>
          <a:xfrm>
            <a:off x="9318899" y="1604267"/>
            <a:ext cx="1559772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S1/NG1 Termination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755031" y="2271326"/>
            <a:ext cx="523345" cy="523345"/>
            <a:chOff x="7636932" y="5514966"/>
            <a:chExt cx="523345" cy="523345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932" y="5514966"/>
              <a:ext cx="523345" cy="523345"/>
            </a:xfrm>
            <a:prstGeom prst="rect">
              <a:avLst/>
            </a:prstGeom>
          </p:spPr>
        </p:pic>
        <p:sp>
          <p:nvSpPr>
            <p:cNvPr id="36" name="Isosceles Triangle 35"/>
            <p:cNvSpPr/>
            <p:nvPr/>
          </p:nvSpPr>
          <p:spPr>
            <a:xfrm>
              <a:off x="7691699" y="5733441"/>
              <a:ext cx="123226" cy="30487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9226690" y="2444852"/>
            <a:ext cx="418691" cy="16080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L2 RT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223627" y="2016124"/>
            <a:ext cx="421754" cy="189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L3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223627" y="2235739"/>
            <a:ext cx="421754" cy="1909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tx2"/>
                </a:solidFill>
              </a:rPr>
              <a:t>L2 NRT</a:t>
            </a:r>
            <a:endParaRPr lang="en-US" sz="1050" dirty="0">
              <a:solidFill>
                <a:schemeClr val="tx2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226690" y="2618518"/>
            <a:ext cx="418691" cy="16270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L1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43" name="Content Placeholder 3"/>
          <p:cNvSpPr txBox="1">
            <a:spLocks/>
          </p:cNvSpPr>
          <p:nvPr/>
        </p:nvSpPr>
        <p:spPr>
          <a:xfrm>
            <a:off x="9590631" y="2487479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Anchor Cell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9700804" y="3701191"/>
            <a:ext cx="523345" cy="523345"/>
            <a:chOff x="7636932" y="5514966"/>
            <a:chExt cx="523345" cy="523345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932" y="5514966"/>
              <a:ext cx="523345" cy="523345"/>
            </a:xfrm>
            <a:prstGeom prst="rect">
              <a:avLst/>
            </a:prstGeom>
          </p:spPr>
        </p:pic>
        <p:sp>
          <p:nvSpPr>
            <p:cNvPr id="46" name="Isosceles Triangle 45"/>
            <p:cNvSpPr/>
            <p:nvPr/>
          </p:nvSpPr>
          <p:spPr>
            <a:xfrm>
              <a:off x="7691699" y="5733441"/>
              <a:ext cx="123226" cy="30487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0172463" y="3874717"/>
            <a:ext cx="363941" cy="17629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L2 RT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0172463" y="4061830"/>
            <a:ext cx="363941" cy="1697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L1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7943722" y="3692227"/>
            <a:ext cx="523345" cy="523345"/>
            <a:chOff x="7636932" y="5514966"/>
            <a:chExt cx="523345" cy="523345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932" y="5514966"/>
              <a:ext cx="523345" cy="523345"/>
            </a:xfrm>
            <a:prstGeom prst="rect">
              <a:avLst/>
            </a:prstGeom>
          </p:spPr>
        </p:pic>
        <p:sp>
          <p:nvSpPr>
            <p:cNvPr id="52" name="Isosceles Triangle 51"/>
            <p:cNvSpPr/>
            <p:nvPr/>
          </p:nvSpPr>
          <p:spPr>
            <a:xfrm>
              <a:off x="7691699" y="5733441"/>
              <a:ext cx="123226" cy="30487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53" name="Rectangle 52"/>
          <p:cNvSpPr/>
          <p:nvPr/>
        </p:nvSpPr>
        <p:spPr>
          <a:xfrm>
            <a:off x="8415381" y="3865753"/>
            <a:ext cx="363941" cy="17629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L2 RT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415381" y="4066313"/>
            <a:ext cx="363941" cy="1697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L1</a:t>
            </a:r>
            <a:endParaRPr lang="en-US" sz="1050" dirty="0">
              <a:solidFill>
                <a:schemeClr val="bg1"/>
              </a:solidFill>
            </a:endParaRPr>
          </a:p>
        </p:txBody>
      </p:sp>
      <p:cxnSp>
        <p:nvCxnSpPr>
          <p:cNvPr id="57" name="Curved Connector 56"/>
          <p:cNvCxnSpPr/>
          <p:nvPr/>
        </p:nvCxnSpPr>
        <p:spPr>
          <a:xfrm rot="16200000" flipH="1">
            <a:off x="9361615" y="3130294"/>
            <a:ext cx="676218" cy="458526"/>
          </a:xfrm>
          <a:prstGeom prst="curvedConnector3">
            <a:avLst/>
          </a:prstGeom>
          <a:ln w="6350" cmpd="sng">
            <a:solidFill>
              <a:schemeClr val="accent6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/>
          <p:nvPr/>
        </p:nvCxnSpPr>
        <p:spPr>
          <a:xfrm rot="5400000">
            <a:off x="8242426" y="3133819"/>
            <a:ext cx="676218" cy="458526"/>
          </a:xfrm>
          <a:prstGeom prst="curvedConnector3">
            <a:avLst/>
          </a:prstGeom>
          <a:ln w="6350" cmpd="sng">
            <a:solidFill>
              <a:schemeClr val="accent6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Content Placeholder 3"/>
          <p:cNvSpPr txBox="1">
            <a:spLocks/>
          </p:cNvSpPr>
          <p:nvPr/>
        </p:nvSpPr>
        <p:spPr>
          <a:xfrm>
            <a:off x="9487538" y="3123971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Hop-1</a:t>
            </a:r>
          </a:p>
        </p:txBody>
      </p:sp>
      <p:sp>
        <p:nvSpPr>
          <p:cNvPr id="60" name="Content Placeholder 3"/>
          <p:cNvSpPr txBox="1">
            <a:spLocks/>
          </p:cNvSpPr>
          <p:nvPr/>
        </p:nvSpPr>
        <p:spPr>
          <a:xfrm>
            <a:off x="7639498" y="3099158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Hop-1</a:t>
            </a:r>
          </a:p>
        </p:txBody>
      </p:sp>
      <p:sp>
        <p:nvSpPr>
          <p:cNvPr id="61" name="Content Placeholder 3"/>
          <p:cNvSpPr txBox="1">
            <a:spLocks/>
          </p:cNvSpPr>
          <p:nvPr/>
        </p:nvSpPr>
        <p:spPr>
          <a:xfrm>
            <a:off x="10610243" y="3910702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TRP 3</a:t>
            </a:r>
          </a:p>
        </p:txBody>
      </p:sp>
      <p:sp>
        <p:nvSpPr>
          <p:cNvPr id="62" name="Content Placeholder 3"/>
          <p:cNvSpPr txBox="1">
            <a:spLocks/>
          </p:cNvSpPr>
          <p:nvPr/>
        </p:nvSpPr>
        <p:spPr>
          <a:xfrm>
            <a:off x="6892332" y="3899754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TRP 1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7652371" y="5108648"/>
            <a:ext cx="523345" cy="523345"/>
            <a:chOff x="7636932" y="5514966"/>
            <a:chExt cx="523345" cy="523345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932" y="5514966"/>
              <a:ext cx="523345" cy="523345"/>
            </a:xfrm>
            <a:prstGeom prst="rect">
              <a:avLst/>
            </a:prstGeom>
          </p:spPr>
        </p:pic>
        <p:sp>
          <p:nvSpPr>
            <p:cNvPr id="68" name="Isosceles Triangle 67"/>
            <p:cNvSpPr/>
            <p:nvPr/>
          </p:nvSpPr>
          <p:spPr>
            <a:xfrm>
              <a:off x="7691699" y="5733441"/>
              <a:ext cx="123226" cy="30487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8124030" y="5282174"/>
            <a:ext cx="363941" cy="17629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L2 RT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8124030" y="5482734"/>
            <a:ext cx="363941" cy="1697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L1</a:t>
            </a:r>
            <a:endParaRPr lang="en-US" sz="1050" dirty="0">
              <a:solidFill>
                <a:schemeClr val="bg1"/>
              </a:solidFill>
            </a:endParaRPr>
          </a:p>
        </p:txBody>
      </p:sp>
      <p:cxnSp>
        <p:nvCxnSpPr>
          <p:cNvPr id="72" name="Curved Connector 71"/>
          <p:cNvCxnSpPr/>
          <p:nvPr/>
        </p:nvCxnSpPr>
        <p:spPr>
          <a:xfrm rot="5400000">
            <a:off x="7951075" y="4550240"/>
            <a:ext cx="676218" cy="458526"/>
          </a:xfrm>
          <a:prstGeom prst="curvedConnector3">
            <a:avLst/>
          </a:prstGeom>
          <a:ln w="6350" cmpd="sng">
            <a:solidFill>
              <a:schemeClr val="accent6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Content Placeholder 3"/>
          <p:cNvSpPr txBox="1">
            <a:spLocks/>
          </p:cNvSpPr>
          <p:nvPr/>
        </p:nvSpPr>
        <p:spPr>
          <a:xfrm>
            <a:off x="7322274" y="4531277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Hop-2</a:t>
            </a:r>
          </a:p>
        </p:txBody>
      </p:sp>
      <p:sp>
        <p:nvSpPr>
          <p:cNvPr id="74" name="Content Placeholder 3"/>
          <p:cNvSpPr txBox="1">
            <a:spLocks/>
          </p:cNvSpPr>
          <p:nvPr/>
        </p:nvSpPr>
        <p:spPr>
          <a:xfrm>
            <a:off x="6531025" y="5327777"/>
            <a:ext cx="112270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Relay TRP 2</a:t>
            </a: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841" y="5570796"/>
            <a:ext cx="471270" cy="471270"/>
          </a:xfrm>
          <a:prstGeom prst="rect">
            <a:avLst/>
          </a:prstGeom>
        </p:spPr>
      </p:pic>
      <p:sp>
        <p:nvSpPr>
          <p:cNvPr id="76" name="Oval 75"/>
          <p:cNvSpPr/>
          <p:nvPr/>
        </p:nvSpPr>
        <p:spPr>
          <a:xfrm>
            <a:off x="9878797" y="4293707"/>
            <a:ext cx="173416" cy="120417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 rot="-4680000">
            <a:off x="9068195" y="5066374"/>
            <a:ext cx="173416" cy="120417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8" name="Content Placeholder 3"/>
          <p:cNvSpPr txBox="1">
            <a:spLocks/>
          </p:cNvSpPr>
          <p:nvPr/>
        </p:nvSpPr>
        <p:spPr>
          <a:xfrm>
            <a:off x="9794748" y="5814193"/>
            <a:ext cx="957765" cy="340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tx2"/>
                </a:solidFill>
              </a:rPr>
              <a:t>UE</a:t>
            </a:r>
          </a:p>
        </p:txBody>
      </p:sp>
    </p:spTree>
    <p:extLst>
      <p:ext uri="{BB962C8B-B14F-4D97-AF65-F5344CB8AC3E}">
        <p14:creationId xmlns:p14="http://schemas.microsoft.com/office/powerpoint/2010/main" val="190120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structure and scheduling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864985"/>
            <a:ext cx="11209064" cy="4812167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Efficient resource multiplexing between access and backhaul links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 smtClean="0"/>
              <a:t>Can </a:t>
            </a:r>
            <a:r>
              <a:rPr lang="en-US" dirty="0"/>
              <a:t>consider </a:t>
            </a:r>
            <a:r>
              <a:rPr lang="en-US" dirty="0" smtClean="0"/>
              <a:t>dynamic </a:t>
            </a:r>
            <a:r>
              <a:rPr lang="en-US" dirty="0"/>
              <a:t>resource sharing </a:t>
            </a:r>
            <a:r>
              <a:rPr lang="en-US" dirty="0" smtClean="0"/>
              <a:t>(e.g. TDM/FDM) subject to half-duplex constraints at the relay nodes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Support MU-MIMO between access and backhaul as well as multi-site transmission of backhaul links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 smtClean="0"/>
              <a:t>Investigate </a:t>
            </a:r>
            <a:r>
              <a:rPr lang="en-US" dirty="0"/>
              <a:t>over-the-air control </a:t>
            </a:r>
            <a:r>
              <a:rPr lang="en-US" dirty="0" smtClean="0"/>
              <a:t>(OTA) information </a:t>
            </a:r>
            <a:r>
              <a:rPr lang="en-US" dirty="0"/>
              <a:t>exchange between </a:t>
            </a:r>
            <a:r>
              <a:rPr lang="en-US" dirty="0" smtClean="0"/>
              <a:t>nodes to coordinate resource allocation to mitigate interference and optimize end-to-end route selection</a:t>
            </a: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Take the NR </a:t>
            </a:r>
            <a:r>
              <a:rPr lang="en-US" sz="1600" dirty="0"/>
              <a:t>physical layer design as a baseline </a:t>
            </a:r>
            <a:r>
              <a:rPr lang="en-US" sz="1600" dirty="0" smtClean="0"/>
              <a:t>considering </a:t>
            </a:r>
            <a:r>
              <a:rPr lang="en-US" sz="1600" dirty="0"/>
              <a:t>future </a:t>
            </a:r>
            <a:r>
              <a:rPr lang="en-US" sz="1600" dirty="0" smtClean="0"/>
              <a:t>enhancements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 smtClean="0"/>
              <a:t>Efficient multiplexing of eMBB/URLLC is beneficial for low latency control between backhaul nodes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 smtClean="0"/>
              <a:t>Support same or different numerology on access/backhaul links considering the support for increased spectral efficiency 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During initial access multiple backhaul links can be </a:t>
            </a:r>
            <a:r>
              <a:rPr lang="en-US" dirty="0" smtClean="0"/>
              <a:t>established and </a:t>
            </a:r>
            <a:r>
              <a:rPr lang="en-US" dirty="0"/>
              <a:t>periodically maintained (e.g. RRM reports or other link quality metrics)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571500" lvl="2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647" y="3791856"/>
            <a:ext cx="6697717" cy="2718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93741" y="6191831"/>
            <a:ext cx="4123944" cy="2064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Duplexing Options Between </a:t>
            </a:r>
          </a:p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Access and Backhaul</a:t>
            </a:r>
          </a:p>
        </p:txBody>
      </p:sp>
    </p:spTree>
    <p:extLst>
      <p:ext uri="{BB962C8B-B14F-4D97-AF65-F5344CB8AC3E}">
        <p14:creationId xmlns:p14="http://schemas.microsoft.com/office/powerpoint/2010/main" val="119098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tent Placeholder 3"/>
          <p:cNvSpPr txBox="1">
            <a:spLocks/>
          </p:cNvSpPr>
          <p:nvPr/>
        </p:nvSpPr>
        <p:spPr>
          <a:xfrm>
            <a:off x="403235" y="899529"/>
            <a:ext cx="11209064" cy="533268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1800" dirty="0" smtClean="0"/>
              <a:t>The study should consider protocol stack and interface design for relay nodes:</a:t>
            </a:r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pPr marL="457200" indent="-457200">
              <a:buFont typeface="Arial"/>
              <a:buAutoNum type="arabicParenR"/>
            </a:pPr>
            <a:endParaRPr lang="en-US" sz="2000" dirty="0" smtClean="0"/>
          </a:p>
          <a:p>
            <a:pPr marL="457200" indent="-457200">
              <a:buFont typeface="Arial"/>
              <a:buAutoNum type="arabicParenR"/>
            </a:pPr>
            <a:endParaRPr lang="en-US" sz="2000" dirty="0" smtClean="0"/>
          </a:p>
          <a:p>
            <a:pPr marL="457200" indent="-457200">
              <a:buFont typeface="Arial"/>
              <a:buAutoNum type="arabicParenR"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14" name="Rounded Rectangle 13"/>
          <p:cNvSpPr/>
          <p:nvPr/>
        </p:nvSpPr>
        <p:spPr>
          <a:xfrm>
            <a:off x="8756066" y="1396392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808146" y="1396392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633010" y="1396392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7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Architecture with IAB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96145" y="1665632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L3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94550" y="2076096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L2-NRT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90722" y="2344392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L2 RT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990722" y="2740632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958927" y="1891082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L3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958927" y="2287322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958927" y="2683562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L1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12" idx="3"/>
            <a:endCxn id="13" idx="1"/>
          </p:cNvCxnSpPr>
          <p:nvPr/>
        </p:nvCxnSpPr>
        <p:spPr>
          <a:xfrm>
            <a:off x="2932847" y="2465732"/>
            <a:ext cx="875299" cy="0"/>
          </a:xfrm>
          <a:prstGeom prst="straightConnector1">
            <a:avLst/>
          </a:prstGeom>
          <a:ln w="38100" cmpd="sng">
            <a:solidFill>
              <a:srgbClr val="191919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4" idx="1"/>
          </p:cNvCxnSpPr>
          <p:nvPr/>
        </p:nvCxnSpPr>
        <p:spPr>
          <a:xfrm>
            <a:off x="5107983" y="2465732"/>
            <a:ext cx="3648083" cy="0"/>
          </a:xfrm>
          <a:prstGeom prst="straightConnector1">
            <a:avLst/>
          </a:prstGeom>
          <a:ln w="38100" cmpd="sng">
            <a:solidFill>
              <a:srgbClr val="191919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57021" y="2503832"/>
            <a:ext cx="284480" cy="284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Xn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47544" y="2503832"/>
            <a:ext cx="237544" cy="320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Uu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223408" y="4090061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3199492" y="4090061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1024356" y="4090061"/>
            <a:ext cx="1299837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375431" y="5108743"/>
            <a:ext cx="914400" cy="3759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L2 RT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375431" y="5504983"/>
            <a:ext cx="914400" cy="3759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L1 RT</a:t>
            </a:r>
          </a:p>
        </p:txBody>
      </p:sp>
      <p:cxnSp>
        <p:nvCxnSpPr>
          <p:cNvPr id="35" name="Straight Arrow Connector 34"/>
          <p:cNvCxnSpPr>
            <a:stCxn id="26" idx="3"/>
            <a:endCxn id="25" idx="1"/>
          </p:cNvCxnSpPr>
          <p:nvPr/>
        </p:nvCxnSpPr>
        <p:spPr>
          <a:xfrm>
            <a:off x="2324193" y="5159401"/>
            <a:ext cx="875299" cy="0"/>
          </a:xfrm>
          <a:prstGeom prst="straightConnector1">
            <a:avLst/>
          </a:prstGeom>
          <a:ln w="38100" cmpd="sng">
            <a:solidFill>
              <a:srgbClr val="191919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24" idx="1"/>
          </p:cNvCxnSpPr>
          <p:nvPr/>
        </p:nvCxnSpPr>
        <p:spPr>
          <a:xfrm>
            <a:off x="7733681" y="5159401"/>
            <a:ext cx="1489727" cy="0"/>
          </a:xfrm>
          <a:prstGeom prst="straightConnector1">
            <a:avLst/>
          </a:prstGeom>
          <a:ln w="38100" cmpd="sng">
            <a:solidFill>
              <a:srgbClr val="191919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648367" y="5197501"/>
            <a:ext cx="284480" cy="284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Xn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38890" y="5197501"/>
            <a:ext cx="284480" cy="284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Uu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357848" y="4090061"/>
            <a:ext cx="2375833" cy="213868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8354656" y="5207661"/>
            <a:ext cx="237544" cy="320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Uu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4499329" y="5159401"/>
            <a:ext cx="875299" cy="0"/>
          </a:xfrm>
          <a:prstGeom prst="straightConnector1">
            <a:avLst/>
          </a:prstGeom>
          <a:ln w="38100" cmpd="sng">
            <a:solidFill>
              <a:srgbClr val="191919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823503" y="5197501"/>
            <a:ext cx="284480" cy="284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Xr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56" name="Elbow Connector 55"/>
          <p:cNvCxnSpPr/>
          <p:nvPr/>
        </p:nvCxnSpPr>
        <p:spPr>
          <a:xfrm rot="5400000" flipH="1" flipV="1">
            <a:off x="6546265" y="4508140"/>
            <a:ext cx="12700" cy="1127117"/>
          </a:xfrm>
          <a:prstGeom prst="bentConnector3">
            <a:avLst>
              <a:gd name="adj1" fmla="val 1800000"/>
            </a:avLst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121265" y="3292502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CU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310744" y="3292502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DU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332804" y="3253938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822526" y="5974741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466248" y="5976011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CU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720801" y="5976011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DU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427277" y="5976011"/>
            <a:ext cx="29464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RU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37733" y="6314938"/>
            <a:ext cx="3900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GB" dirty="0" smtClean="0"/>
              <a:t>CU-DU split </a:t>
            </a:r>
            <a:r>
              <a:rPr lang="en-GB" dirty="0"/>
              <a:t>with wireless backhaul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037844" y="3605160"/>
            <a:ext cx="4221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GB" dirty="0" smtClean="0"/>
              <a:t>CU-DU split without </a:t>
            </a:r>
            <a:r>
              <a:rPr lang="en-GB" dirty="0"/>
              <a:t>wireless backhaul</a:t>
            </a:r>
          </a:p>
        </p:txBody>
      </p:sp>
      <p:sp>
        <p:nvSpPr>
          <p:cNvPr id="64" name="Rectangle 63"/>
          <p:cNvSpPr/>
          <p:nvPr/>
        </p:nvSpPr>
        <p:spPr>
          <a:xfrm>
            <a:off x="9420522" y="4567047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L3</a:t>
            </a:r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9420522" y="4963287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L2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9420522" y="5359527"/>
            <a:ext cx="914400" cy="3759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L1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6677684" y="5105826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L2 RT</a:t>
            </a:r>
          </a:p>
        </p:txBody>
      </p:sp>
      <p:sp>
        <p:nvSpPr>
          <p:cNvPr id="68" name="Rectangle 67"/>
          <p:cNvSpPr/>
          <p:nvPr/>
        </p:nvSpPr>
        <p:spPr>
          <a:xfrm>
            <a:off x="6677684" y="5502066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L1 RT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220181" y="4338727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L3</a:t>
            </a:r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1218586" y="4749191"/>
            <a:ext cx="914400" cy="3759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L2-NRT</a:t>
            </a: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5583779" y="5105826"/>
            <a:ext cx="914400" cy="3759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L2 RT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583779" y="5502066"/>
            <a:ext cx="914400" cy="3759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L1 RT</a:t>
            </a:r>
          </a:p>
        </p:txBody>
      </p:sp>
    </p:spTree>
    <p:extLst>
      <p:ext uri="{BB962C8B-B14F-4D97-AF65-F5344CB8AC3E}">
        <p14:creationId xmlns:p14="http://schemas.microsoft.com/office/powerpoint/2010/main" val="9509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4104</TotalTime>
  <Words>831</Words>
  <Application>Microsoft Office PowerPoint</Application>
  <PresentationFormat>Custom</PresentationFormat>
  <Paragraphs>178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Lucida Grande</vt:lpstr>
      <vt:lpstr>Blank</vt:lpstr>
      <vt:lpstr>Motivation for Study on Integrated Access and Backhaul for NR</vt:lpstr>
      <vt:lpstr>Integrated Access and Backhaul Architecture for NR</vt:lpstr>
      <vt:lpstr>Key Aspects of the Integrated Access and Backhaul for NR</vt:lpstr>
      <vt:lpstr>Topology Management</vt:lpstr>
      <vt:lpstr>Route Management</vt:lpstr>
      <vt:lpstr>Frame structure and scheduling</vt:lpstr>
      <vt:lpstr>Network Architecture with IAB</vt:lpstr>
      <vt:lpstr>PowerPoint Presentation</vt:lpstr>
    </vt:vector>
  </TitlesOfParts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Multi-Hop Self Backhauling NR RAN</dc:title>
  <dc:creator>Ghosh, Arunabha</dc:creator>
  <cp:lastModifiedBy>Ghosh, Arunabha</cp:lastModifiedBy>
  <cp:revision>62</cp:revision>
  <dcterms:created xsi:type="dcterms:W3CDTF">2016-09-18T01:36:18Z</dcterms:created>
  <dcterms:modified xsi:type="dcterms:W3CDTF">2017-02-28T03:45:14Z</dcterms:modified>
</cp:coreProperties>
</file>