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8" r:id="rId3"/>
    <p:sldId id="259" r:id="rId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0158" autoAdjust="0"/>
  </p:normalViewPr>
  <p:slideViewPr>
    <p:cSldViewPr snapToGrid="0" snapToObjects="1">
      <p:cViewPr>
        <p:scale>
          <a:sx n="121" d="100"/>
          <a:sy n="121" d="100"/>
        </p:scale>
        <p:origin x="-1314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041B5-EBD0-164D-B007-515C650113C4}" type="datetimeFigureOut">
              <a:rPr lang="en-US" smtClean="0"/>
              <a:t>12/11/2014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18B19-5103-704B-BF19-87A20A0108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54800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041B5-EBD0-164D-B007-515C650113C4}" type="datetimeFigureOut">
              <a:rPr lang="en-US" smtClean="0"/>
              <a:t>12/11/2014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18B19-5103-704B-BF19-87A20A0108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39223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041B5-EBD0-164D-B007-515C650113C4}" type="datetimeFigureOut">
              <a:rPr lang="en-US" smtClean="0"/>
              <a:t>12/11/2014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18B19-5103-704B-BF19-87A20A0108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72873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041B5-EBD0-164D-B007-515C650113C4}" type="datetimeFigureOut">
              <a:rPr lang="en-US" smtClean="0"/>
              <a:t>12/11/2014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18B19-5103-704B-BF19-87A20A0108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00877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041B5-EBD0-164D-B007-515C650113C4}" type="datetimeFigureOut">
              <a:rPr lang="en-US" smtClean="0"/>
              <a:t>12/11/2014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18B19-5103-704B-BF19-87A20A0108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17098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041B5-EBD0-164D-B007-515C650113C4}" type="datetimeFigureOut">
              <a:rPr lang="en-US" smtClean="0"/>
              <a:t>12/11/2014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18B19-5103-704B-BF19-87A20A0108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90063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041B5-EBD0-164D-B007-515C650113C4}" type="datetimeFigureOut">
              <a:rPr lang="en-US" smtClean="0"/>
              <a:t>12/11/2014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18B19-5103-704B-BF19-87A20A0108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58583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041B5-EBD0-164D-B007-515C650113C4}" type="datetimeFigureOut">
              <a:rPr lang="en-US" smtClean="0"/>
              <a:t>12/11/2014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18B19-5103-704B-BF19-87A20A0108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9135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041B5-EBD0-164D-B007-515C650113C4}" type="datetimeFigureOut">
              <a:rPr lang="en-US" smtClean="0"/>
              <a:t>12/11/2014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18B19-5103-704B-BF19-87A20A0108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32582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041B5-EBD0-164D-B007-515C650113C4}" type="datetimeFigureOut">
              <a:rPr lang="en-US" smtClean="0"/>
              <a:t>12/11/2014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18B19-5103-704B-BF19-87A20A0108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85118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041B5-EBD0-164D-B007-515C650113C4}" type="datetimeFigureOut">
              <a:rPr lang="en-US" smtClean="0"/>
              <a:t>12/11/2014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18B19-5103-704B-BF19-87A20A0108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72403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F041B5-EBD0-164D-B007-515C650113C4}" type="datetimeFigureOut">
              <a:rPr lang="en-US" smtClean="0"/>
              <a:t>12/11/2014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E18B19-5103-704B-BF19-87A20A0108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11557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RAN #66 approval</a:t>
            </a:r>
            <a:r>
              <a:rPr lang="ja-JP" altLang="en-US" dirty="0"/>
              <a:t> </a:t>
            </a:r>
            <a:r>
              <a:rPr lang="en-US" altLang="ja-JP" dirty="0" smtClean="0"/>
              <a:t>for RAN4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886200"/>
            <a:ext cx="7772400" cy="1752600"/>
          </a:xfrm>
        </p:spPr>
        <p:txBody>
          <a:bodyPr>
            <a:normAutofit/>
          </a:bodyPr>
          <a:lstStyle/>
          <a:p>
            <a:r>
              <a:rPr lang="en-US" sz="2400" dirty="0" smtClean="0"/>
              <a:t>NTT DOCOMO, INC.</a:t>
            </a:r>
            <a:endParaRPr lang="en-US" sz="2400" dirty="0"/>
          </a:p>
        </p:txBody>
      </p:sp>
      <p:sp>
        <p:nvSpPr>
          <p:cNvPr id="4" name="Subtitle 2"/>
          <p:cNvSpPr txBox="1">
            <a:spLocks/>
          </p:cNvSpPr>
          <p:nvPr/>
        </p:nvSpPr>
        <p:spPr>
          <a:xfrm>
            <a:off x="1371600" y="377825"/>
            <a:ext cx="6400800" cy="1752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dirty="0"/>
              <a:t>RP-142246</a:t>
            </a:r>
          </a:p>
        </p:txBody>
      </p:sp>
    </p:spTree>
    <p:extLst>
      <p:ext uri="{BB962C8B-B14F-4D97-AF65-F5344CB8AC3E}">
        <p14:creationId xmlns:p14="http://schemas.microsoft.com/office/powerpoint/2010/main" val="113954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Proposed approval – LTE items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7638"/>
            <a:ext cx="8481819" cy="5030423"/>
          </a:xfrm>
        </p:spPr>
        <p:txBody>
          <a:bodyPr>
            <a:noAutofit/>
          </a:bodyPr>
          <a:lstStyle/>
          <a:p>
            <a:r>
              <a:rPr lang="en-US" sz="1800" dirty="0" smtClean="0"/>
              <a:t>RAN4 RF/RRM</a:t>
            </a:r>
          </a:p>
          <a:p>
            <a:pPr lvl="1"/>
            <a:r>
              <a:rPr lang="en-US" altLang="ja-JP" sz="1600" b="1" dirty="0" smtClean="0"/>
              <a:t>4Rx</a:t>
            </a:r>
            <a:endParaRPr lang="en-US" altLang="ja-JP" sz="1600" b="1" dirty="0"/>
          </a:p>
          <a:p>
            <a:pPr marL="457200" lvl="1" indent="0">
              <a:buNone/>
            </a:pPr>
            <a:endParaRPr lang="en-US" sz="1600" dirty="0"/>
          </a:p>
          <a:p>
            <a:r>
              <a:rPr lang="en-US" sz="1800" dirty="0" smtClean="0"/>
              <a:t>RAN4-RF</a:t>
            </a:r>
          </a:p>
          <a:p>
            <a:pPr lvl="1"/>
            <a:r>
              <a:rPr lang="en-US" altLang="ja-JP" sz="1600" b="1" dirty="0"/>
              <a:t>UL </a:t>
            </a:r>
            <a:r>
              <a:rPr lang="en-US" altLang="ja-JP" sz="1600" b="1" dirty="0" smtClean="0"/>
              <a:t>64QAM, [</a:t>
            </a:r>
            <a:r>
              <a:rPr lang="en-US" sz="1600" b="1" dirty="0" smtClean="0"/>
              <a:t>MIMO OTA</a:t>
            </a:r>
            <a:r>
              <a:rPr lang="en-US" sz="1600" b="1" dirty="0"/>
              <a:t>]</a:t>
            </a:r>
            <a:endParaRPr lang="en-US" sz="1200" b="1" dirty="0" smtClean="0"/>
          </a:p>
          <a:p>
            <a:endParaRPr lang="en-US" sz="1800" dirty="0" smtClean="0"/>
          </a:p>
          <a:p>
            <a:r>
              <a:rPr lang="en-US" sz="1800" dirty="0" smtClean="0"/>
              <a:t>RAN4-RRM</a:t>
            </a:r>
          </a:p>
          <a:p>
            <a:pPr lvl="1"/>
            <a:r>
              <a:rPr lang="en-US" sz="1600" b="1" dirty="0" smtClean="0"/>
              <a:t>Seek for possibility to approve additional WI/SI by revisiting TU for the existing and new WI or SI</a:t>
            </a:r>
            <a:r>
              <a:rPr lang="ja-JP" altLang="en-US" sz="1600" b="1" dirty="0"/>
              <a:t> </a:t>
            </a:r>
            <a:r>
              <a:rPr lang="en-US" altLang="ja-JP" sz="1600" b="1" dirty="0" smtClean="0"/>
              <a:t>during RAN#66.</a:t>
            </a:r>
            <a:endParaRPr lang="en-US" sz="1600" b="1" dirty="0"/>
          </a:p>
          <a:p>
            <a:pPr lvl="1"/>
            <a:endParaRPr lang="en-US" sz="1600" b="1" dirty="0" smtClean="0"/>
          </a:p>
          <a:p>
            <a:pPr marL="0" indent="0">
              <a:buNone/>
            </a:pPr>
            <a:endParaRPr lang="en-US" sz="1800" dirty="0"/>
          </a:p>
          <a:p>
            <a:pPr marL="0" indent="0">
              <a:buNone/>
            </a:pPr>
            <a:endParaRPr lang="en-US" sz="1800" dirty="0" smtClean="0"/>
          </a:p>
        </p:txBody>
      </p:sp>
    </p:spTree>
    <p:extLst>
      <p:ext uri="{BB962C8B-B14F-4D97-AF65-F5344CB8AC3E}">
        <p14:creationId xmlns:p14="http://schemas.microsoft.com/office/powerpoint/2010/main" val="3381870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 txBox="1">
            <a:spLocks/>
          </p:cNvSpPr>
          <p:nvPr/>
        </p:nvSpPr>
        <p:spPr>
          <a:xfrm>
            <a:off x="253059" y="536795"/>
            <a:ext cx="8832224" cy="503042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 smtClean="0"/>
              <a:t>Handling of RRM/</a:t>
            </a:r>
            <a:r>
              <a:rPr lang="en-US" sz="1800" dirty="0" err="1" smtClean="0"/>
              <a:t>Demod</a:t>
            </a:r>
            <a:r>
              <a:rPr lang="en-US" sz="1800" dirty="0" smtClean="0"/>
              <a:t> WI/SI other than 4Rx.</a:t>
            </a:r>
          </a:p>
          <a:p>
            <a:pPr lvl="1"/>
            <a:r>
              <a:rPr lang="en-US" sz="1600" b="1" dirty="0" smtClean="0"/>
              <a:t>If TU of 0.5 can be obtained by 0.5, some of the following WI/SI could be approved</a:t>
            </a:r>
            <a:r>
              <a:rPr lang="en-US" sz="1600" b="1" dirty="0"/>
              <a:t> </a:t>
            </a:r>
            <a:r>
              <a:rPr lang="en-US" sz="1600" b="1" dirty="0" smtClean="0"/>
              <a:t>for RRM/</a:t>
            </a:r>
            <a:r>
              <a:rPr lang="en-US" sz="1600" b="1" dirty="0" err="1" smtClean="0"/>
              <a:t>Demod</a:t>
            </a:r>
            <a:r>
              <a:rPr lang="en-US" sz="1600" b="1" dirty="0" smtClean="0"/>
              <a:t>.</a:t>
            </a: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27675971"/>
              </p:ext>
            </p:extLst>
          </p:nvPr>
        </p:nvGraphicFramePr>
        <p:xfrm>
          <a:off x="138048" y="2713498"/>
          <a:ext cx="8922068" cy="3398520"/>
        </p:xfrm>
        <a:graphic>
          <a:graphicData uri="http://schemas.openxmlformats.org/drawingml/2006/table">
            <a:tbl>
              <a:tblPr bandRow="1">
                <a:tableStyleId>{69012ECD-51FC-41F1-AA8D-1B2483CD663E}</a:tableStyleId>
              </a:tblPr>
              <a:tblGrid>
                <a:gridCol w="1472588"/>
                <a:gridCol w="413860"/>
                <a:gridCol w="413860"/>
                <a:gridCol w="413860"/>
                <a:gridCol w="413860"/>
                <a:gridCol w="413860"/>
                <a:gridCol w="413860"/>
                <a:gridCol w="413860"/>
                <a:gridCol w="413860"/>
                <a:gridCol w="413860"/>
                <a:gridCol w="413860"/>
                <a:gridCol w="413860"/>
                <a:gridCol w="413860"/>
                <a:gridCol w="413860"/>
                <a:gridCol w="413860"/>
                <a:gridCol w="413860"/>
                <a:gridCol w="413860"/>
                <a:gridCol w="413860"/>
                <a:gridCol w="413860"/>
              </a:tblGrid>
              <a:tr h="144637">
                <a:tc>
                  <a:txBody>
                    <a:bodyPr/>
                    <a:lstStyle/>
                    <a:p>
                      <a:endParaRPr lang="en-US" sz="1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12"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250" b="1" dirty="0" smtClean="0">
                          <a:solidFill>
                            <a:srgbClr val="FF0000"/>
                          </a:solidFill>
                        </a:rPr>
                        <a:t>2015</a:t>
                      </a: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 sz="125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 altLang="ja-JP" sz="125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 sz="125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 sz="125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 sz="125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 altLang="ja-JP" sz="125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 sz="125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 altLang="ja-JP" sz="125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 sz="125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 sz="125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 sz="125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250" b="1" dirty="0" smtClean="0">
                          <a:solidFill>
                            <a:srgbClr val="FF0000"/>
                          </a:solidFill>
                        </a:rPr>
                        <a:t>2016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 sz="125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 altLang="ja-JP" sz="125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 sz="125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 sz="125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 sz="125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637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rgbClr val="FF0000"/>
                          </a:solidFill>
                        </a:rPr>
                        <a:t> </a:t>
                      </a:r>
                      <a:endParaRPr lang="en-US" sz="1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250" b="1" dirty="0" smtClean="0">
                          <a:solidFill>
                            <a:srgbClr val="FF0000"/>
                          </a:solidFill>
                        </a:rPr>
                        <a:t>Q1</a:t>
                      </a: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5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ja-JP" sz="1250" b="1" dirty="0" smtClean="0">
                          <a:solidFill>
                            <a:srgbClr val="FF0000"/>
                          </a:solidFill>
                        </a:rPr>
                        <a:t>Q2</a:t>
                      </a:r>
                      <a:endParaRPr lang="en-US" altLang="ja-JP" sz="125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5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5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5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ja-JP" sz="1250" b="1" dirty="0" smtClean="0">
                          <a:solidFill>
                            <a:srgbClr val="FF0000"/>
                          </a:solidFill>
                        </a:rPr>
                        <a:t>Q3</a:t>
                      </a:r>
                      <a:endParaRPr lang="en-US" altLang="ja-JP" sz="125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5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ja-JP" sz="1250" b="1" dirty="0" smtClean="0">
                          <a:solidFill>
                            <a:srgbClr val="FF0000"/>
                          </a:solidFill>
                        </a:rPr>
                        <a:t>Q4</a:t>
                      </a:r>
                      <a:endParaRPr lang="en-US" altLang="ja-JP" sz="125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5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5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5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250" b="1" dirty="0" smtClean="0">
                          <a:solidFill>
                            <a:srgbClr val="FF0000"/>
                          </a:solidFill>
                        </a:rPr>
                        <a:t>Q1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5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ja-JP" sz="1250" b="1" dirty="0" smtClean="0">
                          <a:solidFill>
                            <a:srgbClr val="FF0000"/>
                          </a:solidFill>
                        </a:rPr>
                        <a:t>Q2</a:t>
                      </a:r>
                      <a:endParaRPr lang="en-US" altLang="ja-JP" sz="125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5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5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5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4546">
                <a:tc>
                  <a:txBody>
                    <a:bodyPr/>
                    <a:lstStyle/>
                    <a:p>
                      <a:endParaRPr lang="en-US" sz="105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rgbClr val="FF0000"/>
                          </a:solidFill>
                        </a:rPr>
                        <a:t>R4RD</a:t>
                      </a:r>
                      <a:endParaRPr lang="en-US" sz="1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rgbClr val="FF0000"/>
                          </a:solidFill>
                        </a:rPr>
                        <a:t>R4</a:t>
                      </a:r>
                      <a:r>
                        <a:rPr lang="en-US" sz="1200" b="1" baseline="0" dirty="0" smtClean="0">
                          <a:solidFill>
                            <a:srgbClr val="FF0000"/>
                          </a:solidFill>
                        </a:rPr>
                        <a:t> RF</a:t>
                      </a:r>
                      <a:endParaRPr lang="en-US" sz="1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rgbClr val="FF0000"/>
                          </a:solidFill>
                        </a:rPr>
                        <a:t>R4RD</a:t>
                      </a:r>
                      <a:endParaRPr lang="en-US" sz="1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rgbClr val="FF0000"/>
                          </a:solidFill>
                        </a:rPr>
                        <a:t>R4 RF</a:t>
                      </a:r>
                      <a:endParaRPr lang="en-US" sz="1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rgbClr val="FF0000"/>
                          </a:solidFill>
                        </a:rPr>
                        <a:t>RF RD</a:t>
                      </a:r>
                      <a:endParaRPr lang="en-US" sz="1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rgbClr val="FF0000"/>
                          </a:solidFill>
                        </a:rPr>
                        <a:t>R4 RF</a:t>
                      </a:r>
                      <a:endParaRPr lang="en-US" sz="1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rgbClr val="FF0000"/>
                          </a:solidFill>
                        </a:rPr>
                        <a:t>R4 RD</a:t>
                      </a:r>
                      <a:endParaRPr lang="en-US" sz="1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rgbClr val="FF0000"/>
                          </a:solidFill>
                        </a:rPr>
                        <a:t>R4 RF</a:t>
                      </a:r>
                      <a:endParaRPr lang="en-US" sz="1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rgbClr val="FF0000"/>
                          </a:solidFill>
                        </a:rPr>
                        <a:t>R4RD</a:t>
                      </a:r>
                      <a:endParaRPr lang="en-US" sz="1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rgbClr val="FF0000"/>
                          </a:solidFill>
                        </a:rPr>
                        <a:t>R4 RF</a:t>
                      </a:r>
                      <a:endParaRPr lang="en-US" sz="1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rgbClr val="FF0000"/>
                          </a:solidFill>
                        </a:rPr>
                        <a:t>RF RD</a:t>
                      </a:r>
                      <a:endParaRPr lang="en-US" sz="1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rgbClr val="FF0000"/>
                          </a:solidFill>
                        </a:rPr>
                        <a:t>R4 RF</a:t>
                      </a:r>
                      <a:endParaRPr lang="en-US" sz="1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rgbClr val="FF0000"/>
                          </a:solidFill>
                        </a:rPr>
                        <a:t>R4RD</a:t>
                      </a:r>
                      <a:endParaRPr lang="en-US" sz="1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rgbClr val="FF0000"/>
                          </a:solidFill>
                        </a:rPr>
                        <a:t>R4</a:t>
                      </a:r>
                      <a:r>
                        <a:rPr lang="en-US" sz="1200" b="1" baseline="0" dirty="0" smtClean="0">
                          <a:solidFill>
                            <a:srgbClr val="FF0000"/>
                          </a:solidFill>
                        </a:rPr>
                        <a:t> RF</a:t>
                      </a:r>
                      <a:endParaRPr lang="en-US" sz="1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rgbClr val="FF0000"/>
                          </a:solidFill>
                        </a:rPr>
                        <a:t>R4RD</a:t>
                      </a:r>
                      <a:endParaRPr lang="en-US" sz="1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rgbClr val="FF0000"/>
                          </a:solidFill>
                        </a:rPr>
                        <a:t>R4 RF</a:t>
                      </a:r>
                      <a:endParaRPr lang="en-US" sz="1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rgbClr val="FF0000"/>
                          </a:solidFill>
                        </a:rPr>
                        <a:t>RF RD</a:t>
                      </a:r>
                      <a:endParaRPr lang="en-US" sz="1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rgbClr val="FF0000"/>
                          </a:solidFill>
                        </a:rPr>
                        <a:t>R4 RF</a:t>
                      </a:r>
                      <a:endParaRPr lang="en-US" sz="1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8910">
                <a:tc>
                  <a:txBody>
                    <a:bodyPr/>
                    <a:lstStyle/>
                    <a:p>
                      <a:r>
                        <a:rPr lang="en-US" sz="1400" b="1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Available TU</a:t>
                      </a:r>
                      <a:endParaRPr lang="en-US" sz="1400" b="1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ja-JP" sz="1100" dirty="0" smtClean="0"/>
                        <a:t>2</a:t>
                      </a:r>
                      <a:r>
                        <a:rPr lang="en-US" altLang="ja-JP" sz="1100" b="1" dirty="0" smtClean="0">
                          <a:solidFill>
                            <a:srgbClr val="3366FF"/>
                          </a:solidFill>
                          <a:sym typeface="Wingdings" panose="05000000000000000000" pitchFamily="2" charset="2"/>
                        </a:rPr>
                        <a:t>1.5</a:t>
                      </a:r>
                      <a:endParaRPr lang="en-US" altLang="ja-JP" sz="1100" b="1" dirty="0">
                        <a:solidFill>
                          <a:srgbClr val="3366FF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1</a:t>
                      </a:r>
                      <a:endParaRPr lang="en-US" sz="1100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10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altLang="ja-JP" sz="1100" b="1" dirty="0">
                        <a:solidFill>
                          <a:srgbClr val="3366FF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364">
                <a:tc>
                  <a:txBody>
                    <a:bodyPr/>
                    <a:lstStyle/>
                    <a:p>
                      <a:r>
                        <a:rPr lang="en-US" sz="1400" b="1" dirty="0" smtClean="0">
                          <a:solidFill>
                            <a:srgbClr val="3366FF"/>
                          </a:solidFill>
                        </a:rPr>
                        <a:t>UL 64QAM</a:t>
                      </a:r>
                      <a:endParaRPr lang="en-US" sz="1400" b="1" dirty="0">
                        <a:solidFill>
                          <a:srgbClr val="3366FF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0.5</a:t>
                      </a:r>
                      <a:endParaRPr lang="en-US" sz="1100" dirty="0"/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0.5</a:t>
                      </a:r>
                      <a:endParaRPr lang="en-US" sz="1100" dirty="0"/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0.5</a:t>
                      </a:r>
                      <a:endParaRPr lang="en-US" sz="1100" dirty="0"/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0.5</a:t>
                      </a:r>
                      <a:endParaRPr lang="en-US" sz="1100" dirty="0"/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364">
                <a:tc>
                  <a:txBody>
                    <a:bodyPr/>
                    <a:lstStyle/>
                    <a:p>
                      <a:r>
                        <a:rPr lang="en-US" sz="1400" b="1" dirty="0" smtClean="0">
                          <a:solidFill>
                            <a:srgbClr val="3366FF"/>
                          </a:solidFill>
                        </a:rPr>
                        <a:t>4X RX</a:t>
                      </a:r>
                      <a:endParaRPr lang="en-US" sz="1400" b="1" dirty="0">
                        <a:solidFill>
                          <a:srgbClr val="3366FF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rgbClr val="7F7F7F"/>
                          </a:solidFill>
                        </a:rPr>
                        <a:t>1</a:t>
                      </a:r>
                      <a:endParaRPr lang="en-US" sz="1100" dirty="0">
                        <a:solidFill>
                          <a:srgbClr val="7F7F7F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rgbClr val="7F7F7F"/>
                          </a:solidFill>
                        </a:rPr>
                        <a:t>0.5</a:t>
                      </a:r>
                      <a:endParaRPr lang="en-US" sz="1100" dirty="0">
                        <a:solidFill>
                          <a:srgbClr val="7F7F7F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rgbClr val="7F7F7F"/>
                          </a:solidFill>
                        </a:rPr>
                        <a:t>1</a:t>
                      </a:r>
                      <a:endParaRPr lang="en-US" sz="1100" dirty="0">
                        <a:solidFill>
                          <a:srgbClr val="7F7F7F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rgbClr val="7F7F7F"/>
                          </a:solidFill>
                        </a:rPr>
                        <a:t>0.5</a:t>
                      </a:r>
                      <a:endParaRPr lang="en-US" sz="1100" dirty="0">
                        <a:solidFill>
                          <a:srgbClr val="7F7F7F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rgbClr val="7F7F7F"/>
                          </a:solidFill>
                        </a:rPr>
                        <a:t>1</a:t>
                      </a:r>
                      <a:endParaRPr lang="en-US" sz="1100" dirty="0">
                        <a:solidFill>
                          <a:srgbClr val="7F7F7F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rgbClr val="7F7F7F"/>
                          </a:solidFill>
                        </a:rPr>
                        <a:t>0.5</a:t>
                      </a:r>
                      <a:endParaRPr lang="en-US" sz="1100" dirty="0">
                        <a:solidFill>
                          <a:srgbClr val="7F7F7F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rgbClr val="7F7F7F"/>
                          </a:solidFill>
                        </a:rPr>
                        <a:t>1</a:t>
                      </a:r>
                      <a:endParaRPr lang="en-US" sz="1100" dirty="0">
                        <a:solidFill>
                          <a:srgbClr val="7F7F7F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rgbClr val="7F7F7F"/>
                          </a:solidFill>
                        </a:rPr>
                        <a:t>0.5</a:t>
                      </a:r>
                      <a:endParaRPr lang="en-US" sz="1100" dirty="0">
                        <a:solidFill>
                          <a:srgbClr val="7F7F7F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rgbClr val="7F7F7F"/>
                          </a:solidFill>
                        </a:rPr>
                        <a:t>1</a:t>
                      </a:r>
                      <a:endParaRPr lang="en-US" sz="1100" dirty="0">
                        <a:solidFill>
                          <a:srgbClr val="7F7F7F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rgbClr val="7F7F7F"/>
                          </a:solidFill>
                        </a:rPr>
                        <a:t>0.5</a:t>
                      </a:r>
                      <a:endParaRPr lang="en-US" sz="1100" dirty="0">
                        <a:solidFill>
                          <a:srgbClr val="7F7F7F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rgbClr val="7F7F7F"/>
                          </a:solidFill>
                        </a:rPr>
                        <a:t>1</a:t>
                      </a:r>
                      <a:endParaRPr lang="en-US" sz="1100" dirty="0">
                        <a:solidFill>
                          <a:srgbClr val="7F7F7F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rgbClr val="7F7F7F"/>
                          </a:solidFill>
                        </a:rPr>
                        <a:t>0.5</a:t>
                      </a:r>
                      <a:endParaRPr lang="en-US" sz="1100" dirty="0">
                        <a:solidFill>
                          <a:srgbClr val="7F7F7F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rgbClr val="7F7F7F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rgbClr val="7F7F7F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rgbClr val="7F7F7F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rgbClr val="7F7F7F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rgbClr val="7F7F7F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rgbClr val="7F7F7F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65819">
                <a:tc>
                  <a:txBody>
                    <a:bodyPr/>
                    <a:lstStyle/>
                    <a:p>
                      <a:r>
                        <a:rPr lang="en-US" sz="1400" b="1" dirty="0" smtClean="0">
                          <a:solidFill>
                            <a:srgbClr val="7F7F7F"/>
                          </a:solidFill>
                        </a:rPr>
                        <a:t>LTE for high speed:</a:t>
                      </a:r>
                      <a:endParaRPr lang="en-US" sz="1400" b="1" dirty="0">
                        <a:solidFill>
                          <a:srgbClr val="7F7F7F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rgbClr val="7F7F7F"/>
                          </a:solidFill>
                        </a:rPr>
                        <a:t>0.5</a:t>
                      </a:r>
                      <a:endParaRPr lang="en-US" sz="1100" dirty="0">
                        <a:solidFill>
                          <a:srgbClr val="7F7F7F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rgbClr val="7F7F7F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rgbClr val="7F7F7F"/>
                          </a:solidFill>
                        </a:rPr>
                        <a:t>0.5</a:t>
                      </a:r>
                      <a:endParaRPr lang="en-US" sz="1100" dirty="0">
                        <a:solidFill>
                          <a:srgbClr val="7F7F7F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rgbClr val="7F7F7F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rgbClr val="7F7F7F"/>
                          </a:solidFill>
                        </a:rPr>
                        <a:t>0.5</a:t>
                      </a:r>
                      <a:endParaRPr lang="en-US" sz="1100" dirty="0">
                        <a:solidFill>
                          <a:srgbClr val="7F7F7F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rgbClr val="7F7F7F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rgbClr val="7F7F7F"/>
                          </a:solidFill>
                        </a:rPr>
                        <a:t>0.5</a:t>
                      </a:r>
                      <a:endParaRPr lang="en-US" sz="1100" dirty="0">
                        <a:solidFill>
                          <a:srgbClr val="7F7F7F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rgbClr val="7F7F7F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rgbClr val="7F7F7F"/>
                          </a:solidFill>
                        </a:rPr>
                        <a:t>0.5</a:t>
                      </a:r>
                      <a:endParaRPr lang="en-US" sz="1100" dirty="0">
                        <a:solidFill>
                          <a:srgbClr val="7F7F7F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rgbClr val="7F7F7F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rgbClr val="7F7F7F"/>
                          </a:solidFill>
                        </a:rPr>
                        <a:t>0.5</a:t>
                      </a:r>
                      <a:endParaRPr lang="en-US" sz="1100" dirty="0">
                        <a:solidFill>
                          <a:srgbClr val="7F7F7F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rgbClr val="7F7F7F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rgbClr val="7F7F7F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rgbClr val="7F7F7F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rgbClr val="7F7F7F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rgbClr val="7F7F7F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rgbClr val="7F7F7F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rgbClr val="7F7F7F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265819">
                <a:tc>
                  <a:txBody>
                    <a:bodyPr/>
                    <a:lstStyle/>
                    <a:p>
                      <a:r>
                        <a:rPr lang="en-US" sz="1400" b="1" dirty="0" smtClean="0">
                          <a:solidFill>
                            <a:srgbClr val="7F7F7F"/>
                          </a:solidFill>
                        </a:rPr>
                        <a:t>MMSE IRC Rx for LTE BS</a:t>
                      </a:r>
                      <a:endParaRPr lang="en-US" sz="1400" b="1" dirty="0">
                        <a:solidFill>
                          <a:srgbClr val="7F7F7F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rgbClr val="7F7F7F"/>
                          </a:solidFill>
                        </a:rPr>
                        <a:t>0.5</a:t>
                      </a:r>
                      <a:endParaRPr lang="en-US" sz="1100" dirty="0">
                        <a:solidFill>
                          <a:srgbClr val="7F7F7F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rgbClr val="7F7F7F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rgbClr val="7F7F7F"/>
                          </a:solidFill>
                        </a:rPr>
                        <a:t>0.5</a:t>
                      </a:r>
                      <a:endParaRPr lang="en-US" sz="1100" dirty="0">
                        <a:solidFill>
                          <a:srgbClr val="7F7F7F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rgbClr val="7F7F7F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rgbClr val="7F7F7F"/>
                          </a:solidFill>
                        </a:rPr>
                        <a:t>1</a:t>
                      </a:r>
                      <a:endParaRPr lang="en-US" sz="1100" dirty="0">
                        <a:solidFill>
                          <a:srgbClr val="7F7F7F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rgbClr val="7F7F7F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rgbClr val="7F7F7F"/>
                          </a:solidFill>
                        </a:rPr>
                        <a:t>1</a:t>
                      </a:r>
                      <a:endParaRPr lang="en-US" sz="1100" dirty="0">
                        <a:solidFill>
                          <a:srgbClr val="7F7F7F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rgbClr val="7F7F7F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ja-JP" sz="1100" dirty="0" smtClean="0">
                          <a:solidFill>
                            <a:srgbClr val="7F7F7F"/>
                          </a:solidFill>
                        </a:rPr>
                        <a:t>1</a:t>
                      </a:r>
                      <a:endParaRPr lang="en-US" altLang="ja-JP" sz="1100" dirty="0">
                        <a:solidFill>
                          <a:srgbClr val="7F7F7F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rgbClr val="7F7F7F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rgbClr val="7F7F7F"/>
                          </a:solidFill>
                        </a:rPr>
                        <a:t>1</a:t>
                      </a:r>
                      <a:endParaRPr lang="en-US" sz="1100" dirty="0">
                        <a:solidFill>
                          <a:srgbClr val="7F7F7F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rgbClr val="7F7F7F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ja-JP" sz="1100" dirty="0" smtClean="0">
                          <a:solidFill>
                            <a:srgbClr val="7F7F7F"/>
                          </a:solidFill>
                        </a:rPr>
                        <a:t>1</a:t>
                      </a:r>
                      <a:endParaRPr lang="en-US" altLang="ja-JP" sz="1100" dirty="0">
                        <a:solidFill>
                          <a:srgbClr val="7F7F7F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rgbClr val="7F7F7F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ja-JP" sz="1100" dirty="0" smtClean="0">
                          <a:solidFill>
                            <a:srgbClr val="7F7F7F"/>
                          </a:solidFill>
                        </a:rPr>
                        <a:t>1</a:t>
                      </a:r>
                      <a:endParaRPr lang="en-US" altLang="ja-JP" sz="1100" dirty="0">
                        <a:solidFill>
                          <a:srgbClr val="7F7F7F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rgbClr val="7F7F7F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altLang="ja-JP" sz="1100" dirty="0">
                        <a:solidFill>
                          <a:srgbClr val="7F7F7F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rgbClr val="7F7F7F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156364">
                <a:tc>
                  <a:txBody>
                    <a:bodyPr/>
                    <a:lstStyle/>
                    <a:p>
                      <a:r>
                        <a:rPr lang="en-US" sz="1400" b="1" dirty="0" smtClean="0">
                          <a:solidFill>
                            <a:srgbClr val="7F7F7F"/>
                          </a:solidFill>
                        </a:rPr>
                        <a:t>CRS IC</a:t>
                      </a:r>
                      <a:endParaRPr lang="en-US" sz="1400" b="1" dirty="0">
                        <a:solidFill>
                          <a:srgbClr val="7F7F7F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FF0000"/>
                          </a:solidFill>
                        </a:rPr>
                        <a:t>0.5</a:t>
                      </a:r>
                      <a:endParaRPr lang="en-US" sz="11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rgbClr val="7F7F7F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rgbClr val="7F7F7F"/>
                          </a:solidFill>
                        </a:rPr>
                        <a:t>0.5</a:t>
                      </a:r>
                      <a:endParaRPr lang="en-US" sz="1100" dirty="0">
                        <a:solidFill>
                          <a:srgbClr val="7F7F7F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rgbClr val="7F7F7F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rgbClr val="7F7F7F"/>
                          </a:solidFill>
                        </a:rPr>
                        <a:t>0.5</a:t>
                      </a:r>
                      <a:endParaRPr lang="en-US" sz="1100" dirty="0">
                        <a:solidFill>
                          <a:srgbClr val="7F7F7F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rgbClr val="7F7F7F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rgbClr val="7F7F7F"/>
                          </a:solidFill>
                        </a:rPr>
                        <a:t>0.5</a:t>
                      </a:r>
                      <a:endParaRPr lang="en-US" sz="1100" dirty="0">
                        <a:solidFill>
                          <a:srgbClr val="7F7F7F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rgbClr val="7F7F7F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rgbClr val="7F7F7F"/>
                          </a:solidFill>
                        </a:rPr>
                        <a:t>0.5</a:t>
                      </a:r>
                      <a:endParaRPr lang="en-US" sz="1100" dirty="0">
                        <a:solidFill>
                          <a:srgbClr val="7F7F7F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rgbClr val="7F7F7F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rgbClr val="7F7F7F"/>
                          </a:solidFill>
                        </a:rPr>
                        <a:t>0.5</a:t>
                      </a:r>
                      <a:endParaRPr lang="en-US" sz="1100" dirty="0">
                        <a:solidFill>
                          <a:srgbClr val="7F7F7F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rgbClr val="7F7F7F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rgbClr val="7F7F7F"/>
                          </a:solidFill>
                        </a:rPr>
                        <a:t>0.5</a:t>
                      </a:r>
                      <a:endParaRPr lang="en-US" sz="1100" dirty="0">
                        <a:solidFill>
                          <a:srgbClr val="7F7F7F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rgbClr val="7F7F7F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rgbClr val="7F7F7F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rgbClr val="7F7F7F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rgbClr val="7F7F7F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rgbClr val="7F7F7F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5" name="Content Placeholder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24102147"/>
              </p:ext>
            </p:extLst>
          </p:nvPr>
        </p:nvGraphicFramePr>
        <p:xfrm>
          <a:off x="1677745" y="1479064"/>
          <a:ext cx="5680046" cy="1097280"/>
        </p:xfrm>
        <a:graphic>
          <a:graphicData uri="http://schemas.openxmlformats.org/drawingml/2006/table">
            <a:tbl>
              <a:tblPr bandRow="1">
                <a:tableStyleId>{69012ECD-51FC-41F1-AA8D-1B2483CD663E}</a:tableStyleId>
              </a:tblPr>
              <a:tblGrid>
                <a:gridCol w="2624489"/>
                <a:gridCol w="3055557"/>
              </a:tblGrid>
              <a:tr h="163841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rgbClr val="FF0000"/>
                          </a:solidFill>
                        </a:rPr>
                        <a:t>WI/SI</a:t>
                      </a:r>
                      <a:endParaRPr lang="en-US" sz="1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rgbClr val="FF0000"/>
                          </a:solidFill>
                        </a:rPr>
                        <a:t>Total number of supporters(operators)</a:t>
                      </a:r>
                      <a:endParaRPr lang="en-US" sz="1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3841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rgbClr val="7F7F7F"/>
                          </a:solidFill>
                        </a:rPr>
                        <a:t>LTE for high speed</a:t>
                      </a:r>
                      <a:endParaRPr lang="en-US" sz="1200" b="1" dirty="0">
                        <a:solidFill>
                          <a:srgbClr val="7F7F7F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rgbClr val="3366FF"/>
                          </a:solidFill>
                        </a:rPr>
                        <a:t>18(10 operators)</a:t>
                      </a:r>
                      <a:endParaRPr lang="en-US" sz="1200" b="1" dirty="0">
                        <a:solidFill>
                          <a:srgbClr val="3366FF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163841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rgbClr val="7F7F7F"/>
                          </a:solidFill>
                        </a:rPr>
                        <a:t>MMSE IRC Rx for LTE BS</a:t>
                      </a:r>
                      <a:endParaRPr lang="en-US" sz="1200" b="1" dirty="0">
                        <a:solidFill>
                          <a:srgbClr val="7F7F7F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ja-JP" sz="1200" b="1" dirty="0" smtClean="0">
                          <a:solidFill>
                            <a:srgbClr val="3366FF"/>
                          </a:solidFill>
                        </a:rPr>
                        <a:t>18(8 operators)</a:t>
                      </a:r>
                      <a:endParaRPr lang="en-US" altLang="ja-JP" sz="1200" b="1" dirty="0">
                        <a:solidFill>
                          <a:srgbClr val="3366FF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163841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rgbClr val="7F7F7F"/>
                          </a:solidFill>
                        </a:rPr>
                        <a:t>CRS IC</a:t>
                      </a:r>
                      <a:endParaRPr lang="en-US" sz="1200" b="1" dirty="0">
                        <a:solidFill>
                          <a:srgbClr val="7F7F7F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rgbClr val="3366FF"/>
                          </a:solidFill>
                        </a:rPr>
                        <a:t>20</a:t>
                      </a:r>
                      <a:r>
                        <a:rPr lang="en-US" sz="1200" b="1" baseline="0" dirty="0" smtClean="0">
                          <a:solidFill>
                            <a:srgbClr val="3366FF"/>
                          </a:solidFill>
                        </a:rPr>
                        <a:t> </a:t>
                      </a:r>
                      <a:r>
                        <a:rPr lang="en-US" sz="1200" b="1" dirty="0" smtClean="0">
                          <a:solidFill>
                            <a:srgbClr val="3366FF"/>
                          </a:solidFill>
                        </a:rPr>
                        <a:t>(10 operators)</a:t>
                      </a:r>
                      <a:endParaRPr lang="en-US" sz="1200" b="1" dirty="0">
                        <a:solidFill>
                          <a:srgbClr val="3366FF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39243"/>
            <a:ext cx="8229600" cy="523220"/>
          </a:xfrm>
        </p:spPr>
        <p:txBody>
          <a:bodyPr>
            <a:spAutoFit/>
          </a:bodyPr>
          <a:lstStyle/>
          <a:p>
            <a:r>
              <a:rPr lang="en-US" sz="2800" dirty="0" smtClean="0"/>
              <a:t>Annex for information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770138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7793</TotalTime>
  <Words>211</Words>
  <Application>Microsoft Office PowerPoint</Application>
  <PresentationFormat>画面に合わせる (4:3)</PresentationFormat>
  <Paragraphs>96</Paragraphs>
  <Slides>3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3</vt:i4>
      </vt:variant>
    </vt:vector>
  </HeadingPairs>
  <TitlesOfParts>
    <vt:vector size="4" baseType="lpstr">
      <vt:lpstr>Office Theme</vt:lpstr>
      <vt:lpstr>RAN #66 approval for RAN4</vt:lpstr>
      <vt:lpstr>Proposed approval – LTE items</vt:lpstr>
      <vt:lpstr>Annex for information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Qualcomm Casaccia v7</dc:creator>
  <cp:lastModifiedBy>エヌ・ティ・ティ・ドコモ情報システム部</cp:lastModifiedBy>
  <cp:revision>94</cp:revision>
  <dcterms:created xsi:type="dcterms:W3CDTF">2014-11-25T09:37:20Z</dcterms:created>
  <dcterms:modified xsi:type="dcterms:W3CDTF">2014-12-10T19:51:34Z</dcterms:modified>
</cp:coreProperties>
</file>