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2A0889-1559-48FE-B377-56BFC18E3713}" type="datetimeFigureOut">
              <a:rPr lang="fr-FR" smtClean="0"/>
              <a:t>06/03/2014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2F9AC5-77CB-46E5-83E3-AA07C92FDB1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9378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2F9AC5-77CB-46E5-83E3-AA07C92FDB11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6705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B32-4795-4718-A0BD-E5591B884A98}" type="datetimeFigureOut">
              <a:rPr lang="fr-FR" smtClean="0"/>
              <a:t>06/03/2014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4826-51AE-49FD-9933-DEA30E2D02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318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B32-4795-4718-A0BD-E5591B884A98}" type="datetimeFigureOut">
              <a:rPr lang="fr-FR" smtClean="0"/>
              <a:t>06/03/2014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4826-51AE-49FD-9933-DEA30E2D02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8097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B32-4795-4718-A0BD-E5591B884A98}" type="datetimeFigureOut">
              <a:rPr lang="fr-FR" smtClean="0"/>
              <a:t>06/03/2014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4826-51AE-49FD-9933-DEA30E2D02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8654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B32-4795-4718-A0BD-E5591B884A98}" type="datetimeFigureOut">
              <a:rPr lang="fr-FR" smtClean="0"/>
              <a:t>06/03/2014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4826-51AE-49FD-9933-DEA30E2D02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5909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B32-4795-4718-A0BD-E5591B884A98}" type="datetimeFigureOut">
              <a:rPr lang="fr-FR" smtClean="0"/>
              <a:t>06/03/2014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4826-51AE-49FD-9933-DEA30E2D02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8301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B32-4795-4718-A0BD-E5591B884A98}" type="datetimeFigureOut">
              <a:rPr lang="fr-FR" smtClean="0"/>
              <a:t>06/03/2014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4826-51AE-49FD-9933-DEA30E2D02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5795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B32-4795-4718-A0BD-E5591B884A98}" type="datetimeFigureOut">
              <a:rPr lang="fr-FR" smtClean="0"/>
              <a:t>06/03/2014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4826-51AE-49FD-9933-DEA30E2D02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8473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B32-4795-4718-A0BD-E5591B884A98}" type="datetimeFigureOut">
              <a:rPr lang="fr-FR" smtClean="0"/>
              <a:t>06/03/2014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4826-51AE-49FD-9933-DEA30E2D02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6627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B32-4795-4718-A0BD-E5591B884A98}" type="datetimeFigureOut">
              <a:rPr lang="fr-FR" smtClean="0"/>
              <a:t>06/03/2014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4826-51AE-49FD-9933-DEA30E2D02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6013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B32-4795-4718-A0BD-E5591B884A98}" type="datetimeFigureOut">
              <a:rPr lang="fr-FR" smtClean="0"/>
              <a:t>06/03/2014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4826-51AE-49FD-9933-DEA30E2D02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6777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B32-4795-4718-A0BD-E5591B884A98}" type="datetimeFigureOut">
              <a:rPr lang="fr-FR" smtClean="0"/>
              <a:t>06/03/2014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4826-51AE-49FD-9933-DEA30E2D02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0646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0F4B32-4795-4718-A0BD-E5591B884A98}" type="datetimeFigureOut">
              <a:rPr lang="fr-FR" smtClean="0"/>
              <a:t>06/03/2014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D4826-51AE-49FD-9933-DEA30E2D02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4988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 smtClean="0"/>
              <a:t>Way</a:t>
            </a:r>
            <a:r>
              <a:rPr lang="fr-FR" dirty="0" smtClean="0"/>
              <a:t> </a:t>
            </a:r>
            <a:r>
              <a:rPr lang="fr-FR" dirty="0" err="1" smtClean="0"/>
              <a:t>forward</a:t>
            </a:r>
            <a:r>
              <a:rPr lang="fr-FR" dirty="0" smtClean="0"/>
              <a:t> on RAN1/RAN2 LTE new items</a:t>
            </a:r>
            <a:br>
              <a:rPr lang="fr-FR" dirty="0" smtClean="0"/>
            </a:br>
            <a:r>
              <a:rPr lang="fr-FR" dirty="0" smtClean="0"/>
              <a:t>No RAN4 </a:t>
            </a:r>
            <a:r>
              <a:rPr lang="fr-FR" dirty="0" err="1" smtClean="0"/>
              <a:t>led</a:t>
            </a:r>
            <a:r>
              <a:rPr lang="fr-FR" smtClean="0"/>
              <a:t> items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91072"/>
          </a:xfrm>
        </p:spPr>
        <p:txBody>
          <a:bodyPr>
            <a:normAutofit fontScale="77500" lnSpcReduction="20000"/>
          </a:bodyPr>
          <a:lstStyle/>
          <a:p>
            <a:r>
              <a:rPr lang="fr-FR" dirty="0" smtClean="0">
                <a:solidFill>
                  <a:schemeClr val="accent2"/>
                </a:solidFill>
              </a:rPr>
              <a:t>Orange, </a:t>
            </a:r>
            <a:r>
              <a:rPr lang="fr-FR" dirty="0">
                <a:solidFill>
                  <a:schemeClr val="accent2"/>
                </a:solidFill>
              </a:rPr>
              <a:t>LG, SKT, </a:t>
            </a:r>
            <a:r>
              <a:rPr lang="fr-FR" dirty="0" err="1">
                <a:solidFill>
                  <a:schemeClr val="accent2"/>
                </a:solidFill>
              </a:rPr>
              <a:t>LGUplus</a:t>
            </a:r>
            <a:r>
              <a:rPr lang="fr-FR" dirty="0">
                <a:solidFill>
                  <a:schemeClr val="accent2"/>
                </a:solidFill>
              </a:rPr>
              <a:t>, Nokia, NSN, </a:t>
            </a:r>
            <a:r>
              <a:rPr lang="fr-FR" dirty="0" err="1">
                <a:solidFill>
                  <a:schemeClr val="accent2"/>
                </a:solidFill>
              </a:rPr>
              <a:t>MediaTek</a:t>
            </a:r>
            <a:r>
              <a:rPr lang="fr-FR" dirty="0">
                <a:solidFill>
                  <a:schemeClr val="accent2"/>
                </a:solidFill>
              </a:rPr>
              <a:t>, CTTC, </a:t>
            </a:r>
            <a:r>
              <a:rPr lang="fr-FR" dirty="0" err="1">
                <a:solidFill>
                  <a:schemeClr val="accent2"/>
                </a:solidFill>
              </a:rPr>
              <a:t>Mstar</a:t>
            </a:r>
            <a:r>
              <a:rPr lang="fr-FR" dirty="0">
                <a:solidFill>
                  <a:schemeClr val="accent2"/>
                </a:solidFill>
              </a:rPr>
              <a:t>, Intel, </a:t>
            </a:r>
            <a:r>
              <a:rPr lang="fr-FR" dirty="0" err="1">
                <a:solidFill>
                  <a:schemeClr val="accent2"/>
                </a:solidFill>
              </a:rPr>
              <a:t>Broadcom</a:t>
            </a:r>
            <a:r>
              <a:rPr lang="fr-FR" dirty="0">
                <a:solidFill>
                  <a:schemeClr val="accent2"/>
                </a:solidFill>
              </a:rPr>
              <a:t>, Sprint, US cellular, </a:t>
            </a:r>
            <a:r>
              <a:rPr lang="fr-FR" dirty="0" err="1">
                <a:solidFill>
                  <a:schemeClr val="accent2"/>
                </a:solidFill>
              </a:rPr>
              <a:t>Softbank</a:t>
            </a:r>
            <a:r>
              <a:rPr lang="fr-FR" dirty="0">
                <a:solidFill>
                  <a:schemeClr val="accent2"/>
                </a:solidFill>
              </a:rPr>
              <a:t>, </a:t>
            </a:r>
            <a:r>
              <a:rPr lang="fr-FR" dirty="0" err="1">
                <a:solidFill>
                  <a:schemeClr val="accent2"/>
                </a:solidFill>
              </a:rPr>
              <a:t>eAccess</a:t>
            </a:r>
            <a:r>
              <a:rPr lang="fr-FR" dirty="0">
                <a:solidFill>
                  <a:schemeClr val="accent2"/>
                </a:solidFill>
              </a:rPr>
              <a:t>, ITRI, III, </a:t>
            </a:r>
            <a:r>
              <a:rPr lang="fr-FR" dirty="0">
                <a:solidFill>
                  <a:schemeClr val="accent2"/>
                </a:solidFill>
              </a:rPr>
              <a:t>CHTTL</a:t>
            </a:r>
            <a:r>
              <a:rPr lang="fr-FR" dirty="0" smtClean="0">
                <a:solidFill>
                  <a:schemeClr val="accent2"/>
                </a:solidFill>
              </a:rPr>
              <a:t>, </a:t>
            </a:r>
            <a:r>
              <a:rPr lang="fr-FR" dirty="0">
                <a:solidFill>
                  <a:schemeClr val="accent2"/>
                </a:solidFill>
              </a:rPr>
              <a:t>NTT DCM, </a:t>
            </a:r>
            <a:r>
              <a:rPr lang="fr-FR" dirty="0" smtClean="0">
                <a:solidFill>
                  <a:schemeClr val="accent2"/>
                </a:solidFill>
              </a:rPr>
              <a:t>Ericsson, CMCC, </a:t>
            </a:r>
            <a:r>
              <a:rPr lang="fr-FR" dirty="0" err="1" smtClean="0">
                <a:solidFill>
                  <a:schemeClr val="accent2"/>
                </a:solidFill>
              </a:rPr>
              <a:t>Huawei</a:t>
            </a:r>
            <a:r>
              <a:rPr lang="fr-FR" dirty="0">
                <a:solidFill>
                  <a:schemeClr val="accent2"/>
                </a:solidFill>
              </a:rPr>
              <a:t>, </a:t>
            </a:r>
            <a:r>
              <a:rPr lang="fr-FR" dirty="0" err="1">
                <a:solidFill>
                  <a:schemeClr val="accent2"/>
                </a:solidFill>
              </a:rPr>
              <a:t>HiSilicon</a:t>
            </a:r>
            <a:r>
              <a:rPr lang="fr-FR" dirty="0">
                <a:solidFill>
                  <a:schemeClr val="accent2"/>
                </a:solidFill>
              </a:rPr>
              <a:t>, </a:t>
            </a:r>
            <a:r>
              <a:rPr lang="fr-FR" dirty="0" smtClean="0">
                <a:solidFill>
                  <a:schemeClr val="accent2"/>
                </a:solidFill>
              </a:rPr>
              <a:t>CATT, CATR, TD-Tech, </a:t>
            </a:r>
            <a:r>
              <a:rPr lang="fr-FR" dirty="0" err="1" smtClean="0">
                <a:solidFill>
                  <a:schemeClr val="accent2"/>
                </a:solidFill>
              </a:rPr>
              <a:t>Potevio</a:t>
            </a:r>
            <a:r>
              <a:rPr lang="fr-FR" dirty="0" smtClean="0">
                <a:solidFill>
                  <a:schemeClr val="accent2"/>
                </a:solidFill>
              </a:rPr>
              <a:t>, </a:t>
            </a:r>
            <a:r>
              <a:rPr lang="fr-FR" dirty="0" err="1" smtClean="0">
                <a:solidFill>
                  <a:schemeClr val="accent2"/>
                </a:solidFill>
              </a:rPr>
              <a:t>Coolpad</a:t>
            </a:r>
            <a:endParaRPr lang="fr-FR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269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R1/R2 WI/SI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dirty="0" smtClean="0"/>
              <a:t>Start NAICS </a:t>
            </a:r>
            <a:r>
              <a:rPr lang="fr-FR" dirty="0" err="1" smtClean="0"/>
              <a:t>work</a:t>
            </a:r>
            <a:r>
              <a:rPr lang="fr-FR" dirty="0" smtClean="0"/>
              <a:t> item:[3 </a:t>
            </a:r>
            <a:r>
              <a:rPr lang="fr-FR" dirty="0" err="1" smtClean="0"/>
              <a:t>TUs</a:t>
            </a:r>
            <a:r>
              <a:rPr lang="fr-FR" dirty="0" smtClean="0"/>
              <a:t>/RAN1 + 1,5 </a:t>
            </a:r>
            <a:r>
              <a:rPr lang="fr-FR" dirty="0" err="1" smtClean="0"/>
              <a:t>TUs</a:t>
            </a:r>
            <a:r>
              <a:rPr lang="fr-FR" dirty="0" smtClean="0"/>
              <a:t>/ran4 April, </a:t>
            </a:r>
            <a:r>
              <a:rPr lang="fr-FR" dirty="0" err="1" smtClean="0"/>
              <a:t>may</a:t>
            </a:r>
            <a:r>
              <a:rPr lang="fr-FR" dirty="0" smtClean="0"/>
              <a:t>, August. </a:t>
            </a:r>
            <a:r>
              <a:rPr lang="fr-FR" dirty="0" err="1" smtClean="0"/>
              <a:t>then</a:t>
            </a:r>
            <a:r>
              <a:rPr lang="fr-FR" dirty="0" smtClean="0"/>
              <a:t> 1TU in RAN2 in </a:t>
            </a:r>
            <a:r>
              <a:rPr lang="fr-FR" dirty="0" err="1" smtClean="0"/>
              <a:t>august</a:t>
            </a:r>
            <a:r>
              <a:rPr lang="fr-FR" dirty="0" smtClean="0"/>
              <a:t>]</a:t>
            </a:r>
          </a:p>
          <a:p>
            <a:r>
              <a:rPr lang="fr-FR" dirty="0" smtClean="0"/>
              <a:t>Start WID on D2D Broadcast communication :  [7TUs/RAN1, 2TUs/Ran2, 1TU/RAN3, 1.5TUs/RAN4 (RF+RD) in April and May meetings, </a:t>
            </a:r>
            <a:r>
              <a:rPr lang="fr-FR" dirty="0" err="1" smtClean="0"/>
              <a:t>then</a:t>
            </a:r>
            <a:r>
              <a:rPr lang="fr-FR" dirty="0" smtClean="0"/>
              <a:t> 1TU in RAN4 in August.</a:t>
            </a:r>
          </a:p>
          <a:p>
            <a:r>
              <a:rPr lang="fr-FR" dirty="0" err="1" smtClean="0"/>
              <a:t>Postpone</a:t>
            </a:r>
            <a:r>
              <a:rPr lang="fr-FR" dirty="0" smtClean="0"/>
              <a:t> D2D </a:t>
            </a:r>
            <a:r>
              <a:rPr lang="fr-FR" dirty="0" err="1" smtClean="0"/>
              <a:t>discovery</a:t>
            </a:r>
            <a:r>
              <a:rPr lang="fr-FR" dirty="0" smtClean="0"/>
              <a:t> to Rel13</a:t>
            </a:r>
          </a:p>
          <a:p>
            <a:r>
              <a:rPr lang="en-US" dirty="0" smtClean="0"/>
              <a:t>Start Smart Cong. Mitigation: 0.5TUs in RAN2</a:t>
            </a:r>
          </a:p>
          <a:p>
            <a:r>
              <a:rPr lang="en-US" dirty="0" smtClean="0"/>
              <a:t>DL-only TDD is FFS</a:t>
            </a:r>
          </a:p>
          <a:p>
            <a:endParaRPr lang="en-US" dirty="0" smtClean="0"/>
          </a:p>
          <a:p>
            <a:endParaRPr lang="fr-FR" dirty="0" smtClean="0"/>
          </a:p>
          <a:p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604275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RAN1 / RAN2 Time Budget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3653682"/>
              </p:ext>
            </p:extLst>
          </p:nvPr>
        </p:nvGraphicFramePr>
        <p:xfrm>
          <a:off x="531813" y="1557338"/>
          <a:ext cx="7772399" cy="5226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6683"/>
                <a:gridCol w="1016949"/>
                <a:gridCol w="1016949"/>
                <a:gridCol w="1016949"/>
                <a:gridCol w="1234869"/>
              </a:tblGrid>
              <a:tr h="649933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 or Study Item</a:t>
                      </a:r>
                      <a:endParaRPr lang="en-US" sz="1800" dirty="0"/>
                    </a:p>
                  </a:txBody>
                  <a:tcPr marL="91437" marR="91437" marT="45713" marB="45713" anchor="ctr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RAN1  #76bis</a:t>
                      </a:r>
                      <a:endParaRPr lang="en-US" sz="1800" dirty="0"/>
                    </a:p>
                  </a:txBody>
                  <a:tcPr marL="91437" marR="91437" marT="45713" marB="45713" anchor="ctr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RAN1</a:t>
                      </a:r>
                      <a:br>
                        <a:rPr lang="en-US" sz="1800" dirty="0" smtClean="0"/>
                      </a:br>
                      <a:r>
                        <a:rPr lang="en-US" sz="1800" dirty="0" smtClean="0"/>
                        <a:t>#77</a:t>
                      </a:r>
                      <a:endParaRPr lang="en-US" sz="1800" dirty="0"/>
                    </a:p>
                  </a:txBody>
                  <a:tcPr marL="91437" marR="91437" marT="45713" marB="45713" anchor="ctr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RAN2 #85bis</a:t>
                      </a:r>
                      <a:endParaRPr lang="en-US" sz="1800" dirty="0"/>
                    </a:p>
                  </a:txBody>
                  <a:tcPr marL="91437" marR="91437" marT="45713" marB="45713" anchor="ctr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RAN2</a:t>
                      </a:r>
                      <a:br>
                        <a:rPr lang="en-US" sz="1800" dirty="0" smtClean="0"/>
                      </a:br>
                      <a:r>
                        <a:rPr lang="en-US" sz="1800" dirty="0" smtClean="0"/>
                        <a:t>#86</a:t>
                      </a:r>
                      <a:endParaRPr lang="en-US" sz="1800" dirty="0"/>
                    </a:p>
                  </a:txBody>
                  <a:tcPr marL="91437" marR="91437" marT="45713" marB="45713" anchor="ctr"/>
                </a:tc>
              </a:tr>
              <a:tr h="34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TDD-FDD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 (only open issues from SR will be treated)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</a:tr>
              <a:tr h="34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 Physical Layer</a:t>
                      </a: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</a:tr>
              <a:tr h="34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Connectivity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</a:tr>
              <a:tr h="34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NIB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</a:tr>
              <a:tr h="34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MTC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</a:tr>
              <a:tr h="34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eIMTA</a:t>
                      </a: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</a:tr>
              <a:tr h="34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D2D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communication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</a:tr>
              <a:tr h="34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NAICS work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item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</a:tr>
              <a:tr h="34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3D Channel Model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</a:tr>
              <a:tr h="34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Smart Congestion Mitigation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</a:tr>
              <a:tr h="34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Further MBMS operations support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</a:tr>
              <a:tr h="34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Increasing number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carriers for UE m.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</a:tr>
              <a:tr h="371386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Sum</a:t>
                      </a:r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7.75</a:t>
                      </a:r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0" marT="45713" marB="45713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8.75</a:t>
                      </a:r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0" marT="45713" marB="45713" anchor="ctr"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  <p:sp>
        <p:nvSpPr>
          <p:cNvPr id="5215" name="TextBox 1"/>
          <p:cNvSpPr txBox="1">
            <a:spLocks noChangeArrowheads="1"/>
          </p:cNvSpPr>
          <p:nvPr/>
        </p:nvSpPr>
        <p:spPr bwMode="auto">
          <a:xfrm>
            <a:off x="457200" y="1096963"/>
            <a:ext cx="8534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/>
              <a:t>Rel-12 functional freeze postponed to September 2014</a:t>
            </a:r>
          </a:p>
        </p:txBody>
      </p:sp>
    </p:spTree>
    <p:extLst>
      <p:ext uri="{BB962C8B-B14F-4D97-AF65-F5344CB8AC3E}">
        <p14:creationId xmlns:p14="http://schemas.microsoft.com/office/powerpoint/2010/main" val="67195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1188</TotalTime>
  <Words>247</Words>
  <Application>Microsoft Office PowerPoint</Application>
  <PresentationFormat>On-screen Show (4:3)</PresentationFormat>
  <Paragraphs>66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RAN1/RAN2 LTE new items No RAN4 led items</vt:lpstr>
      <vt:lpstr>New R1/R2 WI/SI</vt:lpstr>
      <vt:lpstr>RAN1 / RAN2 Time Budget</vt:lpstr>
    </vt:vector>
  </TitlesOfParts>
  <Company>FRANCE TELECOM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RAN1 new work items</dc:title>
  <dc:creator>Fatima KARIM-PETERS</dc:creator>
  <cp:lastModifiedBy>Fatima KARIM-PETERS</cp:lastModifiedBy>
  <cp:revision>71</cp:revision>
  <dcterms:created xsi:type="dcterms:W3CDTF">2014-03-04T08:53:40Z</dcterms:created>
  <dcterms:modified xsi:type="dcterms:W3CDTF">2014-03-06T02:03:29Z</dcterms:modified>
</cp:coreProperties>
</file>