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05" r:id="rId3"/>
    <p:sldId id="731" r:id="rId4"/>
    <p:sldId id="710" r:id="rId5"/>
    <p:sldId id="711" r:id="rId6"/>
    <p:sldId id="719" r:id="rId7"/>
    <p:sldId id="727" r:id="rId8"/>
    <p:sldId id="728" r:id="rId9"/>
    <p:sldId id="729" r:id="rId10"/>
    <p:sldId id="734" r:id="rId11"/>
    <p:sldId id="725" r:id="rId12"/>
    <p:sldId id="730" r:id="rId13"/>
    <p:sldId id="735" r:id="rId14"/>
    <p:sldId id="722" r:id="rId15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98" autoAdjust="0"/>
    <p:restoredTop sz="94607" autoAdjust="0"/>
  </p:normalViewPr>
  <p:slideViewPr>
    <p:cSldViewPr snapToGrid="0">
      <p:cViewPr>
        <p:scale>
          <a:sx n="75" d="100"/>
          <a:sy n="75" d="100"/>
        </p:scale>
        <p:origin x="-78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3,%20Aug%202014\Chairman_tasks\Chairmans%20Report\WG1_Chairmans_Report\G%2363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Sheet1!$C$4:$C$26</c:f>
              <c:strCache>
                <c:ptCount val="23"/>
                <c:pt idx="0">
                  <c:v>7.1.1 Opening of the meeting</c:v>
                </c:pt>
                <c:pt idx="1">
                  <c:v>7.1.2 Approval of the agenda</c:v>
                </c:pt>
                <c:pt idx="2">
                  <c:v>7.1.3.1 Documents from previous meeting </c:v>
                </c:pt>
                <c:pt idx="3">
                  <c:v>7.1.3.2 Challenges to working agreements</c:v>
                </c:pt>
                <c:pt idx="4">
                  <c:v>7.1.4 LSs in</c:v>
                </c:pt>
                <c:pt idx="5">
                  <c:v>7.1.5.1  Rel-11 or earlier</c:v>
                </c:pt>
                <c:pt idx="6">
                  <c:v>7.1.5.2.1 ER-GSM</c:v>
                </c:pt>
                <c:pt idx="7">
                  <c:v>7.1.5.2.2 Downlink Multi Carrier</c:v>
                </c:pt>
                <c:pt idx="8">
                  <c:v>7.1.5.2.3 MSRD for VAMOS</c:v>
                </c:pt>
                <c:pt idx="9">
                  <c:v>7.1.5.2.4 NewToN</c:v>
                </c:pt>
                <c:pt idx="10">
                  <c:v>7.1.5.2.5 BDS</c:v>
                </c:pt>
                <c:pt idx="11">
                  <c:v>7.1.5.2.6 TEI12</c:v>
                </c:pt>
                <c:pt idx="12">
                  <c:v>7.1.5.2.7 Any other Rel-12</c:v>
                </c:pt>
                <c:pt idx="13">
                  <c:v>7.1.5.3.1 BTS Energy Saving</c:v>
                </c:pt>
                <c:pt idx="14">
                  <c:v>7.1.5.3.2 DL MIMO</c:v>
                </c:pt>
                <c:pt idx="15">
                  <c:v>7.1.5.3.3 UL MU-MIMO</c:v>
                </c:pt>
                <c:pt idx="16">
                  <c:v>7.1.5.3.4 uPoD</c:v>
                </c:pt>
                <c:pt idx="17">
                  <c:v>7.1.5.3.5 Cellular IoT</c:v>
                </c:pt>
                <c:pt idx="18">
                  <c:v>7.1.5.3.6 Any other studies</c:v>
                </c:pt>
                <c:pt idx="19">
                  <c:v>7.1.5.4 Any other technical work</c:v>
                </c:pt>
                <c:pt idx="20">
                  <c:v>7.1.6 LSs out</c:v>
                </c:pt>
                <c:pt idx="21">
                  <c:v>7.1.7 Work plan and future meetings</c:v>
                </c:pt>
                <c:pt idx="22">
                  <c:v>7.1.8 Any other business</c:v>
                </c:pt>
              </c:strCache>
            </c:strRef>
          </c:cat>
          <c:val>
            <c:numRef>
              <c:f>Sheet1!$E$4:$E$26</c:f>
              <c:numCache>
                <c:formatCode>General</c:formatCode>
                <c:ptCount val="23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10</c:v>
                </c:pt>
                <c:pt idx="6">
                  <c:v>0</c:v>
                </c:pt>
                <c:pt idx="7">
                  <c:v>2</c:v>
                </c:pt>
                <c:pt idx="8">
                  <c:v>7</c:v>
                </c:pt>
                <c:pt idx="9">
                  <c:v>21</c:v>
                </c:pt>
                <c:pt idx="10">
                  <c:v>1</c:v>
                </c:pt>
                <c:pt idx="11">
                  <c:v>5</c:v>
                </c:pt>
                <c:pt idx="12">
                  <c:v>8</c:v>
                </c:pt>
                <c:pt idx="13">
                  <c:v>4</c:v>
                </c:pt>
                <c:pt idx="14">
                  <c:v>4</c:v>
                </c:pt>
                <c:pt idx="15">
                  <c:v>6</c:v>
                </c:pt>
                <c:pt idx="16">
                  <c:v>9</c:v>
                </c:pt>
                <c:pt idx="17">
                  <c:v>45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479424"/>
        <c:axId val="55049216"/>
      </c:barChart>
      <c:catAx>
        <c:axId val="474794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5049216"/>
        <c:crosses val="autoZero"/>
        <c:auto val="1"/>
        <c:lblAlgn val="ctr"/>
        <c:lblOffset val="100"/>
        <c:noMultiLvlLbl val="0"/>
      </c:catAx>
      <c:valAx>
        <c:axId val="55049216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47479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8/28/2014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8/28/2014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#63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GP-140544: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7.1.5.2.7 Any other Rel-12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Work task on </a:t>
            </a:r>
            <a:r>
              <a:rPr lang="en-US" i="1" dirty="0"/>
              <a:t>Support of Power Saving Mode in GERAN</a:t>
            </a:r>
            <a:r>
              <a:rPr lang="en-US" i="1" dirty="0" smtClean="0"/>
              <a:t> </a:t>
            </a:r>
            <a:r>
              <a:rPr lang="en-US" dirty="0" smtClean="0"/>
              <a:t>a CR to 43.022 (0540) was agreed.</a:t>
            </a:r>
          </a:p>
          <a:p>
            <a:pPr lvl="1"/>
            <a:r>
              <a:rPr lang="en-US" dirty="0" smtClean="0"/>
              <a:t>Work in WG1 complete.</a:t>
            </a:r>
          </a:p>
          <a:p>
            <a:r>
              <a:rPr lang="en-US" dirty="0" smtClean="0"/>
              <a:t>CR to 45.005 (0685) on </a:t>
            </a:r>
            <a:r>
              <a:rPr lang="en-US" dirty="0"/>
              <a:t>A-GANSS sensitivity </a:t>
            </a:r>
            <a:r>
              <a:rPr lang="en-US" dirty="0" smtClean="0"/>
              <a:t>test case was postponed. Further discussion on this is expected at GERAN#64.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867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260" y="1120321"/>
            <a:ext cx="8388350" cy="4830763"/>
          </a:xfrm>
        </p:spPr>
        <p:txBody>
          <a:bodyPr/>
          <a:lstStyle/>
          <a:p>
            <a:r>
              <a:rPr lang="en-US" sz="2000" dirty="0" smtClean="0"/>
              <a:t>7.1.5.3.1 BTS Energy savings</a:t>
            </a:r>
          </a:p>
          <a:p>
            <a:pPr lvl="1"/>
            <a:r>
              <a:rPr lang="en-US" sz="1800" dirty="0" smtClean="0"/>
              <a:t>Telco#15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Work plan presented by SI Rapporteur (0584</a:t>
            </a:r>
            <a:r>
              <a:rPr lang="en-US" sz="1800" dirty="0"/>
              <a:t>, </a:t>
            </a:r>
            <a:r>
              <a:rPr lang="en-US" sz="1800" dirty="0" smtClean="0"/>
              <a:t>0687).</a:t>
            </a:r>
          </a:p>
          <a:p>
            <a:pPr lvl="1"/>
            <a:r>
              <a:rPr lang="en-US" sz="1800" dirty="0" smtClean="0"/>
              <a:t>Updated system simulation results shown (0500).</a:t>
            </a:r>
          </a:p>
          <a:p>
            <a:r>
              <a:rPr lang="en-US" sz="2000" dirty="0" smtClean="0"/>
              <a:t>7.1.5.3.2 Downlink MIMO</a:t>
            </a:r>
          </a:p>
          <a:p>
            <a:pPr lvl="1"/>
            <a:r>
              <a:rPr lang="en-US" sz="1800" dirty="0" smtClean="0"/>
              <a:t>Telco#3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</a:t>
            </a:r>
            <a:r>
              <a:rPr lang="en-US" sz="1800" dirty="0"/>
              <a:t>Work plan </a:t>
            </a:r>
            <a:r>
              <a:rPr lang="en-US" sz="1800" dirty="0" smtClean="0"/>
              <a:t>presented </a:t>
            </a:r>
            <a:r>
              <a:rPr lang="en-US" sz="1800" dirty="0"/>
              <a:t>by SI Rapporteur (</a:t>
            </a:r>
            <a:r>
              <a:rPr lang="en-US" sz="1800" dirty="0" smtClean="0"/>
              <a:t>0580, </a:t>
            </a:r>
            <a:r>
              <a:rPr lang="en-US" sz="1800" dirty="0" smtClean="0"/>
              <a:t>0688).</a:t>
            </a:r>
          </a:p>
          <a:p>
            <a:pPr lvl="1"/>
            <a:r>
              <a:rPr lang="en-US" sz="1800" dirty="0" smtClean="0"/>
              <a:t>Investigation on transmission mode </a:t>
            </a:r>
            <a:r>
              <a:rPr lang="en-US" sz="1800" dirty="0"/>
              <a:t>adaptation </a:t>
            </a:r>
            <a:r>
              <a:rPr lang="en-US" sz="1800" dirty="0" smtClean="0"/>
              <a:t>presented (0581).</a:t>
            </a:r>
          </a:p>
          <a:p>
            <a:r>
              <a:rPr lang="en-US" sz="2000" dirty="0" smtClean="0"/>
              <a:t>7.1.5.3.3 </a:t>
            </a:r>
            <a:r>
              <a:rPr lang="en-US" sz="2000" dirty="0"/>
              <a:t>UL MU-MIMO</a:t>
            </a:r>
          </a:p>
          <a:p>
            <a:pPr lvl="1"/>
            <a:r>
              <a:rPr lang="en-US" sz="1800" dirty="0" smtClean="0"/>
              <a:t>Work </a:t>
            </a:r>
            <a:r>
              <a:rPr lang="en-US" sz="1800" dirty="0"/>
              <a:t>plan and Draft TR presented by SI Rapporteur (</a:t>
            </a:r>
            <a:r>
              <a:rPr lang="en-US" sz="1800" dirty="0" smtClean="0"/>
              <a:t>0686, 0551).</a:t>
            </a:r>
            <a:endParaRPr lang="en-US" sz="1800" dirty="0"/>
          </a:p>
          <a:p>
            <a:pPr lvl="1"/>
            <a:r>
              <a:rPr lang="en-US" sz="1800" dirty="0" err="1"/>
              <a:t>pCR</a:t>
            </a:r>
            <a:r>
              <a:rPr lang="en-US" sz="1800" dirty="0"/>
              <a:t> </a:t>
            </a:r>
            <a:r>
              <a:rPr lang="en-US" sz="1800" dirty="0" smtClean="0"/>
              <a:t>to TR 45.876 on pairing scheme agreed (0553)</a:t>
            </a:r>
          </a:p>
          <a:p>
            <a:r>
              <a:rPr lang="en-US" sz="2000" dirty="0"/>
              <a:t>7.1.5.3.5 Study on power savings for MTC devices</a:t>
            </a:r>
          </a:p>
          <a:p>
            <a:pPr lvl="1"/>
            <a:r>
              <a:rPr lang="en-US" sz="1800" dirty="0" smtClean="0"/>
              <a:t>Telco#2 </a:t>
            </a:r>
            <a:r>
              <a:rPr lang="en-US" sz="1800" dirty="0" err="1" smtClean="0"/>
              <a:t>MoM</a:t>
            </a:r>
            <a:r>
              <a:rPr lang="en-US" sz="1800" dirty="0" smtClean="0"/>
              <a:t>, draft TR and Work plan </a:t>
            </a:r>
            <a:r>
              <a:rPr lang="en-US" sz="1800" dirty="0"/>
              <a:t>presented by SI Rapporteur </a:t>
            </a:r>
            <a:r>
              <a:rPr lang="en-US" sz="1800" dirty="0" smtClean="0"/>
              <a:t>(0487, 0663, 0486</a:t>
            </a:r>
            <a:r>
              <a:rPr lang="en-US" sz="1800" dirty="0" smtClean="0"/>
              <a:t>). </a:t>
            </a:r>
            <a:r>
              <a:rPr lang="en-US" sz="1800" dirty="0" smtClean="0"/>
              <a:t>Text in draft TR is up for further discussion.</a:t>
            </a:r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sz="2000" dirty="0" smtClean="0"/>
              <a:t>7.1.5.3.5 Cellular 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pPr lvl="1"/>
            <a:r>
              <a:rPr lang="sv-SE" sz="1800" dirty="0" smtClean="0"/>
              <a:t>SI Rapporteur</a:t>
            </a:r>
          </a:p>
          <a:p>
            <a:pPr lvl="2"/>
            <a:r>
              <a:rPr lang="sv-SE" sz="1600" dirty="0" smtClean="0"/>
              <a:t>Report from Telco#1</a:t>
            </a:r>
            <a:r>
              <a:rPr lang="sv-SE" sz="1600" dirty="0"/>
              <a:t> </a:t>
            </a:r>
            <a:r>
              <a:rPr lang="sv-SE" sz="1600" dirty="0" smtClean="0"/>
              <a:t>and 2 presented (0671, 0672).</a:t>
            </a:r>
          </a:p>
          <a:p>
            <a:pPr lvl="2"/>
            <a:r>
              <a:rPr lang="sv-SE" sz="1600" dirty="0" smtClean="0"/>
              <a:t>First versions  of TR including skeleton and objectives agreed (0471, 0680). </a:t>
            </a:r>
          </a:p>
          <a:p>
            <a:pPr lvl="2"/>
            <a:r>
              <a:rPr lang="sv-SE" sz="1600" dirty="0" smtClean="0"/>
              <a:t>Two </a:t>
            </a:r>
            <a:r>
              <a:rPr lang="sv-SE" sz="1600" dirty="0" smtClean="0"/>
              <a:t>adhoc meetings agreed (0538).</a:t>
            </a:r>
          </a:p>
          <a:p>
            <a:pPr lvl="1"/>
            <a:r>
              <a:rPr lang="sv-SE" sz="1800" dirty="0" smtClean="0"/>
              <a:t>Working assumptions</a:t>
            </a:r>
          </a:p>
          <a:p>
            <a:pPr lvl="2"/>
            <a:r>
              <a:rPr lang="sv-SE" sz="1600" dirty="0" smtClean="0"/>
              <a:t>Assumptions on traffic models (0681), system and link level simulations (0647), propagation models (0566, 0608) and methods for evalution (0682) discussed and progress was made.</a:t>
            </a:r>
          </a:p>
          <a:p>
            <a:pPr lvl="1"/>
            <a:r>
              <a:rPr lang="sv-SE" sz="1800" dirty="0" smtClean="0"/>
              <a:t>Narrowband candidate solution</a:t>
            </a:r>
          </a:p>
          <a:p>
            <a:pPr lvl="2"/>
            <a:r>
              <a:rPr lang="sv-SE" sz="1600" dirty="0" smtClean="0"/>
              <a:t>A first concept on Narrow band Hybrid modulation was presented (0583).</a:t>
            </a:r>
          </a:p>
          <a:p>
            <a:pPr lvl="2"/>
            <a:r>
              <a:rPr lang="sv-SE" sz="1600" dirty="0" smtClean="0"/>
              <a:t>A second concept on Clean Slate/NB M2M was outlined (0435,0563</a:t>
            </a:r>
            <a:r>
              <a:rPr lang="sv-SE" sz="1600" dirty="0" smtClean="0"/>
              <a:t>). </a:t>
            </a:r>
            <a:r>
              <a:rPr lang="sv-SE" sz="1600" dirty="0"/>
              <a:t>L</a:t>
            </a:r>
            <a:r>
              <a:rPr lang="sv-SE" sz="1600" dirty="0" smtClean="0"/>
              <a:t>ink </a:t>
            </a:r>
            <a:r>
              <a:rPr lang="sv-SE" sz="1600" dirty="0" smtClean="0"/>
              <a:t>budget (0480), capacity </a:t>
            </a:r>
            <a:r>
              <a:rPr lang="sv-SE" sz="1600" dirty="0"/>
              <a:t>(0481</a:t>
            </a:r>
            <a:r>
              <a:rPr lang="sv-SE" sz="1600" dirty="0" smtClean="0"/>
              <a:t>) and power consumption (0482) </a:t>
            </a:r>
            <a:r>
              <a:rPr lang="sv-SE" sz="1600" dirty="0" smtClean="0"/>
              <a:t>were discussed. </a:t>
            </a:r>
            <a:r>
              <a:rPr lang="sv-SE" sz="1600" dirty="0" smtClean="0"/>
              <a:t>The TR was updated to capture this candidate </a:t>
            </a:r>
            <a:r>
              <a:rPr lang="sv-SE" sz="1600" dirty="0" smtClean="0"/>
              <a:t>solution (0567).</a:t>
            </a:r>
            <a:endParaRPr lang="sv-SE" sz="1600" dirty="0" smtClean="0"/>
          </a:p>
          <a:p>
            <a:pPr lvl="1"/>
            <a:r>
              <a:rPr lang="sv-SE" sz="1800" dirty="0" smtClean="0"/>
              <a:t>GSM Evo candidate solution</a:t>
            </a:r>
          </a:p>
          <a:p>
            <a:pPr lvl="2"/>
            <a:r>
              <a:rPr lang="sv-SE" sz="1600" dirty="0" smtClean="0"/>
              <a:t>Contributions on coverage (0558), capacity (0609,0642) and initial investigations on FCCH, SCH, BCCH, AGCH, PCH and RACH </a:t>
            </a:r>
            <a:r>
              <a:rPr lang="sv-SE" sz="1600" dirty="0"/>
              <a:t>were </a:t>
            </a:r>
            <a:r>
              <a:rPr lang="sv-SE" sz="1600" dirty="0" smtClean="0"/>
              <a:t>presented (</a:t>
            </a:r>
            <a:r>
              <a:rPr lang="sv-SE" sz="1600" dirty="0"/>
              <a:t>0689,0602,0603,0604,0605,0606</a:t>
            </a:r>
            <a:r>
              <a:rPr lang="sv-SE" sz="1600" dirty="0" smtClean="0"/>
              <a:t>).</a:t>
            </a:r>
            <a:endParaRPr lang="sv-SE" sz="1600" dirty="0" smtClean="0"/>
          </a:p>
          <a:p>
            <a:pPr marL="914400" lvl="2" indent="0">
              <a:buNone/>
            </a:pPr>
            <a:r>
              <a:rPr lang="sv-SE" sz="1600" dirty="0" smtClean="0"/>
              <a:t> </a:t>
            </a:r>
          </a:p>
          <a:p>
            <a:pPr lvl="2"/>
            <a:endParaRPr lang="en-US" sz="16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313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7.1.4 Letters </a:t>
            </a:r>
            <a:r>
              <a:rPr lang="en-US" dirty="0" smtClean="0"/>
              <a:t>to other </a:t>
            </a:r>
            <a:r>
              <a:rPr lang="en-US" dirty="0"/>
              <a:t>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/>
              <a:t>LS on Introduction of Power Saving Mode in </a:t>
            </a:r>
            <a:r>
              <a:rPr lang="en-US" dirty="0" smtClean="0"/>
              <a:t>GERAN (0541) was endorsed.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097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sv-SE" sz="1800" dirty="0" smtClean="0"/>
              <a:t>Telcos </a:t>
            </a:r>
          </a:p>
          <a:p>
            <a:pPr lvl="1"/>
            <a:r>
              <a:rPr lang="en-US" sz="1600" dirty="0"/>
              <a:t>BTS </a:t>
            </a:r>
            <a:r>
              <a:rPr lang="en-US" sz="1600" dirty="0"/>
              <a:t>Energy#16, </a:t>
            </a:r>
            <a:r>
              <a:rPr lang="en-US" sz="1600" dirty="0" smtClean="0"/>
              <a:t>29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Oct 2014, </a:t>
            </a:r>
            <a:r>
              <a:rPr lang="en-US" sz="1600" dirty="0"/>
              <a:t>9-11 </a:t>
            </a:r>
            <a:r>
              <a:rPr lang="en-US" sz="1600" dirty="0" smtClean="0"/>
              <a:t>CET</a:t>
            </a:r>
            <a:endParaRPr lang="en-US" sz="1600" dirty="0"/>
          </a:p>
          <a:p>
            <a:pPr lvl="1"/>
            <a:r>
              <a:rPr lang="en-US" sz="1600" dirty="0" smtClean="0"/>
              <a:t>NewTon#5, 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Nov 2014, </a:t>
            </a:r>
            <a:r>
              <a:rPr lang="en-US" sz="1600" dirty="0"/>
              <a:t>9-12 CET</a:t>
            </a:r>
          </a:p>
          <a:p>
            <a:pPr lvl="1"/>
            <a:r>
              <a:rPr lang="en-US" sz="1600" dirty="0"/>
              <a:t>DL </a:t>
            </a:r>
            <a:r>
              <a:rPr lang="en-US" sz="1600" dirty="0" smtClean="0"/>
              <a:t>MIMO#4, 30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Oct 2014, </a:t>
            </a:r>
            <a:r>
              <a:rPr lang="en-US" sz="1600" dirty="0"/>
              <a:t>9-12 CET </a:t>
            </a:r>
            <a:endParaRPr lang="en-US" sz="1600" dirty="0" smtClean="0"/>
          </a:p>
          <a:p>
            <a:pPr lvl="1"/>
            <a:r>
              <a:rPr lang="en-US" sz="1600" dirty="0"/>
              <a:t>uPoD#3 </a:t>
            </a:r>
            <a:r>
              <a:rPr lang="en-US" sz="1600" dirty="0" smtClean="0"/>
              <a:t>25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Sept, 2014, 9-11 CEST</a:t>
            </a:r>
          </a:p>
          <a:p>
            <a:pPr lvl="1"/>
            <a:r>
              <a:rPr lang="en-US" sz="1600" dirty="0" err="1" smtClean="0"/>
              <a:t>CIoT</a:t>
            </a:r>
            <a:r>
              <a:rPr lang="en-US" sz="1600" dirty="0" smtClean="0"/>
              <a:t> Telco#4 - #8 to be decided at closing plenary</a:t>
            </a:r>
          </a:p>
          <a:p>
            <a:r>
              <a:rPr lang="sv-SE" sz="1800" dirty="0" smtClean="0"/>
              <a:t>Meetings</a:t>
            </a:r>
            <a:endParaRPr lang="sv-SE" sz="1600" dirty="0" smtClean="0"/>
          </a:p>
          <a:p>
            <a:pPr lvl="1"/>
            <a:r>
              <a:rPr lang="en-GB" sz="1600" dirty="0" smtClean="0"/>
              <a:t>GERAN1#64</a:t>
            </a:r>
            <a:r>
              <a:rPr lang="en-GB" sz="1600" dirty="0"/>
              <a:t>, 18-20 Nov 2014, San </a:t>
            </a:r>
            <a:r>
              <a:rPr lang="en-GB" sz="1600" dirty="0" smtClean="0"/>
              <a:t>Francisco, </a:t>
            </a:r>
            <a:r>
              <a:rPr lang="en-GB" sz="1600" dirty="0" smtClean="0"/>
              <a:t>USA</a:t>
            </a:r>
          </a:p>
          <a:p>
            <a:pPr lvl="1"/>
            <a:r>
              <a:rPr lang="en-GB" sz="1600" dirty="0" err="1"/>
              <a:t>Adhoc</a:t>
            </a:r>
            <a:r>
              <a:rPr lang="en-GB" sz="1600" dirty="0"/>
              <a:t> on CIoT#1, </a:t>
            </a:r>
            <a:r>
              <a:rPr lang="en-GB" sz="1600" dirty="0" smtClean="0"/>
              <a:t>2-5 Feb, 2015, Sophia </a:t>
            </a:r>
            <a:r>
              <a:rPr lang="en-GB" sz="1600" dirty="0" err="1" smtClean="0"/>
              <a:t>Antipolis</a:t>
            </a:r>
            <a:endParaRPr lang="en-GB" sz="1600" dirty="0"/>
          </a:p>
          <a:p>
            <a:pPr lvl="1"/>
            <a:r>
              <a:rPr lang="en-GB" sz="1600" dirty="0" smtClean="0"/>
              <a:t>GERAN1#65</a:t>
            </a:r>
            <a:r>
              <a:rPr lang="en-GB" sz="1600" dirty="0" smtClean="0"/>
              <a:t>, 10-12 March 2015, Shanghai, </a:t>
            </a:r>
            <a:r>
              <a:rPr lang="en-GB" sz="1600" dirty="0" smtClean="0"/>
              <a:t>China</a:t>
            </a:r>
          </a:p>
          <a:p>
            <a:pPr lvl="1"/>
            <a:r>
              <a:rPr lang="en-GB" sz="1600" dirty="0" err="1"/>
              <a:t>Adhoc</a:t>
            </a:r>
            <a:r>
              <a:rPr lang="en-GB" sz="1600" dirty="0"/>
              <a:t> on CIoT#2</a:t>
            </a:r>
            <a:r>
              <a:rPr lang="en-GB" sz="1600" dirty="0" smtClean="0"/>
              <a:t>, 20-23 April 2015, Sophia </a:t>
            </a:r>
            <a:r>
              <a:rPr lang="en-GB" sz="1600" dirty="0" err="1" smtClean="0"/>
              <a:t>Antipolis</a:t>
            </a:r>
            <a:r>
              <a:rPr lang="en-GB" sz="1600" dirty="0" smtClean="0"/>
              <a:t> </a:t>
            </a:r>
            <a:endParaRPr lang="en-GB" sz="1600" dirty="0" smtClean="0"/>
          </a:p>
          <a:p>
            <a:pPr lvl="1"/>
            <a:r>
              <a:rPr lang="en-GB" sz="1600" dirty="0" smtClean="0"/>
              <a:t>GERAN1#66, 26-28 May 2015</a:t>
            </a:r>
            <a:r>
              <a:rPr lang="en-GB" sz="1600" dirty="0"/>
              <a:t>, </a:t>
            </a:r>
            <a:r>
              <a:rPr lang="en-GB" sz="1600" dirty="0" smtClean="0"/>
              <a:t>Europe</a:t>
            </a:r>
          </a:p>
          <a:p>
            <a:pPr lvl="1"/>
            <a:r>
              <a:rPr lang="en-GB" sz="1600" dirty="0" smtClean="0"/>
              <a:t>GERAN1#67, 11-13 Aug </a:t>
            </a:r>
            <a:r>
              <a:rPr lang="en-GB" sz="1600" dirty="0"/>
              <a:t>2015, </a:t>
            </a:r>
            <a:r>
              <a:rPr lang="en-GB" sz="1600" dirty="0" smtClean="0"/>
              <a:t>TBC</a:t>
            </a:r>
          </a:p>
          <a:p>
            <a:pPr lvl="1"/>
            <a:r>
              <a:rPr lang="en-GB" sz="1600" dirty="0" smtClean="0"/>
              <a:t>GERAN1#68, 17-19 Nov 2015</a:t>
            </a:r>
            <a:r>
              <a:rPr lang="en-GB" sz="1600" dirty="0"/>
              <a:t>, </a:t>
            </a:r>
            <a:r>
              <a:rPr lang="en-GB" sz="1600" dirty="0" smtClean="0"/>
              <a:t>USA</a:t>
            </a:r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567282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6429" y="5531750"/>
            <a:ext cx="1694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</a:t>
            </a:r>
            <a:r>
              <a:rPr lang="en-GB" sz="1800" b="1" dirty="0" smtClean="0"/>
              <a:t>85  </a:t>
            </a:r>
            <a:endParaRPr lang="en-GB" sz="1800" b="1" dirty="0" smtClean="0"/>
          </a:p>
          <a:p>
            <a:r>
              <a:rPr lang="en-GB" sz="1800" b="1" dirty="0" smtClean="0"/>
              <a:t>Total: </a:t>
            </a:r>
            <a:r>
              <a:rPr lang="en-GB" sz="1800" b="1" dirty="0" smtClean="0"/>
              <a:t>128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on introducing the new RSRQ measurements </a:t>
            </a:r>
            <a:r>
              <a:rPr lang="en-US" dirty="0" smtClean="0"/>
              <a:t>definition (0494)</a:t>
            </a:r>
          </a:p>
          <a:p>
            <a:pPr lvl="1"/>
            <a:r>
              <a:rPr lang="en-US" dirty="0" smtClean="0"/>
              <a:t>Letter from RAN4 on introduction of new RSRQ measurement definition.</a:t>
            </a:r>
          </a:p>
          <a:p>
            <a:pPr lvl="1"/>
            <a:endParaRPr lang="en-US" dirty="0"/>
          </a:p>
          <a:p>
            <a:r>
              <a:rPr lang="en-US" dirty="0"/>
              <a:t>Introduction of mobility parameters in RRC IDLE on the new RSRQ measurements </a:t>
            </a:r>
            <a:r>
              <a:rPr lang="en-US" dirty="0" smtClean="0"/>
              <a:t>definition (0645)</a:t>
            </a:r>
          </a:p>
          <a:p>
            <a:pPr lvl="1"/>
            <a:r>
              <a:rPr lang="en-US" dirty="0"/>
              <a:t>Letter from RAN4 on </a:t>
            </a:r>
            <a:r>
              <a:rPr lang="en-US" dirty="0" smtClean="0"/>
              <a:t>RSRQ cell (re)selection parameters.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7.1.5.1 Rel-11 and earlier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paper on Extension of EARFCN value range in GERAN (0631), presented together with CRs to TS 45.002 (0495,0496) and 45.008 (0638,0639) which was postponed.</a:t>
            </a:r>
          </a:p>
          <a:p>
            <a:r>
              <a:rPr lang="en-US" dirty="0" smtClean="0"/>
              <a:t>More discussion needed before agreement can be reached on best way to achieve extension. </a:t>
            </a:r>
          </a:p>
          <a:p>
            <a:endParaRPr lang="en-GB" dirty="0"/>
          </a:p>
          <a:p>
            <a:pPr marL="457200" lvl="1" indent="0">
              <a:buNone/>
            </a:pP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7.1.5.2.2 Downlink Multicarrier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Correction CR </a:t>
            </a:r>
            <a:r>
              <a:rPr lang="en-GB" dirty="0"/>
              <a:t>to TS 45.002 (</a:t>
            </a:r>
            <a:r>
              <a:rPr lang="en-GB" dirty="0" smtClean="0"/>
              <a:t>0554) agreed.</a:t>
            </a:r>
          </a:p>
          <a:p>
            <a:r>
              <a:rPr lang="en-GB" dirty="0" smtClean="0"/>
              <a:t>Removal of brackets from performance requirements agreed in CR to TS 45.005 </a:t>
            </a:r>
            <a:r>
              <a:rPr lang="en-GB" dirty="0"/>
              <a:t>(0586) </a:t>
            </a:r>
            <a:r>
              <a:rPr lang="en-GB" dirty="0" smtClean="0"/>
              <a:t>.</a:t>
            </a:r>
          </a:p>
          <a:p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7.1.5.2.3 MSRD for VAMOS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err="1" smtClean="0"/>
              <a:t>MoM</a:t>
            </a:r>
            <a:r>
              <a:rPr lang="en-US" dirty="0" smtClean="0"/>
              <a:t> </a:t>
            </a:r>
            <a:r>
              <a:rPr lang="en-US" dirty="0" smtClean="0"/>
              <a:t>Telco#6 (0573</a:t>
            </a:r>
            <a:r>
              <a:rPr lang="en-US" dirty="0" smtClean="0"/>
              <a:t>) and Work plan (0578) presented by WI Rapporteur.</a:t>
            </a:r>
          </a:p>
          <a:p>
            <a:r>
              <a:rPr lang="en-US" dirty="0" smtClean="0"/>
              <a:t>VAMOS III Performance</a:t>
            </a:r>
          </a:p>
          <a:p>
            <a:pPr lvl="1"/>
            <a:r>
              <a:rPr lang="en-US" dirty="0" smtClean="0"/>
              <a:t>Four companies have contributed with FER and RBER performance (0574).</a:t>
            </a:r>
          </a:p>
          <a:p>
            <a:pPr lvl="1"/>
            <a:r>
              <a:rPr lang="en-US" dirty="0" smtClean="0"/>
              <a:t>CR to TS 45.005 (0576) agreed to remove brackets from FER performance requirements .</a:t>
            </a:r>
          </a:p>
          <a:p>
            <a:pPr lvl="1"/>
            <a:r>
              <a:rPr lang="en-US" dirty="0"/>
              <a:t>CR to TS 45.005 (</a:t>
            </a:r>
            <a:r>
              <a:rPr lang="en-US" dirty="0" smtClean="0"/>
              <a:t>0577) </a:t>
            </a:r>
            <a:r>
              <a:rPr lang="en-US" dirty="0"/>
              <a:t>agreed to </a:t>
            </a:r>
            <a:r>
              <a:rPr lang="en-US" dirty="0" smtClean="0"/>
              <a:t>include RBER performance requirements within brackets.</a:t>
            </a:r>
            <a:endParaRPr lang="en-US" dirty="0"/>
          </a:p>
          <a:p>
            <a:pPr lvl="1"/>
            <a:r>
              <a:rPr lang="en-US" dirty="0" smtClean="0"/>
              <a:t>Exception sheet agreed to extend work over </a:t>
            </a:r>
            <a:r>
              <a:rPr lang="en-US" dirty="0" smtClean="0"/>
              <a:t>GERAN#64 (0579). </a:t>
            </a:r>
            <a:r>
              <a:rPr lang="en-US" dirty="0" smtClean="0"/>
              <a:t>What remains is to remove brackets from RBER requirements in TS 45.005.</a:t>
            </a:r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7.1.5.2.4 </a:t>
            </a:r>
            <a:r>
              <a:rPr lang="sv-SE" dirty="0" err="1" smtClean="0"/>
              <a:t>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57267"/>
            <a:ext cx="8388350" cy="4830763"/>
          </a:xfrm>
        </p:spPr>
        <p:txBody>
          <a:bodyPr/>
          <a:lstStyle/>
          <a:p>
            <a:r>
              <a:rPr lang="en-US" dirty="0" err="1" smtClean="0"/>
              <a:t>MoM</a:t>
            </a:r>
            <a:r>
              <a:rPr lang="en-US" dirty="0" smtClean="0"/>
              <a:t> </a:t>
            </a:r>
            <a:r>
              <a:rPr lang="en-US" dirty="0" smtClean="0"/>
              <a:t>Telco#4 (0596</a:t>
            </a:r>
            <a:r>
              <a:rPr lang="en-US" dirty="0" smtClean="0"/>
              <a:t>) </a:t>
            </a:r>
            <a:r>
              <a:rPr lang="en-US" dirty="0"/>
              <a:t>and </a:t>
            </a:r>
            <a:r>
              <a:rPr lang="en-US" dirty="0" smtClean="0"/>
              <a:t>Work plan </a:t>
            </a:r>
            <a:r>
              <a:rPr lang="en-US" dirty="0"/>
              <a:t>(</a:t>
            </a:r>
            <a:r>
              <a:rPr lang="en-US" dirty="0" smtClean="0"/>
              <a:t>0597) </a:t>
            </a:r>
            <a:r>
              <a:rPr lang="en-US" dirty="0"/>
              <a:t>presented by WI Rapporteur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TSC design framework presented along with a system level performance evaluation (0646, 0589)</a:t>
            </a:r>
          </a:p>
          <a:p>
            <a:r>
              <a:rPr lang="en-US" dirty="0" smtClean="0"/>
              <a:t>Discussion paper  on the relation between </a:t>
            </a:r>
            <a:r>
              <a:rPr lang="en-US" dirty="0" err="1" smtClean="0"/>
              <a:t>NewToN</a:t>
            </a:r>
            <a:r>
              <a:rPr lang="en-US" dirty="0" smtClean="0"/>
              <a:t> and VAMOS (0588).</a:t>
            </a:r>
          </a:p>
          <a:p>
            <a:r>
              <a:rPr lang="en-US" dirty="0" smtClean="0"/>
              <a:t>CRs presented to TS 45.001, 45.002, 45.008, 45.009, 45.050 &amp; 24.008 (0674,0675,0676,0677,0678,0679) were postponed.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400" dirty="0" smtClean="0"/>
              <a:t>Exception </a:t>
            </a:r>
            <a:r>
              <a:rPr lang="en-US" sz="2400" dirty="0"/>
              <a:t>sheet agreed to extend work over GERAN#64. What remains is </a:t>
            </a:r>
            <a:r>
              <a:rPr lang="en-US" sz="2400" dirty="0" smtClean="0"/>
              <a:t>a VAMOS performance evaluation (0539).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87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7.1.5.2.5 BDS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 to TS 45.005 presented and agreed (0436</a:t>
            </a:r>
            <a:r>
              <a:rPr lang="en-US" dirty="0" smtClean="0"/>
              <a:t>).</a:t>
            </a:r>
            <a:endParaRPr lang="en-US" dirty="0" smtClean="0"/>
          </a:p>
          <a:p>
            <a:r>
              <a:rPr lang="en-US" dirty="0" smtClean="0"/>
              <a:t>BDS work in WG1 completed.</a:t>
            </a:r>
          </a:p>
        </p:txBody>
      </p:sp>
    </p:spTree>
    <p:extLst>
      <p:ext uri="{BB962C8B-B14F-4D97-AF65-F5344CB8AC3E}">
        <p14:creationId xmlns:p14="http://schemas.microsoft.com/office/powerpoint/2010/main" val="27814418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7.1.5.2.6 TEI12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 to 51.021 (0683) agreed to align GSM BS test specification with </a:t>
            </a:r>
            <a:r>
              <a:rPr lang="en-US" dirty="0" smtClean="0"/>
              <a:t>other 3GPP </a:t>
            </a:r>
            <a:r>
              <a:rPr lang="en-US" dirty="0" smtClean="0"/>
              <a:t>radio access technologies.</a:t>
            </a:r>
          </a:p>
          <a:p>
            <a:pPr lvl="1"/>
            <a:r>
              <a:rPr lang="en-US" dirty="0" smtClean="0"/>
              <a:t>Relation between responsibilities of </a:t>
            </a:r>
            <a:r>
              <a:rPr lang="en-US" dirty="0" smtClean="0"/>
              <a:t>GERAN  </a:t>
            </a:r>
            <a:r>
              <a:rPr lang="en-US" dirty="0" smtClean="0"/>
              <a:t>and ETSI </a:t>
            </a:r>
            <a:r>
              <a:rPr lang="en-US" dirty="0" smtClean="0"/>
              <a:t>MSG </a:t>
            </a:r>
            <a:r>
              <a:rPr lang="en-US" dirty="0" smtClean="0"/>
              <a:t>made clear.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642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27083</TotalTime>
  <Words>849</Words>
  <Application>Microsoft Office PowerPoint</Application>
  <PresentationFormat>On-screen Show (4:3)</PresentationFormat>
  <Paragraphs>94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GP-140544:  TSG GERAN WG1 Chairman’s Report</vt:lpstr>
      <vt:lpstr>Document allocation</vt:lpstr>
      <vt:lpstr>7.1.4 Letters from other groups</vt:lpstr>
      <vt:lpstr>7.1.5.1 Rel-11 and earlier</vt:lpstr>
      <vt:lpstr>7.1.5.2.2 Downlink Multicarrier</vt:lpstr>
      <vt:lpstr>7.1.5.2.3 MSRD for VAMOS</vt:lpstr>
      <vt:lpstr>7.1.5.2.4 NewToN</vt:lpstr>
      <vt:lpstr>7.1.5.2.5 BDS</vt:lpstr>
      <vt:lpstr>7.1.5.2.6 TEI12</vt:lpstr>
      <vt:lpstr>7.1.5.2.7 Any other Rel-12</vt:lpstr>
      <vt:lpstr>7.1.5.3 Study items</vt:lpstr>
      <vt:lpstr>7.1.5.3 Study items</vt:lpstr>
      <vt:lpstr>7.1.4 Letters to other groups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Olof Liberg</cp:lastModifiedBy>
  <cp:revision>891</cp:revision>
  <dcterms:created xsi:type="dcterms:W3CDTF">2008-08-30T09:32:10Z</dcterms:created>
  <dcterms:modified xsi:type="dcterms:W3CDTF">2014-08-28T22:25:38Z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