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143" r:id="rId4"/>
  </p:sldMasterIdLst>
  <p:notesMasterIdLst>
    <p:notesMasterId r:id="rId13"/>
  </p:notesMasterIdLst>
  <p:handoutMasterIdLst>
    <p:handoutMasterId r:id="rId14"/>
  </p:handoutMasterIdLst>
  <p:sldIdLst>
    <p:sldId id="567" r:id="rId5"/>
    <p:sldId id="569" r:id="rId6"/>
    <p:sldId id="581" r:id="rId7"/>
    <p:sldId id="573" r:id="rId8"/>
    <p:sldId id="580" r:id="rId9"/>
    <p:sldId id="577" r:id="rId10"/>
    <p:sldId id="574" r:id="rId11"/>
    <p:sldId id="578" r:id="rId12"/>
  </p:sldIdLst>
  <p:sldSz cx="9906000" cy="6858000" type="A4"/>
  <p:notesSz cx="6797675" cy="9926638"/>
  <p:defaultTextStyle>
    <a:defPPr>
      <a:defRPr lang="en-US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Arial" charset="0"/>
        <a:ea typeface="굴림" charset="-127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15683"/>
    <a:srgbClr val="00CCFF"/>
    <a:srgbClr val="CCD5E6"/>
    <a:srgbClr val="FFE1E1"/>
    <a:srgbClr val="DDDDDD"/>
    <a:srgbClr val="FFFFB9"/>
    <a:srgbClr val="B1BED9"/>
    <a:srgbClr val="C4CEE2"/>
    <a:srgbClr val="B7C3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D083AE6-46FA-4A59-8FB0-9F97EB10719F}" styleName="밝은 스타일 3 - 강조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밝은 스타일 2 - 강조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22838BEF-8BB2-4498-84A7-C5851F593DF1}" styleName="보통 스타일 4 - 강조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02" autoAdjust="0"/>
    <p:restoredTop sz="99757" autoAdjust="0"/>
  </p:normalViewPr>
  <p:slideViewPr>
    <p:cSldViewPr>
      <p:cViewPr varScale="1">
        <p:scale>
          <a:sx n="92" d="100"/>
          <a:sy n="92" d="100"/>
        </p:scale>
        <p:origin x="-1050" y="-96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246"/>
    </p:cViewPr>
  </p:sorterViewPr>
  <p:notesViewPr>
    <p:cSldViewPr>
      <p:cViewPr varScale="1">
        <p:scale>
          <a:sx n="76" d="100"/>
          <a:sy n="76" d="100"/>
        </p:scale>
        <p:origin x="-3126" y="-10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AEB8C-E3BE-4650-9478-872C86C91900}" type="datetimeFigureOut">
              <a:rPr lang="ko-KR" altLang="en-US" smtClean="0"/>
              <a:pPr/>
              <a:t>2016-06-13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B8AA7A-0F67-4DC1-AEF1-4FD2D346FD6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0904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BD748D19-9EBF-4DC7-B1B5-F7301FF09E38}" type="datetimeFigureOut">
              <a:rPr lang="en-US" altLang="ko-KR"/>
              <a:pPr>
                <a:defRPr/>
              </a:pPr>
              <a:t>6/13/2016</a:t>
            </a:fld>
            <a:endParaRPr lang="en-US" altLang="ko-K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latinLnBrk="0">
              <a:defRPr kumimoji="0" sz="1200">
                <a:latin typeface="Calibri" pitchFamily="34" charset="0"/>
              </a:defRPr>
            </a:lvl1pPr>
          </a:lstStyle>
          <a:p>
            <a:pPr>
              <a:defRPr/>
            </a:pPr>
            <a:fld id="{D5481C6E-D1B5-477C-A334-AD24EDFAEBBC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68942700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711200" y="744538"/>
            <a:ext cx="5375275" cy="3722687"/>
          </a:xfrm>
        </p:spPr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5315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algn="l">
              <a:defRPr kumimoji="1" lang="ko-KR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pitchFamily="34" charset="0"/>
                <a:ea typeface="맑은 고딕" pitchFamily="50" charset="-127"/>
                <a:cs typeface="+mn-cs"/>
              </a:defRPr>
            </a:lvl1pPr>
          </a:lstStyle>
          <a:p>
            <a:pPr marL="0" marR="0" lvl="0" indent="0" algn="l" defTabSz="914400" rtl="0" eaLnBrk="0" fontAlgn="base" latinLnBrk="1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9505056" cy="5759920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400" baseline="0">
                <a:latin typeface="Calibri" pitchFamily="34" charset="0"/>
                <a:ea typeface="맑은 고딕" pitchFamily="50" charset="-127"/>
              </a:defRPr>
            </a:lvl1pPr>
            <a:lvl2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2000" baseline="0">
                <a:latin typeface="Calibri" panose="020F0502020204030204" pitchFamily="34" charset="0"/>
                <a:ea typeface="맑은 고딕" pitchFamily="50" charset="-127"/>
              </a:defRPr>
            </a:lvl2pPr>
            <a:lvl3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3pPr>
            <a:lvl4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600" baseline="0">
                <a:latin typeface="Calibri" panose="020F0502020204030204" pitchFamily="34" charset="0"/>
                <a:ea typeface="맑은 고딕" pitchFamily="50" charset="-127"/>
              </a:defRPr>
            </a:lvl4pPr>
            <a:lvl5pPr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>
                <a:srgbClr val="315683"/>
              </a:buClr>
              <a:defRPr sz="1400" baseline="0">
                <a:latin typeface="Calibri" panose="020F0502020204030204" pitchFamily="34" charset="0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2"/>
            <a:r>
              <a:rPr lang="en-US" altLang="ko-KR" dirty="0" smtClean="0"/>
              <a:t>ABC</a:t>
            </a:r>
            <a:endParaRPr lang="ko-KR" altLang="en-US" smtClean="0"/>
          </a:p>
          <a:p>
            <a:pPr lvl="3"/>
            <a:r>
              <a:rPr lang="en-US" altLang="ko-KR" dirty="0" smtClean="0"/>
              <a:t>ABC</a:t>
            </a:r>
            <a:endParaRPr lang="ko-KR" altLang="en-US" dirty="0" smtClean="0"/>
          </a:p>
          <a:p>
            <a:pPr lvl="4"/>
            <a:r>
              <a:rPr lang="en-US" altLang="ko-KR" dirty="0" smtClean="0"/>
              <a:t>ABC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>
          <a:xfrm>
            <a:off x="1568624" y="2348880"/>
            <a:ext cx="7416824" cy="1728192"/>
          </a:xfrm>
          <a:prstGeom prst="rect">
            <a:avLst/>
          </a:prstGeom>
        </p:spPr>
        <p:txBody>
          <a:bodyPr/>
          <a:lstStyle>
            <a:lvl1pPr algn="r">
              <a:defRPr sz="3600" baseline="0">
                <a:latin typeface="Calibri" pitchFamily="34" charset="0"/>
                <a:ea typeface="맑은 고딕" pitchFamily="50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906000" cy="524786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 kern="0" dirty="0">
              <a:solidFill>
                <a:prstClr val="white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639340"/>
            <a:ext cx="9906000" cy="226611"/>
          </a:xfrm>
          <a:prstGeom prst="rect">
            <a:avLst/>
          </a:prstGeom>
          <a:solidFill>
            <a:srgbClr val="336699"/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latinLnBrk="0">
              <a:defRPr/>
            </a:pPr>
            <a:endParaRPr lang="ko-KR" altLang="en-US" sz="2800">
              <a:solidFill>
                <a:srgbClr val="FFFFFF"/>
              </a:solidFill>
              <a:latin typeface="맑은 고딕" pitchFamily="50" charset="-127"/>
              <a:ea typeface="굴림" pitchFamily="50" charset="-127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 userDrawn="1"/>
        </p:nvSpPr>
        <p:spPr bwMode="auto">
          <a:xfrm>
            <a:off x="9547426" y="6605346"/>
            <a:ext cx="334798" cy="252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67355" tIns="33677" rIns="67355" bIns="33677">
            <a:spAutoFit/>
          </a:bodyPr>
          <a:lstStyle/>
          <a:p>
            <a:pPr algn="r" defTabSz="957263">
              <a:defRPr/>
            </a:pPr>
            <a:fld id="{98413BF4-E638-496D-8D90-92FEC93EE533}" type="slidenum">
              <a:rPr lang="ko-KR" altLang="en-US" sz="1200" b="1" smtClean="0">
                <a:solidFill>
                  <a:srgbClr val="FFFFFF"/>
                </a:solidFill>
                <a:latin typeface="맑은 고딕" pitchFamily="50" charset="-127"/>
                <a:ea typeface="맑은 고딕" pitchFamily="50" charset="-127"/>
              </a:rPr>
              <a:pPr algn="r" defTabSz="957263">
                <a:defRPr/>
              </a:pPr>
              <a:t>‹#›</a:t>
            </a:fld>
            <a:endParaRPr lang="en-US" altLang="ko-KR" sz="1200" b="1" dirty="0">
              <a:solidFill>
                <a:srgbClr val="FFFFFF"/>
              </a:solidFill>
              <a:latin typeface="맑은 고딕" pitchFamily="50" charset="-127"/>
              <a:ea typeface="맑은 고딕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75790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7" r:id="rId1"/>
    <p:sldLayoutId id="2147484171" r:id="rId2"/>
  </p:sldLayoutIdLst>
  <p:transition>
    <p:fade/>
  </p:transition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5pPr>
      <a:lvl6pPr marL="4572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6pPr>
      <a:lvl7pPr marL="9144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7pPr>
      <a:lvl8pPr marL="13716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8pPr>
      <a:lvl9pPr marL="1828800" algn="ctr" rtl="0" fontAlgn="base" latinLnBrk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굴림" charset="-127"/>
          <a:ea typeface="굴림" charset="-127"/>
        </a:defRPr>
      </a:lvl9pPr>
    </p:titleStyle>
    <p:bodyStyle>
      <a:lvl1pPr marL="342900" indent="-3429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latinLnBrk="1" hangingPunct="0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 latinLnBrk="1">
        <a:spcBef>
          <a:spcPct val="20000"/>
        </a:spcBef>
        <a:spcAft>
          <a:spcPct val="0"/>
        </a:spcAft>
        <a:buFont typeface="Arial" charset="0"/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920552" y="4941168"/>
            <a:ext cx="7848872" cy="877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noAutofit/>
          </a:bodyPr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marL="342900" indent="-342900" algn="ctr" eaLnBrk="0" hangingPunct="0">
              <a:spcAft>
                <a:spcPts val="1200"/>
              </a:spcAft>
              <a:buFont typeface="Arial" charset="0"/>
              <a:buNone/>
            </a:pP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Source: Samsung, </a:t>
            </a:r>
            <a:r>
              <a:rPr lang="en-US" altLang="ko-KR" sz="2800" b="1" dirty="0" err="1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Coolpad</a:t>
            </a: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, </a:t>
            </a:r>
            <a:r>
              <a:rPr lang="en-US" altLang="ko-KR" sz="2800" b="1" dirty="0" err="1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Fiberhome</a:t>
            </a: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, </a:t>
            </a:r>
            <a:r>
              <a:rPr lang="en-US" altLang="ko-KR" sz="2800" b="1" dirty="0" err="1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Oppo</a:t>
            </a: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, </a:t>
            </a:r>
            <a:r>
              <a:rPr lang="en-US" altLang="ko-KR" sz="2800" b="1" dirty="0" err="1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Potevio</a:t>
            </a: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, </a:t>
            </a:r>
            <a:r>
              <a:rPr lang="en-US" altLang="ko-KR" sz="2800" b="1" dirty="0" err="1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Xinwei</a:t>
            </a:r>
            <a:r>
              <a:rPr lang="en-US" altLang="ko-KR" sz="2800" b="1" dirty="0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, </a:t>
            </a:r>
            <a:r>
              <a:rPr lang="en-US" altLang="ko-KR" sz="2800" b="1" dirty="0" err="1" smtClean="0">
                <a:solidFill>
                  <a:srgbClr val="7F7F7F"/>
                </a:solidFill>
                <a:latin typeface="Calibri" panose="020F0502020204030204" pitchFamily="34" charset="0"/>
                <a:ea typeface="맑은 고딕" pitchFamily="50" charset="-127"/>
              </a:rPr>
              <a:t>Xiaomi</a:t>
            </a:r>
            <a:endParaRPr lang="en-US" altLang="ko-KR" sz="2000" b="1" dirty="0">
              <a:solidFill>
                <a:srgbClr val="7F7F7F"/>
              </a:solidFill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0" y="1406640"/>
            <a:ext cx="9906000" cy="1662320"/>
          </a:xfrm>
          <a:prstGeom prst="rect">
            <a:avLst/>
          </a:prstGeom>
          <a:solidFill>
            <a:srgbClr val="315683"/>
          </a:solidFill>
          <a:ln w="9525" algn="ctr">
            <a:noFill/>
            <a:miter lim="800000"/>
            <a:headEnd/>
            <a:tailEnd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txBody>
          <a:bodyPr wrap="none" anchor="ctr"/>
          <a:lstStyle>
            <a:defPPr>
              <a:defRPr lang="en-US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맑은 고딕" pitchFamily="50" charset="-127"/>
                <a:ea typeface="굴림" charset="-127"/>
                <a:cs typeface="+mn-cs"/>
              </a:defRPr>
            </a:lvl9pPr>
          </a:lstStyle>
          <a:p>
            <a:pPr algn="ctr">
              <a:spcAft>
                <a:spcPts val="600"/>
              </a:spcAft>
            </a:pPr>
            <a:r>
              <a:rPr lang="en-US" altLang="ko-KR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NR Schedule </a:t>
            </a:r>
            <a:endParaRPr lang="en-US" altLang="ko-KR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  <a:p>
            <a:pPr algn="ctr">
              <a:spcAft>
                <a:spcPts val="600"/>
              </a:spcAft>
            </a:pPr>
            <a:endParaRPr lang="da-DK" altLang="ko-KR" sz="32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  <a:p>
            <a:pPr algn="ctr">
              <a:spcAft>
                <a:spcPts val="600"/>
              </a:spcAft>
            </a:pPr>
            <a:r>
              <a:rPr lang="en-US" altLang="ko-KR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맑은 고딕" pitchFamily="50" charset="-127"/>
              </a:rPr>
              <a:t>Agenda Item: 9.3, Document for: Decision</a:t>
            </a:r>
            <a:endParaRPr lang="ko-KR" altLang="en-US" sz="1050" b="1" dirty="0">
              <a:solidFill>
                <a:srgbClr val="A5002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Calibri" panose="020F0502020204030204" pitchFamily="34" charset="0"/>
              <a:ea typeface="맑은 고딕" pitchFamily="50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663352" y="1037308"/>
            <a:ext cx="1210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latin typeface="Calibri" panose="020F0502020204030204" pitchFamily="34" charset="0"/>
                <a:ea typeface="HY견고딕" pitchFamily="18" charset="-127"/>
              </a:rPr>
              <a:t>RP-161190</a:t>
            </a:r>
            <a:endParaRPr lang="ko-KR" altLang="en-US" b="1" dirty="0" smtClean="0">
              <a:latin typeface="Calibri" panose="020F0502020204030204" pitchFamily="34" charset="0"/>
              <a:ea typeface="HY견고딕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0" y="760309"/>
            <a:ext cx="43049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GB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3GPP TSG </a:t>
            </a:r>
            <a:r>
              <a:rPr lang="en-GB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RAN </a:t>
            </a:r>
            <a:r>
              <a:rPr lang="en-GB" altLang="ko-KR" b="1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Meeting </a:t>
            </a:r>
            <a:r>
              <a:rPr lang="en-GB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Times New Roman" panose="02020603050405020304" pitchFamily="18" charset="0"/>
              </a:rPr>
              <a:t>#72</a:t>
            </a:r>
          </a:p>
          <a:p>
            <a:pPr>
              <a:spcAft>
                <a:spcPts val="0"/>
              </a:spcAft>
            </a:pPr>
            <a:r>
              <a:rPr lang="en-US" altLang="ko-KR" b="1" dirty="0" err="1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Busan</a:t>
            </a: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, Korea, 13 </a:t>
            </a:r>
            <a:r>
              <a:rPr lang="en-US" altLang="ko-KR" b="1" dirty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- </a:t>
            </a:r>
            <a:r>
              <a:rPr lang="en-US" altLang="ko-KR" b="1" dirty="0" smtClean="0">
                <a:latin typeface="Calibri" panose="020F0502020204030204" pitchFamily="34" charset="0"/>
                <a:ea typeface="맑은 고딕" panose="020B0503020000020004" pitchFamily="50" charset="-127"/>
                <a:cs typeface="Arial" panose="020B0604020202020204" pitchFamily="34" charset="0"/>
              </a:rPr>
              <a:t>16 June 2016</a:t>
            </a:r>
            <a:endParaRPr lang="ko-KR" altLang="ko-KR" sz="1200" dirty="0">
              <a:effectLst/>
              <a:latin typeface="Calibri" panose="020F0502020204030204" pitchFamily="34" charset="0"/>
              <a:ea typeface="맑은 고딕" panose="020B0503020000020004" pitchFamily="50" charset="-127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Introduction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US" altLang="ko-KR" sz="1800" dirty="0" smtClean="0"/>
              <a:t>Work on NR is progressing </a:t>
            </a:r>
            <a:r>
              <a:rPr lang="en-US" altLang="ko-KR" sz="1800" dirty="0"/>
              <a:t>under </a:t>
            </a:r>
            <a:r>
              <a:rPr lang="en-US" altLang="ko-KR" sz="1800" dirty="0" smtClean="0"/>
              <a:t>schedule based on 2-phase approach (for normative work):</a:t>
            </a:r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endParaRPr lang="en-US" altLang="ko-KR" sz="1800" dirty="0"/>
          </a:p>
          <a:p>
            <a:endParaRPr lang="en-US" altLang="ko-KR" sz="1800" dirty="0" smtClean="0"/>
          </a:p>
          <a:p>
            <a:pPr lvl="1"/>
            <a:endParaRPr lang="en-US" altLang="ko-KR" sz="1600" dirty="0" smtClean="0"/>
          </a:p>
          <a:p>
            <a:r>
              <a:rPr lang="en-US" altLang="ko-KR" sz="1800" dirty="0" smtClean="0"/>
              <a:t>There is a proposal in RP-160812 to introduce an additional phase, i.e., 3-phase approach </a:t>
            </a:r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/>
          </a:p>
          <a:p>
            <a:pPr lvl="1"/>
            <a:endParaRPr lang="en-US" altLang="ko-KR" sz="1600" dirty="0" smtClean="0"/>
          </a:p>
          <a:p>
            <a:pPr lvl="1"/>
            <a:endParaRPr lang="en-US" altLang="ko-KR" sz="1600" dirty="0" smtClean="0"/>
          </a:p>
          <a:p>
            <a:r>
              <a:rPr lang="en-US" altLang="ko-KR" sz="1800" dirty="0" smtClean="0"/>
              <a:t>In this contribution, we share our view on NR schedule and a possible way to move forward</a:t>
            </a: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4439877"/>
              </p:ext>
            </p:extLst>
          </p:nvPr>
        </p:nvGraphicFramePr>
        <p:xfrm>
          <a:off x="885440" y="1218776"/>
          <a:ext cx="8100000" cy="1634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0000"/>
                <a:gridCol w="1440000"/>
                <a:gridCol w="1440000"/>
                <a:gridCol w="3060000"/>
              </a:tblGrid>
              <a:tr h="324000">
                <a:tc>
                  <a:txBody>
                    <a:bodyPr/>
                    <a:lstStyle/>
                    <a:p>
                      <a:endParaRPr lang="en-US" sz="1400" b="1" dirty="0"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Start</a:t>
                      </a:r>
                      <a:endParaRPr lang="en-US" sz="1400" b="1" dirty="0"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Completion</a:t>
                      </a:r>
                      <a:endParaRPr lang="en-US" sz="1400" b="1" dirty="0"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Note</a:t>
                      </a:r>
                      <a:endParaRPr lang="en-US" sz="1400" b="1" dirty="0"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Technology SI</a:t>
                      </a:r>
                      <a:endParaRPr lang="en-US" sz="1400" b="1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March 2016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March</a:t>
                      </a:r>
                      <a:r>
                        <a:rPr lang="en-US" altLang="ko-KR" sz="1400" baseline="0" dirty="0" smtClean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2017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396000">
                <a:tc>
                  <a:txBody>
                    <a:bodyPr/>
                    <a:lstStyle/>
                    <a:p>
                      <a:r>
                        <a:rPr lang="en-US" altLang="ko-KR" sz="1400" b="1" dirty="0" smtClean="0">
                          <a:solidFill>
                            <a:srgbClr val="0000FF"/>
                          </a:solidFill>
                          <a:latin typeface="Calibri" panose="020F0502020204030204" pitchFamily="34" charset="0"/>
                        </a:rPr>
                        <a:t>Phase 1 WI</a:t>
                      </a:r>
                      <a:endParaRPr lang="en-US" sz="1400" b="1" dirty="0">
                        <a:solidFill>
                          <a:srgbClr val="0000FF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March 2017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June 2018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for early commercialization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en-US" altLang="ko-KR" sz="1400" b="1" dirty="0" smtClean="0">
                          <a:solidFill>
                            <a:srgbClr val="0000FF"/>
                          </a:solidFill>
                          <a:latin typeface="Calibri" panose="020F0502020204030204" pitchFamily="34" charset="0"/>
                        </a:rPr>
                        <a:t>Phase 2 WI</a:t>
                      </a:r>
                      <a:endParaRPr lang="en-US" sz="1400" b="1" dirty="0">
                        <a:solidFill>
                          <a:srgbClr val="0000FF"/>
                        </a:solidFill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June 2018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Dec 2019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for fulfillment of all requirements and IMT-2020 submission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6" name="표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1014126"/>
              </p:ext>
            </p:extLst>
          </p:nvPr>
        </p:nvGraphicFramePr>
        <p:xfrm>
          <a:off x="885440" y="3597730"/>
          <a:ext cx="8100000" cy="2000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0000"/>
                <a:gridCol w="2880000"/>
                <a:gridCol w="3060000"/>
              </a:tblGrid>
              <a:tr h="324000">
                <a:tc>
                  <a:txBody>
                    <a:bodyPr/>
                    <a:lstStyle/>
                    <a:p>
                      <a:endParaRPr lang="en-US" sz="1400" b="1" dirty="0"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Schedule</a:t>
                      </a:r>
                      <a:endParaRPr lang="en-US" sz="1400" b="1" dirty="0"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latin typeface="Calibri" panose="020F0502020204030204" pitchFamily="34" charset="0"/>
                        </a:rPr>
                        <a:t>Note</a:t>
                      </a:r>
                      <a:endParaRPr lang="en-US" sz="1400" b="1" dirty="0">
                        <a:latin typeface="Calibri" panose="020F050202020403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18160">
                <a:tc>
                  <a:txBody>
                    <a:bodyPr/>
                    <a:lstStyle/>
                    <a:p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Phase A: </a:t>
                      </a:r>
                    </a:p>
                    <a:p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Non-</a:t>
                      </a:r>
                      <a:r>
                        <a:rPr lang="en-US" altLang="ko-KR" sz="1400" dirty="0" err="1" smtClean="0">
                          <a:latin typeface="Calibri" panose="020F0502020204030204" pitchFamily="34" charset="0"/>
                        </a:rPr>
                        <a:t>StandAlone</a:t>
                      </a:r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 (NSA) NR</a:t>
                      </a:r>
                      <a:endParaRPr lang="en-US" sz="1400" b="1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" panose="020F0502020204030204" pitchFamily="34" charset="0"/>
                        </a:rPr>
                        <a:t>~ </a:t>
                      </a:r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Dec 2017 (at latest March 2018)</a:t>
                      </a:r>
                      <a:r>
                        <a:rPr lang="en-US" altLang="ko-KR" sz="1400" baseline="0" dirty="0" smtClean="0">
                          <a:latin typeface="Calibri" panose="020F0502020204030204" pitchFamily="34" charset="0"/>
                        </a:rPr>
                        <a:t> </a:t>
                      </a:r>
                    </a:p>
                    <a:p>
                      <a:r>
                        <a:rPr lang="en-US" altLang="ko-KR" sz="1400" baseline="0" dirty="0" smtClean="0">
                          <a:latin typeface="Calibri" panose="020F0502020204030204" pitchFamily="34" charset="0"/>
                        </a:rPr>
                        <a:t>   as part of Rel-15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dirty="0" smtClean="0">
                          <a:latin typeface="Calibri" panose="020F0502020204030204" pitchFamily="34" charset="0"/>
                        </a:rPr>
                        <a:t>Priority</a:t>
                      </a:r>
                      <a:r>
                        <a:rPr lang="en-US" altLang="ko-KR" sz="1200" baseline="0" dirty="0" smtClean="0">
                          <a:latin typeface="Calibri" panose="020F0502020204030204" pitchFamily="34" charset="0"/>
                        </a:rPr>
                        <a:t> on</a:t>
                      </a:r>
                      <a:r>
                        <a:rPr lang="en-US" altLang="ko-KR" sz="1200" dirty="0" smtClean="0">
                          <a:latin typeface="Calibri" panose="020F0502020204030204" pitchFamily="34" charset="0"/>
                        </a:rPr>
                        <a:t> below and above 6GHz licensed bands, </a:t>
                      </a:r>
                      <a:r>
                        <a:rPr lang="en-US" altLang="ko-KR" sz="1200" dirty="0" err="1" smtClean="0">
                          <a:latin typeface="Calibri" panose="020F0502020204030204" pitchFamily="34" charset="0"/>
                        </a:rPr>
                        <a:t>eMBB</a:t>
                      </a:r>
                      <a:r>
                        <a:rPr lang="en-US" altLang="ko-KR" sz="1200" dirty="0" smtClean="0">
                          <a:latin typeface="Calibri" panose="020F0502020204030204" pitchFamily="34" charset="0"/>
                        </a:rPr>
                        <a:t> &amp; low latency in UP, LTE as anchor with CP, connected to EPC</a:t>
                      </a:r>
                      <a:endParaRPr lang="en-US" sz="1200" b="1" dirty="0" smtClean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504000">
                <a:tc>
                  <a:txBody>
                    <a:bodyPr/>
                    <a:lstStyle/>
                    <a:p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Phase B: </a:t>
                      </a:r>
                    </a:p>
                    <a:p>
                      <a:r>
                        <a:rPr lang="en-US" altLang="ko-KR" sz="1400" dirty="0" err="1" smtClean="0">
                          <a:latin typeface="Calibri" panose="020F0502020204030204" pitchFamily="34" charset="0"/>
                        </a:rPr>
                        <a:t>StandAlone</a:t>
                      </a:r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 (SA) NR</a:t>
                      </a:r>
                      <a:endParaRPr lang="en-US" sz="1400" b="1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" panose="020F0502020204030204" pitchFamily="34" charset="0"/>
                        </a:rPr>
                        <a:t>~ </a:t>
                      </a:r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Sep 2018 (at latest Dec 2018)</a:t>
                      </a:r>
                      <a:br>
                        <a:rPr lang="en-US" altLang="ko-KR" sz="1400" dirty="0" smtClean="0">
                          <a:latin typeface="Calibri" panose="020F0502020204030204" pitchFamily="34" charset="0"/>
                        </a:rPr>
                      </a:br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   as a part of Rel-15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latin typeface="Calibri" panose="020F0502020204030204" pitchFamily="34" charset="0"/>
                        </a:rPr>
                        <a:t>All RAN functions for SA operation, 5G CN, NAS protocol</a:t>
                      </a:r>
                      <a:endParaRPr lang="en-US" sz="1200" b="1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  <a:tr h="504000">
                <a:tc>
                  <a:txBody>
                    <a:bodyPr/>
                    <a:lstStyle/>
                    <a:p>
                      <a:r>
                        <a:rPr lang="en-US" altLang="ko-KR" sz="1400" b="1" dirty="0" smtClean="0">
                          <a:solidFill>
                            <a:srgbClr val="FF0000"/>
                          </a:solidFill>
                          <a:latin typeface="Calibri" panose="020F0502020204030204" pitchFamily="34" charset="0"/>
                        </a:rPr>
                        <a:t>Phase C: </a:t>
                      </a:r>
                    </a:p>
                    <a:p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Full IMT-2020 NR</a:t>
                      </a:r>
                      <a:endParaRPr lang="en-US" sz="1400" b="1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latin typeface="Calibri" panose="020F0502020204030204" pitchFamily="34" charset="0"/>
                        </a:rPr>
                        <a:t>~ </a:t>
                      </a:r>
                      <a:r>
                        <a:rPr lang="en-US" altLang="ko-KR" sz="1400" dirty="0" smtClean="0">
                          <a:latin typeface="Calibri" panose="020F0502020204030204" pitchFamily="34" charset="0"/>
                        </a:rPr>
                        <a:t>at latest Dec 2019 as Rel-16</a:t>
                      </a:r>
                      <a:endParaRPr lang="en-US" sz="14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ko-KR" sz="1200" dirty="0" smtClean="0">
                          <a:latin typeface="Calibri" panose="020F0502020204030204" pitchFamily="34" charset="0"/>
                        </a:rPr>
                        <a:t>Full IMT-2020 NR</a:t>
                      </a:r>
                      <a:endParaRPr lang="en-US" sz="1200" dirty="0"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4430653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-207411"/>
            <a:ext cx="9705673" cy="954107"/>
          </a:xfrm>
        </p:spPr>
        <p:txBody>
          <a:bodyPr/>
          <a:lstStyle/>
          <a:p>
            <a:r>
              <a:rPr lang="en-US" altLang="ko-KR" dirty="0"/>
              <a:t>Observations on 3-Phase Approach for NR Standardization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/>
        <p:txBody>
          <a:bodyPr>
            <a:noAutofit/>
          </a:bodyPr>
          <a:lstStyle/>
          <a:p>
            <a:r>
              <a:rPr lang="en-US" altLang="ko-KR" sz="2000" dirty="0"/>
              <a:t>Motivation for the ‘3-phase approach’ is to expedite </a:t>
            </a:r>
            <a:r>
              <a:rPr lang="en-US" altLang="ko-KR" sz="2000" dirty="0" smtClean="0"/>
              <a:t>the 1</a:t>
            </a:r>
            <a:r>
              <a:rPr lang="en-US" altLang="ko-KR" sz="2000" baseline="30000" dirty="0" smtClean="0"/>
              <a:t>st</a:t>
            </a:r>
            <a:r>
              <a:rPr lang="en-US" altLang="ko-KR" sz="2000" dirty="0" smtClean="0"/>
              <a:t> NR specs </a:t>
            </a:r>
            <a:r>
              <a:rPr lang="en-US" altLang="ko-KR" sz="2000" dirty="0"/>
              <a:t>(by 6 months)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altLang="ko-KR" sz="1800" dirty="0">
                <a:sym typeface="Wingdings" panose="05000000000000000000" pitchFamily="2" charset="2"/>
              </a:rPr>
              <a:t>Majority of L1/L2 features are common for non-standalone (NSA) and standalone (SA) and therefore, </a:t>
            </a:r>
            <a:r>
              <a:rPr lang="en-US" altLang="ko-KR" sz="1800" dirty="0"/>
              <a:t>NSA NR in </a:t>
            </a:r>
            <a:r>
              <a:rPr lang="en-US" altLang="ko-KR" sz="1800" dirty="0" smtClean="0"/>
              <a:t>Dec </a:t>
            </a:r>
            <a:r>
              <a:rPr lang="en-US" altLang="ko-KR" sz="1800" dirty="0"/>
              <a:t>2017 is equivalent to 6-month </a:t>
            </a:r>
            <a:r>
              <a:rPr lang="en-US" altLang="ko-KR" sz="1800" dirty="0" smtClean="0"/>
              <a:t>(</a:t>
            </a:r>
            <a:r>
              <a:rPr lang="en-US" altLang="ko-KR" sz="1800" dirty="0" smtClean="0">
                <a:solidFill>
                  <a:srgbClr val="FF0000"/>
                </a:solidFill>
              </a:rPr>
              <a:t>40%</a:t>
            </a:r>
            <a:r>
              <a:rPr lang="en-US" altLang="ko-KR" sz="1800" dirty="0" smtClean="0"/>
              <a:t>) reduction </a:t>
            </a:r>
            <a:r>
              <a:rPr lang="en-US" altLang="ko-KR" sz="1800" dirty="0"/>
              <a:t>in work time without a reduction in work scope (compared to </a:t>
            </a:r>
            <a:r>
              <a:rPr lang="en-US" altLang="ko-KR" sz="1800" dirty="0" smtClean="0"/>
              <a:t>the existing </a:t>
            </a:r>
            <a:r>
              <a:rPr lang="en-US" altLang="ko-KR" sz="1800" dirty="0"/>
              <a:t>schedule)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altLang="ko-KR" sz="1800" dirty="0"/>
              <a:t>Reduction in work time could limit the extent of key </a:t>
            </a:r>
            <a:r>
              <a:rPr lang="en-US" altLang="ko-KR" sz="1800" dirty="0">
                <a:sym typeface="Wingdings" panose="05000000000000000000" pitchFamily="2" charset="2"/>
              </a:rPr>
              <a:t>L1/L2 </a:t>
            </a:r>
            <a:r>
              <a:rPr lang="en-US" altLang="ko-KR" sz="1800" dirty="0"/>
              <a:t>features introduced for NR</a:t>
            </a:r>
          </a:p>
          <a:p>
            <a:pPr lvl="1">
              <a:buFont typeface="Wingdings" panose="05000000000000000000" pitchFamily="2" charset="2"/>
              <a:buChar char="à"/>
            </a:pPr>
            <a:endParaRPr lang="en-US" altLang="ko-KR" sz="1800" dirty="0"/>
          </a:p>
          <a:p>
            <a:r>
              <a:rPr lang="en-US" altLang="ko-KR" sz="2000" dirty="0"/>
              <a:t>In order to expedite NR standardization, </a:t>
            </a:r>
            <a:r>
              <a:rPr lang="en-US" altLang="ko-KR" sz="2000" dirty="0" smtClean="0"/>
              <a:t>the first </a:t>
            </a:r>
            <a:r>
              <a:rPr lang="en-US" altLang="ko-KR" sz="2000" dirty="0"/>
              <a:t>phase of NR in ‘3-phase approach’ will only support NSA while SA is to be supported in later phases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altLang="ko-KR" sz="1800" dirty="0">
                <a:sym typeface="Wingdings" panose="05000000000000000000" pitchFamily="2" charset="2"/>
              </a:rPr>
              <a:t>Initial batch of NR UEs (only supporting NSA) will not be able to operate in a NR-only network (where there is no LTE support)</a:t>
            </a:r>
          </a:p>
          <a:p>
            <a:pPr lvl="1">
              <a:buFont typeface="Wingdings" panose="05000000000000000000" pitchFamily="2" charset="2"/>
              <a:buChar char="à"/>
            </a:pPr>
            <a:r>
              <a:rPr lang="en-US" altLang="ko-KR" sz="1800" dirty="0">
                <a:sym typeface="Wingdings" panose="05000000000000000000" pitchFamily="2" charset="2"/>
              </a:rPr>
              <a:t>Alternative would be to maintain LTE network as long as there are operational </a:t>
            </a:r>
            <a:r>
              <a:rPr lang="en-US" altLang="ko-KR" sz="1800" dirty="0" smtClean="0">
                <a:sym typeface="Wingdings" panose="05000000000000000000" pitchFamily="2" charset="2"/>
              </a:rPr>
              <a:t>NSA-only NR UEs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988497087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345634" cy="523220"/>
          </a:xfrm>
        </p:spPr>
        <p:txBody>
          <a:bodyPr/>
          <a:lstStyle/>
          <a:p>
            <a:r>
              <a:rPr lang="en-US" altLang="ko-KR" dirty="0" smtClean="0"/>
              <a:t>Comparison of Specification Work between SA and NSA (1/2)</a:t>
            </a:r>
            <a:endParaRPr lang="ko-KR" altLang="en-US" dirty="0"/>
          </a:p>
        </p:txBody>
      </p:sp>
      <p:sp>
        <p:nvSpPr>
          <p:cNvPr id="4" name="텍스트 개체 틀 3"/>
          <p:cNvSpPr>
            <a:spLocks noGrp="1"/>
          </p:cNvSpPr>
          <p:nvPr>
            <p:ph type="body" sz="quarter" idx="10"/>
          </p:nvPr>
        </p:nvSpPr>
        <p:spPr>
          <a:xfrm>
            <a:off x="200473" y="764704"/>
            <a:ext cx="4176463" cy="5759920"/>
          </a:xfrm>
        </p:spPr>
        <p:txBody>
          <a:bodyPr>
            <a:normAutofit/>
          </a:bodyPr>
          <a:lstStyle/>
          <a:p>
            <a:r>
              <a:rPr lang="en-US" altLang="ko-KR" sz="1800" dirty="0" smtClean="0"/>
              <a:t>L1 and L2 are common between SA and NSA</a:t>
            </a:r>
          </a:p>
          <a:p>
            <a:r>
              <a:rPr lang="en-US" altLang="ko-KR" sz="1800" dirty="0" smtClean="0"/>
              <a:t>The main differences are in L3</a:t>
            </a:r>
          </a:p>
          <a:p>
            <a:pPr lvl="1"/>
            <a:r>
              <a:rPr lang="en-US" altLang="ko-KR" sz="1600" dirty="0" smtClean="0"/>
              <a:t>Mobility</a:t>
            </a:r>
          </a:p>
          <a:p>
            <a:pPr lvl="1"/>
            <a:r>
              <a:rPr lang="en-US" altLang="ko-KR" sz="1600" dirty="0" smtClean="0"/>
              <a:t>System information</a:t>
            </a:r>
          </a:p>
          <a:p>
            <a:pPr lvl="1"/>
            <a:r>
              <a:rPr lang="en-US" altLang="ko-KR" sz="1600" dirty="0"/>
              <a:t>Paging</a:t>
            </a:r>
            <a:endParaRPr lang="en-US" altLang="ko-KR" sz="1600" dirty="0" smtClean="0"/>
          </a:p>
          <a:p>
            <a:pPr lvl="1"/>
            <a:r>
              <a:rPr lang="en-US" altLang="ko-KR" sz="1600" dirty="0" smtClean="0"/>
              <a:t>RRC connection management</a:t>
            </a:r>
          </a:p>
          <a:p>
            <a:r>
              <a:rPr lang="en-US" altLang="ko-KR" sz="1800" dirty="0" smtClean="0"/>
              <a:t>The work load of the L3 components listed above is not trivial, but it should be noted that workload for L1/L2 is much higher </a:t>
            </a:r>
          </a:p>
          <a:p>
            <a:r>
              <a:rPr lang="en-US" altLang="ko-KR" sz="1800" dirty="0" smtClean="0"/>
              <a:t>Dual Connectivity (DC)-type mobility required for NSA is not that simple as having been thought </a:t>
            </a:r>
            <a:r>
              <a:rPr lang="en-US" altLang="ko-KR" sz="1800" dirty="0"/>
              <a:t>(recognized in RAN2#94)</a:t>
            </a:r>
            <a:endParaRPr lang="en-US" altLang="ko-KR" sz="1800" dirty="0" smtClean="0"/>
          </a:p>
        </p:txBody>
      </p:sp>
      <p:graphicFrame>
        <p:nvGraphicFramePr>
          <p:cNvPr id="5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471714"/>
              </p:ext>
            </p:extLst>
          </p:nvPr>
        </p:nvGraphicFramePr>
        <p:xfrm>
          <a:off x="4664968" y="908725"/>
          <a:ext cx="5112567" cy="4314037"/>
        </p:xfrm>
        <a:graphic>
          <a:graphicData uri="http://schemas.openxmlformats.org/drawingml/2006/table">
            <a:tbl>
              <a:tblPr/>
              <a:tblGrid>
                <a:gridCol w="1111428"/>
                <a:gridCol w="2063311"/>
                <a:gridCol w="968914"/>
                <a:gridCol w="968914"/>
              </a:tblGrid>
              <a:tr h="341628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 Component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Stand-Alone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Non Stand-Alone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</a:tr>
              <a:tr h="215374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L1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Waveform &amp; </a:t>
                      </a:r>
                      <a:r>
                        <a:rPr lang="en-US" altLang="ko-K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Multiple Access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common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53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Frame Structure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common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53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marR="0" indent="0" algn="l" defTabSz="914400" rtl="0" eaLnBrk="1" fontAlgn="ctr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Channel Coding</a:t>
                      </a:r>
                      <a:endParaRPr lang="en-US" altLang="ko-KR" sz="1200" b="0" i="0" u="none" strike="noStrike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common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53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MIMO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common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53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L1 Procedures and Signaling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common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53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Physical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Layer C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hannels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common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53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Physical Layer Signals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common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5374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L2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PDCP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common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53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RLC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common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53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Random Access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common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53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Scheduling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common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53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Other MAC functions  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common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5374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L3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Measurement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common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53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 states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common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53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Mobility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HO, idle</a:t>
                      </a:r>
                      <a:r>
                        <a:rPr lang="en-US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mobility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DC type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53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System Information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MIB, SIB1,..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MIB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537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Paging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Required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 required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74787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RRC</a:t>
                      </a:r>
                      <a:r>
                        <a:rPr lang="en-US" sz="12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Connection </a:t>
                      </a:r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Management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Setup/reconfiguration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36000"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reconfiguration</a:t>
                      </a:r>
                    </a:p>
                  </a:txBody>
                  <a:tcPr marL="6251" marR="6251" marT="625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0683420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0" y="8032"/>
            <a:ext cx="9489649" cy="523220"/>
          </a:xfrm>
        </p:spPr>
        <p:txBody>
          <a:bodyPr/>
          <a:lstStyle/>
          <a:p>
            <a:r>
              <a:rPr lang="en-US" altLang="ko-KR" dirty="0"/>
              <a:t>Comparison of Specification Work between SA and NSA </a:t>
            </a:r>
            <a:r>
              <a:rPr lang="en-US" altLang="ko-KR" dirty="0" smtClean="0"/>
              <a:t>(2/2)</a:t>
            </a:r>
            <a:endParaRPr lang="ko-KR" altLang="en-US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00473" y="620688"/>
            <a:ext cx="9505056" cy="5759920"/>
          </a:xfrm>
        </p:spPr>
        <p:txBody>
          <a:bodyPr/>
          <a:lstStyle/>
          <a:p>
            <a:r>
              <a:rPr lang="en-US" altLang="ko-KR" sz="1800" dirty="0" smtClean="0"/>
              <a:t>Intensive discussion expected regarding how to support LTE – NR DC</a:t>
            </a:r>
          </a:p>
          <a:p>
            <a:pPr lvl="1"/>
            <a:r>
              <a:rPr lang="en-US" altLang="ko-KR" sz="1400" dirty="0" smtClean="0"/>
              <a:t>In case the LTE DC mechanism is reused, LTE specifications have to be continuously updated according to new releases of NR so that LTE </a:t>
            </a:r>
            <a:r>
              <a:rPr lang="en-US" altLang="ko-KR" sz="1400" dirty="0" err="1" smtClean="0"/>
              <a:t>MeNB</a:t>
            </a:r>
            <a:r>
              <a:rPr lang="en-US" altLang="ko-KR" sz="1400" dirty="0" smtClean="0"/>
              <a:t> understands new NR parameters</a:t>
            </a:r>
          </a:p>
          <a:p>
            <a:pPr lvl="1"/>
            <a:r>
              <a:rPr lang="en-US" altLang="ko-KR" sz="1400" dirty="0" smtClean="0"/>
              <a:t>Otherwise, new DC mechanism should be discussed from scratch </a:t>
            </a:r>
          </a:p>
          <a:p>
            <a:endParaRPr lang="ko-KR" altLang="en-US" sz="1800" dirty="0"/>
          </a:p>
        </p:txBody>
      </p:sp>
      <p:sp>
        <p:nvSpPr>
          <p:cNvPr id="29" name="TextBox 28"/>
          <p:cNvSpPr txBox="1"/>
          <p:nvPr/>
        </p:nvSpPr>
        <p:spPr>
          <a:xfrm>
            <a:off x="560512" y="2492896"/>
            <a:ext cx="4185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Dual connectivity between LTE nodes</a:t>
            </a:r>
            <a:endParaRPr kumimoji="0" lang="ko-KR" altLang="en-US" sz="1400" b="0" i="0" u="none" strike="noStrike" kern="0" cap="none" spc="0" normalizeH="0" baseline="0" noProof="0" dirty="0">
              <a:ln>
                <a:solidFill>
                  <a:srgbClr val="4F81BD">
                    <a:alpha val="0"/>
                  </a:srgbClr>
                </a:solidFill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875757" y="2515756"/>
            <a:ext cx="41851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0" i="0" u="none" strike="noStrike" kern="0" cap="none" spc="0" normalizeH="0" baseline="0" noProof="0" dirty="0" smtClean="0">
                <a:ln>
                  <a:solidFill>
                    <a:srgbClr val="4F81BD">
                      <a:alpha val="0"/>
                    </a:srgbClr>
                  </a:solidFill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 pitchFamily="34" charset="0"/>
              </a:rPr>
              <a:t>Dual connectivity between LTE and NR</a:t>
            </a:r>
            <a:endParaRPr kumimoji="0" lang="ko-KR" altLang="en-US" sz="1400" b="0" i="0" u="none" strike="noStrike" kern="0" cap="none" spc="0" normalizeH="0" baseline="0" noProof="0" dirty="0">
              <a:ln>
                <a:solidFill>
                  <a:srgbClr val="4F81BD">
                    <a:alpha val="0"/>
                  </a:srgbClr>
                </a:solidFill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 pitchFamily="34" charset="0"/>
            </a:endParaRPr>
          </a:p>
        </p:txBody>
      </p:sp>
      <p:pic>
        <p:nvPicPr>
          <p:cNvPr id="31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285" y="2785562"/>
            <a:ext cx="4320000" cy="2985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5285" y="2793182"/>
            <a:ext cx="4320000" cy="2985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74991253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Conclusion</a:t>
            </a:r>
            <a:endParaRPr lang="ko-KR" alt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2000" dirty="0" smtClean="0"/>
              <a:t>While we recognize industry demand for expedited NR standardization, quality of NR specifications should not be compromised in the process</a:t>
            </a:r>
          </a:p>
          <a:p>
            <a:pPr lvl="1"/>
            <a:endParaRPr lang="en-US" altLang="ko-KR" sz="1800" dirty="0" smtClean="0"/>
          </a:p>
          <a:p>
            <a:r>
              <a:rPr lang="en-US" altLang="ko-KR" sz="2000" dirty="0" smtClean="0"/>
              <a:t>Proposal</a:t>
            </a:r>
          </a:p>
          <a:p>
            <a:pPr lvl="1"/>
            <a:r>
              <a:rPr lang="en-US" altLang="ko-KR" sz="1800" dirty="0" smtClean="0"/>
              <a:t>Maintain the current NR schedule, i.e., Phase 1 in June 2018 and Phase 2 in Dec 2019 </a:t>
            </a:r>
          </a:p>
          <a:p>
            <a:pPr lvl="1"/>
            <a:r>
              <a:rPr lang="en-US" altLang="ko-KR" sz="1800" dirty="0" smtClean="0"/>
              <a:t>Specify the support for both SA and NSA in NR Phase 1 WI with priority on &lt;6GHz and &gt;6GHz licensed bands</a:t>
            </a:r>
          </a:p>
          <a:p>
            <a:pPr lvl="1"/>
            <a:r>
              <a:rPr lang="en-US" altLang="ko-KR" sz="1800" dirty="0" smtClean="0"/>
              <a:t>Other details of NR Phase 1 WI scope should be decided taking into account the SI outcome</a:t>
            </a:r>
          </a:p>
          <a:p>
            <a:pPr lvl="1"/>
            <a:r>
              <a:rPr lang="en-US" altLang="ko-KR" sz="1800" dirty="0" smtClean="0"/>
              <a:t>The remaining features that are required to fulfill NR requirements but are not supported in Phase 1 should be specified in NR Phase 2 WI</a:t>
            </a:r>
            <a:endParaRPr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23213236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2"/>
          <p:cNvSpPr>
            <a:spLocks noGrp="1"/>
          </p:cNvSpPr>
          <p:nvPr>
            <p:ph type="title"/>
          </p:nvPr>
        </p:nvSpPr>
        <p:spPr>
          <a:xfrm>
            <a:off x="143871" y="8032"/>
            <a:ext cx="7800000" cy="523220"/>
          </a:xfrm>
        </p:spPr>
        <p:txBody>
          <a:bodyPr/>
          <a:lstStyle/>
          <a:p>
            <a:r>
              <a:rPr lang="en-US" altLang="ko-KR" dirty="0"/>
              <a:t>Annex A: 3GPP Time Plans for New </a:t>
            </a:r>
            <a:r>
              <a:rPr lang="en-US" altLang="ko-KR" dirty="0" smtClean="0"/>
              <a:t>RAT’s </a:t>
            </a:r>
            <a:endParaRPr lang="ko-KR" altLang="en-US" dirty="0"/>
          </a:p>
        </p:txBody>
      </p:sp>
      <p:grpSp>
        <p:nvGrpSpPr>
          <p:cNvPr id="5" name="Group 4"/>
          <p:cNvGrpSpPr/>
          <p:nvPr/>
        </p:nvGrpSpPr>
        <p:grpSpPr>
          <a:xfrm>
            <a:off x="361467" y="794853"/>
            <a:ext cx="9128202" cy="5569634"/>
            <a:chOff x="-36512" y="1182010"/>
            <a:chExt cx="9128202" cy="5569634"/>
          </a:xfrm>
        </p:grpSpPr>
        <p:sp>
          <p:nvSpPr>
            <p:cNvPr id="56" name="TextBox 55"/>
            <p:cNvSpPr txBox="1"/>
            <p:nvPr/>
          </p:nvSpPr>
          <p:spPr>
            <a:xfrm>
              <a:off x="95543" y="1182010"/>
              <a:ext cx="8386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UMTS</a:t>
              </a: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0" y="2289511"/>
              <a:ext cx="1512277" cy="32623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Prep</a:t>
              </a:r>
              <a:endParaRPr lang="en-GB" dirty="0"/>
            </a:p>
          </p:txBody>
        </p:sp>
        <p:cxnSp>
          <p:nvCxnSpPr>
            <p:cNvPr id="58" name="Straight Connector 57"/>
            <p:cNvCxnSpPr/>
            <p:nvPr/>
          </p:nvCxnSpPr>
          <p:spPr>
            <a:xfrm flipH="1">
              <a:off x="1478280" y="1874844"/>
              <a:ext cx="25205" cy="4588998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1186962" y="1569457"/>
              <a:ext cx="55656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i="1" dirty="0" smtClean="0"/>
                <a:t>“</a:t>
              </a:r>
              <a:r>
                <a:rPr lang="en-GB" sz="900" i="1" dirty="0" err="1" smtClean="0"/>
                <a:t>Tstart</a:t>
              </a:r>
              <a:r>
                <a:rPr lang="en-GB" sz="900" i="1" dirty="0" smtClean="0"/>
                <a:t>”</a:t>
              </a:r>
              <a:endParaRPr lang="en-GB" sz="900" i="1" dirty="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009197" y="2633327"/>
              <a:ext cx="96853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June 1997 (SMG#23)</a:t>
              </a:r>
            </a:p>
            <a:p>
              <a:pPr algn="ctr"/>
              <a:r>
                <a:rPr lang="en-GB" sz="600" i="1" dirty="0" smtClean="0"/>
                <a:t>Proposals are grouped</a:t>
              </a:r>
            </a:p>
            <a:p>
              <a:pPr algn="ctr"/>
              <a:r>
                <a:rPr lang="en-GB" sz="600" i="1" dirty="0" smtClean="0"/>
                <a:t>into concept groups</a:t>
              </a:r>
              <a:endParaRPr lang="en-GB" sz="600" i="1" dirty="0"/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497806" y="2295067"/>
              <a:ext cx="2172996" cy="318294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Study Item (SI)</a:t>
              </a:r>
              <a:endParaRPr lang="en-GB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941898" y="2628564"/>
              <a:ext cx="96051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Jan 1998</a:t>
              </a:r>
            </a:p>
            <a:p>
              <a:pPr algn="ctr"/>
              <a:r>
                <a:rPr lang="en-GB" sz="600" i="1" dirty="0" smtClean="0"/>
                <a:t>Agreed to submit both </a:t>
              </a:r>
            </a:p>
            <a:p>
              <a:pPr algn="ctr"/>
              <a:r>
                <a:rPr lang="en-GB" sz="600" i="1" dirty="0" smtClean="0"/>
                <a:t>W-CDMA &amp; TD-CDMA</a:t>
              </a:r>
            </a:p>
            <a:p>
              <a:pPr algn="ctr"/>
              <a:r>
                <a:rPr lang="en-GB" sz="600" i="1" dirty="0" smtClean="0"/>
                <a:t>to ITU</a:t>
              </a:r>
              <a:endParaRPr lang="en-GB" sz="600" i="1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3372585" y="2656184"/>
              <a:ext cx="657552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Dec 1998</a:t>
              </a:r>
            </a:p>
            <a:p>
              <a:pPr algn="ctr"/>
              <a:r>
                <a:rPr lang="en-GB" sz="600" i="1" dirty="0" smtClean="0"/>
                <a:t>Start of 3GPP</a:t>
              </a:r>
              <a:endParaRPr lang="en-GB" sz="600" i="1" dirty="0"/>
            </a:p>
          </p:txBody>
        </p:sp>
        <p:sp>
          <p:nvSpPr>
            <p:cNvPr id="64" name="Rectangle 63"/>
            <p:cNvSpPr/>
            <p:nvPr/>
          </p:nvSpPr>
          <p:spPr>
            <a:xfrm>
              <a:off x="3670435" y="2295067"/>
              <a:ext cx="2186354" cy="318294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  <a:tint val="66000"/>
                    <a:satMod val="160000"/>
                  </a:schemeClr>
                </a:gs>
                <a:gs pos="50000">
                  <a:schemeClr val="accent2">
                    <a:lumMod val="75000"/>
                    <a:tint val="44500"/>
                    <a:satMod val="160000"/>
                  </a:schemeClr>
                </a:gs>
                <a:gs pos="100000">
                  <a:schemeClr val="accent2">
                    <a:lumMod val="75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err="1" smtClean="0"/>
                <a:t>WorkItem</a:t>
              </a:r>
              <a:r>
                <a:rPr lang="en-GB" dirty="0" smtClean="0"/>
                <a:t> (WI)</a:t>
              </a:r>
              <a:endParaRPr lang="en-GB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5390351" y="2642849"/>
              <a:ext cx="84350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March 2000</a:t>
              </a:r>
            </a:p>
            <a:p>
              <a:pPr algn="ctr"/>
              <a:r>
                <a:rPr lang="en-GB" sz="600" i="1" dirty="0" smtClean="0"/>
                <a:t>Rel-99 “completed”</a:t>
              </a:r>
              <a:endParaRPr lang="en-GB" sz="600" i="1" dirty="0"/>
            </a:p>
          </p:txBody>
        </p:sp>
        <p:sp>
          <p:nvSpPr>
            <p:cNvPr id="66" name="Rectangle 65"/>
            <p:cNvSpPr/>
            <p:nvPr/>
          </p:nvSpPr>
          <p:spPr>
            <a:xfrm>
              <a:off x="5857874" y="2295067"/>
              <a:ext cx="3011806" cy="315913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Corrections</a:t>
              </a:r>
              <a:endParaRPr lang="en-GB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-36512" y="2631766"/>
              <a:ext cx="101181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600" i="1" dirty="0" smtClean="0"/>
                <a:t>Oct 1991</a:t>
              </a:r>
            </a:p>
            <a:p>
              <a:r>
                <a:rPr lang="en-GB" sz="600" i="1" dirty="0" smtClean="0"/>
                <a:t>ETSI TC SMG put </a:t>
              </a:r>
            </a:p>
            <a:p>
              <a:r>
                <a:rPr lang="en-GB" sz="600" i="1" dirty="0" smtClean="0"/>
                <a:t>in charge of UMTS spec</a:t>
              </a:r>
              <a:endParaRPr lang="en-GB" sz="600" i="1" dirty="0"/>
            </a:p>
          </p:txBody>
        </p:sp>
        <p:cxnSp>
          <p:nvCxnSpPr>
            <p:cNvPr id="68" name="Straight Connector 67"/>
            <p:cNvCxnSpPr/>
            <p:nvPr/>
          </p:nvCxnSpPr>
          <p:spPr>
            <a:xfrm flipH="1">
              <a:off x="2863948" y="1813297"/>
              <a:ext cx="19929" cy="4907867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TextBox 68"/>
            <p:cNvSpPr txBox="1"/>
            <p:nvPr/>
          </p:nvSpPr>
          <p:spPr>
            <a:xfrm>
              <a:off x="2651760" y="1548942"/>
              <a:ext cx="52450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i="1" dirty="0" smtClean="0"/>
                <a:t>Year 1</a:t>
              </a:r>
              <a:endParaRPr lang="en-GB" sz="900" i="1" dirty="0"/>
            </a:p>
          </p:txBody>
        </p:sp>
        <p:cxnSp>
          <p:nvCxnSpPr>
            <p:cNvPr id="70" name="Straight Connector 69"/>
            <p:cNvCxnSpPr/>
            <p:nvPr/>
          </p:nvCxnSpPr>
          <p:spPr>
            <a:xfrm flipH="1">
              <a:off x="4570828" y="1830882"/>
              <a:ext cx="9964" cy="4897902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TextBox 70"/>
            <p:cNvSpPr txBox="1"/>
            <p:nvPr/>
          </p:nvSpPr>
          <p:spPr>
            <a:xfrm>
              <a:off x="4358640" y="1556562"/>
              <a:ext cx="52450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i="1" dirty="0" smtClean="0"/>
                <a:t>Year 2</a:t>
              </a:r>
              <a:endParaRPr lang="en-GB" sz="900" i="1" dirty="0"/>
            </a:p>
          </p:txBody>
        </p:sp>
        <p:cxnSp>
          <p:nvCxnSpPr>
            <p:cNvPr id="72" name="Straight Connector 71"/>
            <p:cNvCxnSpPr/>
            <p:nvPr/>
          </p:nvCxnSpPr>
          <p:spPr>
            <a:xfrm flipH="1">
              <a:off x="6239608" y="1874844"/>
              <a:ext cx="29307" cy="487680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6027420" y="1579422"/>
              <a:ext cx="52450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i="1" dirty="0" smtClean="0"/>
                <a:t>Year 3</a:t>
              </a:r>
              <a:endParaRPr lang="en-GB" sz="900" i="1" dirty="0"/>
            </a:p>
          </p:txBody>
        </p:sp>
        <p:cxnSp>
          <p:nvCxnSpPr>
            <p:cNvPr id="74" name="Straight Connector 73"/>
            <p:cNvCxnSpPr/>
            <p:nvPr/>
          </p:nvCxnSpPr>
          <p:spPr>
            <a:xfrm>
              <a:off x="6963508" y="1857259"/>
              <a:ext cx="0" cy="4894385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6751320" y="1579422"/>
              <a:ext cx="52450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i="1" dirty="0" smtClean="0"/>
                <a:t>Year 4</a:t>
              </a:r>
              <a:endParaRPr lang="en-GB" sz="900" i="1" dirty="0"/>
            </a:p>
          </p:txBody>
        </p:sp>
        <p:cxnSp>
          <p:nvCxnSpPr>
            <p:cNvPr id="76" name="Straight Connector 75"/>
            <p:cNvCxnSpPr/>
            <p:nvPr/>
          </p:nvCxnSpPr>
          <p:spPr>
            <a:xfrm flipH="1">
              <a:off x="7641688" y="1874844"/>
              <a:ext cx="16412" cy="486918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TextBox 76"/>
            <p:cNvSpPr txBox="1"/>
            <p:nvPr/>
          </p:nvSpPr>
          <p:spPr>
            <a:xfrm>
              <a:off x="7429500" y="1571802"/>
              <a:ext cx="52450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i="1" dirty="0" smtClean="0"/>
                <a:t>Year 5</a:t>
              </a:r>
              <a:endParaRPr lang="en-GB" sz="900" i="1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8087999" y="2627609"/>
              <a:ext cx="91884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Sept 2003</a:t>
              </a:r>
            </a:p>
            <a:p>
              <a:pPr algn="ctr"/>
              <a:r>
                <a:rPr lang="en-GB" sz="600" i="1" dirty="0" smtClean="0"/>
                <a:t>Still many corrections</a:t>
              </a:r>
            </a:p>
            <a:p>
              <a:pPr algn="ctr"/>
              <a:r>
                <a:rPr lang="en-GB" sz="600" i="1" dirty="0" smtClean="0"/>
                <a:t>E.g. 25.331 RP 21 :</a:t>
              </a:r>
            </a:p>
            <a:p>
              <a:pPr algn="ctr"/>
              <a:r>
                <a:rPr lang="en-GB" sz="600" i="1" dirty="0" smtClean="0"/>
                <a:t>RP-030484, </a:t>
              </a:r>
            </a:p>
            <a:p>
              <a:pPr algn="ctr"/>
              <a:r>
                <a:rPr lang="en-GB" sz="600" i="1" dirty="0" smtClean="0"/>
                <a:t>RP-030485, </a:t>
              </a:r>
            </a:p>
            <a:p>
              <a:pPr algn="ctr"/>
              <a:r>
                <a:rPr lang="en-GB" sz="600" i="1" dirty="0" smtClean="0"/>
                <a:t>….</a:t>
              </a:r>
            </a:p>
          </p:txBody>
        </p:sp>
        <p:cxnSp>
          <p:nvCxnSpPr>
            <p:cNvPr id="79" name="Straight Connector 78"/>
            <p:cNvCxnSpPr/>
            <p:nvPr/>
          </p:nvCxnSpPr>
          <p:spPr>
            <a:xfrm flipH="1">
              <a:off x="8365588" y="1866051"/>
              <a:ext cx="22274" cy="4877973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TextBox 79"/>
            <p:cNvSpPr txBox="1"/>
            <p:nvPr/>
          </p:nvSpPr>
          <p:spPr>
            <a:xfrm>
              <a:off x="8153400" y="1571802"/>
              <a:ext cx="524503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900" i="1" dirty="0" smtClean="0"/>
                <a:t>Year 6</a:t>
              </a:r>
              <a:endParaRPr lang="en-GB" sz="900" i="1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6704495" y="2612369"/>
              <a:ext cx="54694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June 2001</a:t>
              </a:r>
            </a:p>
            <a:p>
              <a:pPr algn="ctr"/>
              <a:r>
                <a:rPr lang="en-GB" sz="600" i="1" dirty="0" smtClean="0"/>
                <a:t>First trial</a:t>
              </a:r>
            </a:p>
            <a:p>
              <a:pPr algn="ctr"/>
              <a:r>
                <a:rPr lang="en-GB" sz="600" i="1" dirty="0" smtClean="0"/>
                <a:t>network </a:t>
              </a:r>
            </a:p>
            <a:p>
              <a:pPr algn="ctr"/>
              <a:r>
                <a:rPr lang="en-GB" sz="600" i="1" dirty="0" err="1" smtClean="0"/>
                <a:t>Launced</a:t>
              </a:r>
              <a:endParaRPr lang="en-GB" sz="600" i="1" dirty="0" smtClean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7638944" y="2612369"/>
              <a:ext cx="537327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Sept 2002</a:t>
              </a:r>
            </a:p>
            <a:p>
              <a:pPr algn="ctr"/>
              <a:r>
                <a:rPr lang="en-GB" sz="600" i="1" dirty="0" smtClean="0"/>
                <a:t>First </a:t>
              </a:r>
            </a:p>
            <a:p>
              <a:pPr algn="ctr"/>
              <a:r>
                <a:rPr lang="en-GB" sz="600" i="1" dirty="0" err="1" smtClean="0"/>
                <a:t>europe</a:t>
              </a:r>
              <a:endParaRPr lang="en-GB" sz="600" i="1" dirty="0" smtClean="0"/>
            </a:p>
            <a:p>
              <a:pPr algn="ctr"/>
              <a:r>
                <a:rPr lang="en-GB" sz="600" i="1" dirty="0" smtClean="0"/>
                <a:t>“</a:t>
              </a:r>
              <a:r>
                <a:rPr lang="en-GB" sz="600" i="1" dirty="0" err="1" smtClean="0"/>
                <a:t>Comm</a:t>
              </a:r>
              <a:r>
                <a:rPr lang="en-GB" sz="600" i="1" dirty="0" smtClean="0"/>
                <a:t>”</a:t>
              </a:r>
            </a:p>
            <a:p>
              <a:pPr algn="ctr"/>
              <a:r>
                <a:rPr lang="en-GB" sz="600" i="1" dirty="0" smtClean="0"/>
                <a:t>network</a:t>
              </a:r>
            </a:p>
          </p:txBody>
        </p:sp>
        <p:sp>
          <p:nvSpPr>
            <p:cNvPr id="83" name="TextBox 82"/>
            <p:cNvSpPr txBox="1"/>
            <p:nvPr/>
          </p:nvSpPr>
          <p:spPr>
            <a:xfrm>
              <a:off x="118403" y="3452770"/>
              <a:ext cx="5907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LTE</a:t>
              </a:r>
              <a:endParaRPr lang="en-GB" dirty="0"/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7207408" y="2612369"/>
              <a:ext cx="51648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Dec 2001</a:t>
              </a:r>
            </a:p>
            <a:p>
              <a:pPr algn="ctr"/>
              <a:r>
                <a:rPr lang="en-GB" sz="600" i="1" dirty="0" smtClean="0"/>
                <a:t>First </a:t>
              </a:r>
            </a:p>
            <a:p>
              <a:pPr algn="ctr"/>
              <a:r>
                <a:rPr lang="en-GB" sz="600" i="1" dirty="0" smtClean="0"/>
                <a:t>Europe </a:t>
              </a:r>
            </a:p>
            <a:p>
              <a:pPr algn="ctr"/>
              <a:r>
                <a:rPr lang="en-GB" sz="600" i="1" dirty="0" smtClean="0"/>
                <a:t>Network</a:t>
              </a:r>
            </a:p>
            <a:p>
              <a:pPr algn="ctr"/>
              <a:r>
                <a:rPr lang="en-GB" sz="600" i="1" dirty="0" smtClean="0"/>
                <a:t>(no UE’s</a:t>
              </a:r>
            </a:p>
            <a:p>
              <a:pPr algn="ctr"/>
              <a:r>
                <a:rPr lang="en-GB" sz="600" i="1" dirty="0" smtClean="0"/>
                <a:t>yet)</a:t>
              </a:r>
              <a:endParaRPr lang="en-GB" sz="600" i="1" dirty="0"/>
            </a:p>
          </p:txBody>
        </p:sp>
        <p:sp>
          <p:nvSpPr>
            <p:cNvPr id="85" name="Rectangle 84"/>
            <p:cNvSpPr/>
            <p:nvPr/>
          </p:nvSpPr>
          <p:spPr>
            <a:xfrm>
              <a:off x="716281" y="3882092"/>
              <a:ext cx="775970" cy="320516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Prep</a:t>
              </a:r>
              <a:endParaRPr lang="en-GB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1530524" y="4312710"/>
              <a:ext cx="6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March 2005</a:t>
              </a:r>
            </a:p>
            <a:p>
              <a:pPr algn="ctr"/>
              <a:r>
                <a:rPr lang="en-GB" sz="600" i="1" dirty="0" smtClean="0"/>
                <a:t>LTE workshop</a:t>
              </a:r>
            </a:p>
            <a:p>
              <a:pPr algn="ctr"/>
              <a:r>
                <a:rPr lang="en-GB" sz="600" i="1" dirty="0" smtClean="0"/>
                <a:t>Tokyo</a:t>
              </a:r>
              <a:endParaRPr lang="en-GB" sz="600" i="1" dirty="0"/>
            </a:p>
          </p:txBody>
        </p:sp>
        <p:sp>
          <p:nvSpPr>
            <p:cNvPr id="87" name="Rectangle 86"/>
            <p:cNvSpPr/>
            <p:nvPr/>
          </p:nvSpPr>
          <p:spPr>
            <a:xfrm>
              <a:off x="1492250" y="3880027"/>
              <a:ext cx="2713990" cy="318294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Study Item (SI)</a:t>
              </a:r>
              <a:endParaRPr lang="en-GB" dirty="0"/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886603" y="4279247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Sept 2006 </a:t>
              </a:r>
            </a:p>
            <a:p>
              <a:pPr algn="ctr"/>
              <a:r>
                <a:rPr lang="en-GB" sz="600" i="1" dirty="0" smtClean="0"/>
                <a:t>RAN#33: </a:t>
              </a:r>
            </a:p>
            <a:p>
              <a:pPr algn="ctr"/>
              <a:r>
                <a:rPr lang="en-GB" sz="600" i="1" dirty="0" smtClean="0"/>
                <a:t>WG WI’s </a:t>
              </a:r>
            </a:p>
            <a:p>
              <a:pPr algn="ctr"/>
              <a:r>
                <a:rPr lang="en-GB" sz="600" i="1" dirty="0" smtClean="0"/>
                <a:t>started</a:t>
              </a:r>
              <a:endParaRPr lang="en-GB" sz="600" i="1" dirty="0"/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3426999" y="4271627"/>
              <a:ext cx="56778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June 2006 </a:t>
              </a:r>
            </a:p>
            <a:p>
              <a:pPr algn="ctr"/>
              <a:r>
                <a:rPr lang="en-GB" sz="600" i="1" dirty="0" smtClean="0"/>
                <a:t>RAN#32: </a:t>
              </a:r>
            </a:p>
            <a:p>
              <a:pPr algn="ctr"/>
              <a:r>
                <a:rPr lang="en-GB" sz="600" i="1" dirty="0" smtClean="0"/>
                <a:t>SI </a:t>
              </a:r>
            </a:p>
            <a:p>
              <a:pPr algn="ctr"/>
              <a:r>
                <a:rPr lang="en-GB" sz="600" i="1" dirty="0" smtClean="0"/>
                <a:t>extended</a:t>
              </a:r>
              <a:endParaRPr lang="en-GB" sz="600" i="1" dirty="0"/>
            </a:p>
          </p:txBody>
        </p:sp>
        <p:sp>
          <p:nvSpPr>
            <p:cNvPr id="90" name="Rectangle 89"/>
            <p:cNvSpPr/>
            <p:nvPr/>
          </p:nvSpPr>
          <p:spPr>
            <a:xfrm>
              <a:off x="4198620" y="3880027"/>
              <a:ext cx="2948940" cy="318294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  <a:tint val="66000"/>
                    <a:satMod val="160000"/>
                  </a:schemeClr>
                </a:gs>
                <a:gs pos="50000">
                  <a:schemeClr val="accent2">
                    <a:lumMod val="75000"/>
                    <a:tint val="44500"/>
                    <a:satMod val="160000"/>
                  </a:schemeClr>
                </a:gs>
                <a:gs pos="100000">
                  <a:schemeClr val="accent2">
                    <a:lumMod val="75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err="1" smtClean="0"/>
                <a:t>WorkItem</a:t>
              </a:r>
              <a:r>
                <a:rPr lang="en-GB" dirty="0" smtClean="0"/>
                <a:t> (WI)</a:t>
              </a:r>
              <a:endParaRPr lang="en-GB" dirty="0"/>
            </a:p>
          </p:txBody>
        </p:sp>
        <p:sp>
          <p:nvSpPr>
            <p:cNvPr id="91" name="Rectangle 90"/>
            <p:cNvSpPr/>
            <p:nvPr/>
          </p:nvSpPr>
          <p:spPr>
            <a:xfrm>
              <a:off x="7144459" y="3877755"/>
              <a:ext cx="135816" cy="321677"/>
            </a:xfrm>
            <a:prstGeom prst="rect">
              <a:avLst/>
            </a:prstGeom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500" dirty="0"/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6887548" y="4245592"/>
              <a:ext cx="6431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March 2009</a:t>
              </a:r>
            </a:p>
            <a:p>
              <a:pPr algn="ctr"/>
              <a:r>
                <a:rPr lang="en-GB" sz="600" i="1" dirty="0" smtClean="0"/>
                <a:t>RAN#43</a:t>
              </a:r>
            </a:p>
            <a:p>
              <a:pPr algn="ctr"/>
              <a:r>
                <a:rPr lang="en-GB" sz="600" i="1" dirty="0" smtClean="0"/>
                <a:t>Rel-8 </a:t>
              </a:r>
            </a:p>
            <a:p>
              <a:pPr algn="ctr"/>
              <a:r>
                <a:rPr lang="en-GB" sz="600" i="1" dirty="0" smtClean="0"/>
                <a:t>ASN.1 freeze</a:t>
              </a:r>
              <a:endParaRPr lang="en-GB" sz="600" i="1" dirty="0"/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5423929" y="4279247"/>
              <a:ext cx="76495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Sept 2007</a:t>
              </a:r>
            </a:p>
            <a:p>
              <a:pPr algn="ctr"/>
              <a:r>
                <a:rPr lang="en-GB" sz="600" i="1" dirty="0" smtClean="0"/>
                <a:t>Original  Stage-3</a:t>
              </a:r>
            </a:p>
            <a:p>
              <a:pPr algn="ctr"/>
              <a:r>
                <a:rPr lang="en-GB" sz="600" i="1" dirty="0" smtClean="0"/>
                <a:t>finalisation date</a:t>
              </a:r>
            </a:p>
            <a:p>
              <a:pPr algn="ctr"/>
              <a:r>
                <a:rPr lang="en-GB" sz="600" i="1" dirty="0" smtClean="0"/>
                <a:t>(RP-060630)</a:t>
              </a:r>
              <a:endParaRPr lang="en-GB" sz="600" i="1" dirty="0"/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7343740" y="4246675"/>
              <a:ext cx="60144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Dec 2009</a:t>
              </a:r>
            </a:p>
            <a:p>
              <a:pPr algn="ctr"/>
              <a:r>
                <a:rPr lang="en-GB" sz="600" i="1" dirty="0" smtClean="0"/>
                <a:t>First</a:t>
              </a:r>
            </a:p>
            <a:p>
              <a:pPr algn="ctr"/>
              <a:r>
                <a:rPr lang="en-GB" sz="600" i="1" dirty="0" smtClean="0"/>
                <a:t>commercial </a:t>
              </a:r>
            </a:p>
            <a:p>
              <a:pPr algn="ctr"/>
              <a:r>
                <a:rPr lang="en-GB" sz="600" i="1" dirty="0" smtClean="0"/>
                <a:t>network</a:t>
              </a:r>
              <a:endParaRPr lang="en-GB" sz="600" i="1" dirty="0"/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194603" y="4961530"/>
              <a:ext cx="24416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NR (current schedule)</a:t>
              </a:r>
              <a:endParaRPr lang="en-GB" dirty="0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143893" y="4312710"/>
              <a:ext cx="62869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Dec 2004</a:t>
              </a:r>
            </a:p>
            <a:p>
              <a:pPr algn="ctr"/>
              <a:r>
                <a:rPr lang="en-GB" sz="600" i="1" dirty="0" smtClean="0"/>
                <a:t>SID </a:t>
              </a:r>
            </a:p>
            <a:p>
              <a:pPr algn="ctr"/>
              <a:r>
                <a:rPr lang="en-GB" sz="600" i="1" dirty="0" smtClean="0"/>
                <a:t>Approved </a:t>
              </a:r>
            </a:p>
            <a:p>
              <a:pPr algn="ctr"/>
              <a:r>
                <a:rPr lang="en-GB" sz="600" i="1" dirty="0" smtClean="0"/>
                <a:t>(RP-040461)</a:t>
              </a:r>
              <a:endParaRPr lang="en-GB" sz="600" i="1" dirty="0"/>
            </a:p>
          </p:txBody>
        </p:sp>
        <p:sp>
          <p:nvSpPr>
            <p:cNvPr id="97" name="Rectangle 96"/>
            <p:cNvSpPr/>
            <p:nvPr/>
          </p:nvSpPr>
          <p:spPr>
            <a:xfrm>
              <a:off x="518160" y="5611831"/>
              <a:ext cx="978877" cy="326231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Prep</a:t>
              </a:r>
              <a:endParaRPr lang="en-GB" dirty="0"/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610461" y="6004350"/>
              <a:ext cx="53732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Sept 2015</a:t>
              </a:r>
            </a:p>
            <a:p>
              <a:pPr algn="ctr"/>
              <a:r>
                <a:rPr lang="en-GB" sz="600" i="1" dirty="0" smtClean="0"/>
                <a:t>RAN</a:t>
              </a:r>
            </a:p>
            <a:p>
              <a:pPr algn="ctr"/>
              <a:r>
                <a:rPr lang="en-GB" sz="600" i="1" dirty="0" smtClean="0"/>
                <a:t>Workshop</a:t>
              </a:r>
            </a:p>
            <a:p>
              <a:pPr algn="ctr"/>
              <a:r>
                <a:rPr lang="en-GB" sz="600" i="1" dirty="0" smtClean="0"/>
                <a:t>Phoenix</a:t>
              </a:r>
              <a:endParaRPr lang="en-GB" sz="600" i="1" dirty="0"/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198804" y="5989110"/>
              <a:ext cx="534121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Dec 2015</a:t>
              </a:r>
            </a:p>
            <a:p>
              <a:pPr algn="ctr"/>
              <a:r>
                <a:rPr lang="en-GB" sz="600" i="1" dirty="0" smtClean="0"/>
                <a:t>RAN</a:t>
              </a:r>
            </a:p>
            <a:p>
              <a:pPr algn="ctr"/>
              <a:r>
                <a:rPr lang="en-GB" sz="600" i="1" dirty="0" smtClean="0"/>
                <a:t>SID</a:t>
              </a:r>
            </a:p>
            <a:p>
              <a:pPr algn="ctr"/>
              <a:r>
                <a:rPr lang="en-GB" sz="600" i="1" dirty="0" smtClean="0"/>
                <a:t>Approved</a:t>
              </a:r>
            </a:p>
            <a:p>
              <a:pPr algn="ctr"/>
              <a:r>
                <a:rPr lang="en-GB" sz="600" i="1" dirty="0" smtClean="0"/>
                <a:t>RP-15227</a:t>
              </a:r>
              <a:endParaRPr lang="en-GB" sz="600" i="1" dirty="0"/>
            </a:p>
          </p:txBody>
        </p:sp>
        <p:sp>
          <p:nvSpPr>
            <p:cNvPr id="100" name="TextBox 99"/>
            <p:cNvSpPr txBox="1"/>
            <p:nvPr/>
          </p:nvSpPr>
          <p:spPr>
            <a:xfrm>
              <a:off x="3582213" y="6001367"/>
              <a:ext cx="57740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June 2017</a:t>
              </a:r>
            </a:p>
            <a:p>
              <a:pPr algn="ctr"/>
              <a:r>
                <a:rPr lang="en-GB" sz="600" i="1" dirty="0" smtClean="0"/>
                <a:t>Expected </a:t>
              </a:r>
            </a:p>
            <a:p>
              <a:pPr algn="ctr"/>
              <a:r>
                <a:rPr lang="en-GB" sz="600" i="1" dirty="0" smtClean="0"/>
                <a:t>Finalisation</a:t>
              </a:r>
            </a:p>
            <a:p>
              <a:pPr algn="ctr"/>
              <a:r>
                <a:rPr lang="en-GB" sz="600" i="1" dirty="0" smtClean="0"/>
                <a:t>of SI</a:t>
              </a:r>
              <a:endParaRPr lang="en-GB" sz="600" i="1" dirty="0"/>
            </a:p>
          </p:txBody>
        </p:sp>
        <p:sp>
          <p:nvSpPr>
            <p:cNvPr id="101" name="Rectangle 100"/>
            <p:cNvSpPr/>
            <p:nvPr/>
          </p:nvSpPr>
          <p:spPr>
            <a:xfrm>
              <a:off x="3360420" y="5556426"/>
              <a:ext cx="2497453" cy="442595"/>
            </a:xfrm>
            <a:prstGeom prst="rect">
              <a:avLst/>
            </a:prstGeom>
            <a:gradFill flip="none" rotWithShape="1">
              <a:gsLst>
                <a:gs pos="0">
                  <a:schemeClr val="accent2">
                    <a:lumMod val="75000"/>
                    <a:tint val="66000"/>
                    <a:satMod val="160000"/>
                  </a:schemeClr>
                </a:gs>
                <a:gs pos="50000">
                  <a:schemeClr val="accent2">
                    <a:lumMod val="75000"/>
                    <a:tint val="44500"/>
                    <a:satMod val="160000"/>
                  </a:schemeClr>
                </a:gs>
                <a:gs pos="100000">
                  <a:schemeClr val="accent2">
                    <a:lumMod val="75000"/>
                    <a:tint val="23500"/>
                    <a:satMod val="160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600" dirty="0" smtClean="0"/>
                <a:t>      </a:t>
              </a:r>
              <a:r>
                <a:rPr lang="en-GB" sz="1600" dirty="0" err="1" smtClean="0"/>
                <a:t>WorkItem</a:t>
              </a:r>
              <a:r>
                <a:rPr lang="en-GB" sz="1600" dirty="0" smtClean="0"/>
                <a:t> (WI)</a:t>
              </a:r>
              <a:endParaRPr lang="en-GB" sz="1600" dirty="0"/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1490186" y="5609767"/>
              <a:ext cx="2396014" cy="318294"/>
            </a:xfrm>
            <a:prstGeom prst="rect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dirty="0" smtClean="0"/>
                <a:t>Study Item (SI)                        </a:t>
              </a:r>
              <a:endParaRPr lang="en-GB" dirty="0"/>
            </a:p>
          </p:txBody>
        </p:sp>
        <p:sp>
          <p:nvSpPr>
            <p:cNvPr id="103" name="TextBox 102"/>
            <p:cNvSpPr txBox="1"/>
            <p:nvPr/>
          </p:nvSpPr>
          <p:spPr>
            <a:xfrm>
              <a:off x="5190033" y="6031847"/>
              <a:ext cx="5774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June 2018</a:t>
              </a:r>
            </a:p>
            <a:p>
              <a:pPr algn="ctr"/>
              <a:r>
                <a:rPr lang="en-GB" sz="600" i="1" dirty="0" smtClean="0"/>
                <a:t>Rel-15</a:t>
              </a:r>
            </a:p>
            <a:p>
              <a:pPr algn="ctr"/>
              <a:r>
                <a:rPr lang="en-GB" sz="600" i="1" dirty="0" smtClean="0"/>
                <a:t>Finalisation</a:t>
              </a:r>
              <a:endParaRPr lang="en-GB" sz="600" i="1" dirty="0"/>
            </a:p>
          </p:txBody>
        </p:sp>
        <p:sp>
          <p:nvSpPr>
            <p:cNvPr id="104" name="Rectangle 103"/>
            <p:cNvSpPr/>
            <p:nvPr/>
          </p:nvSpPr>
          <p:spPr>
            <a:xfrm>
              <a:off x="6448424" y="5488482"/>
              <a:ext cx="2643265" cy="411480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000" b="1" i="1" dirty="0" smtClean="0"/>
                <a:t>LTE: Very few corrections, but SI+WI 15 months delayed</a:t>
              </a:r>
            </a:p>
          </p:txBody>
        </p:sp>
        <p:sp>
          <p:nvSpPr>
            <p:cNvPr id="105" name="Rectangle 104"/>
            <p:cNvSpPr/>
            <p:nvPr/>
          </p:nvSpPr>
          <p:spPr>
            <a:xfrm>
              <a:off x="6451599" y="5092242"/>
              <a:ext cx="2639925" cy="350520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000" b="1" i="1" dirty="0" smtClean="0"/>
                <a:t>UMTS: Years of delay due to corrections</a:t>
              </a: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6448425" y="5930442"/>
              <a:ext cx="2643265" cy="532590"/>
            </a:xfrm>
            <a:prstGeom prst="rect">
              <a:avLst/>
            </a:prstGeom>
            <a:gradFill flip="none" rotWithShape="1">
              <a:gsLst>
                <a:gs pos="0">
                  <a:srgbClr val="FF0000">
                    <a:shade val="30000"/>
                    <a:satMod val="115000"/>
                  </a:srgbClr>
                </a:gs>
                <a:gs pos="50000">
                  <a:srgbClr val="FF0000">
                    <a:shade val="67500"/>
                    <a:satMod val="115000"/>
                  </a:srgbClr>
                </a:gs>
                <a:gs pos="100000">
                  <a:srgbClr val="FF0000">
                    <a:shade val="100000"/>
                    <a:satMod val="115000"/>
                  </a:srgbClr>
                </a:gs>
              </a:gsLst>
              <a:lin ang="81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1000" b="1" i="1" dirty="0" smtClean="0"/>
                <a:t>NR: current schedule is already very tight</a:t>
              </a:r>
            </a:p>
            <a:p>
              <a:pPr algn="ctr"/>
              <a:r>
                <a:rPr lang="en-GB" sz="1000" b="1" i="1" dirty="0"/>
                <a:t>~</a:t>
              </a:r>
              <a:r>
                <a:rPr lang="en-GB" sz="1000" b="1" i="1" dirty="0" smtClean="0"/>
                <a:t>3 years shorter than UMTS</a:t>
              </a:r>
            </a:p>
            <a:p>
              <a:pPr algn="ctr"/>
              <a:r>
                <a:rPr lang="en-GB" sz="1000" b="1" i="1" dirty="0" smtClean="0"/>
                <a:t> ~18 months shorter than LTE</a:t>
              </a:r>
            </a:p>
          </p:txBody>
        </p:sp>
        <p:cxnSp>
          <p:nvCxnSpPr>
            <p:cNvPr id="107" name="Straight Arrow Connector 106"/>
            <p:cNvCxnSpPr>
              <a:endCxn id="91" idx="1"/>
            </p:cNvCxnSpPr>
            <p:nvPr/>
          </p:nvCxnSpPr>
          <p:spPr>
            <a:xfrm flipH="1">
              <a:off x="7144459" y="2463342"/>
              <a:ext cx="917501" cy="157525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Arrow Connector 107"/>
            <p:cNvCxnSpPr>
              <a:stCxn id="90" idx="3"/>
              <a:endCxn id="101" idx="3"/>
            </p:cNvCxnSpPr>
            <p:nvPr/>
          </p:nvCxnSpPr>
          <p:spPr>
            <a:xfrm flipH="1">
              <a:off x="5857873" y="4039174"/>
              <a:ext cx="1289687" cy="1738550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" name="TextBox 108"/>
            <p:cNvSpPr txBox="1"/>
            <p:nvPr/>
          </p:nvSpPr>
          <p:spPr>
            <a:xfrm>
              <a:off x="5645293" y="6030448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i="1" dirty="0" smtClean="0"/>
                <a:t>Sept </a:t>
              </a:r>
              <a:r>
                <a:rPr lang="en-GB" sz="600" i="1" dirty="0" smtClean="0"/>
                <a:t>2018</a:t>
              </a:r>
            </a:p>
            <a:p>
              <a:pPr algn="ctr"/>
              <a:r>
                <a:rPr lang="en-GB" sz="600" i="1" dirty="0" smtClean="0"/>
                <a:t>Rel-15</a:t>
              </a:r>
            </a:p>
            <a:p>
              <a:pPr algn="ctr"/>
              <a:r>
                <a:rPr lang="en-GB" sz="600" i="1" dirty="0" smtClean="0"/>
                <a:t>ASN.1 freeze</a:t>
              </a:r>
              <a:endParaRPr lang="en-GB" sz="600" i="1" dirty="0"/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3075869" y="6031847"/>
              <a:ext cx="5934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GB" sz="600" i="1" dirty="0" smtClean="0"/>
                <a:t>March 2017</a:t>
              </a:r>
            </a:p>
            <a:p>
              <a:pPr algn="ctr"/>
              <a:r>
                <a:rPr lang="en-GB" sz="600" i="1" dirty="0" smtClean="0"/>
                <a:t>Expected </a:t>
              </a:r>
            </a:p>
            <a:p>
              <a:pPr algn="ctr"/>
              <a:r>
                <a:rPr lang="en-GB" sz="600" i="1" dirty="0" smtClean="0"/>
                <a:t>Start of </a:t>
              </a:r>
              <a:r>
                <a:rPr lang="en-GB" sz="600" i="1" dirty="0"/>
                <a:t>W</a:t>
              </a:r>
              <a:r>
                <a:rPr lang="en-GB" sz="600" i="1" dirty="0" smtClean="0"/>
                <a:t>I</a:t>
              </a:r>
              <a:endParaRPr lang="en-GB" sz="600" i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351151424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altLang="ko-KR" dirty="0" smtClean="0"/>
              <a:t>Thanks!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71449972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3_Office 테마">
  <a:themeElements>
    <a:clrScheme name="1_Office 테마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테마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400" dirty="0" smtClean="0">
            <a:latin typeface="HY견고딕" pitchFamily="18" charset="-127"/>
            <a:ea typeface="HY견고딕" pitchFamily="18" charset="-127"/>
          </a:defRPr>
        </a:defPPr>
      </a:lstStyle>
    </a:txDef>
  </a:objectDefaults>
  <a:extraClrSchemeLst>
    <a:extraClrScheme>
      <a:clrScheme name="1_Office 테마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Office2007 word" ma:contentTypeID="0x010100A14D984FB8B221468946974834B0990F00D13DA6DAF025384FA39A7C534BB95254" ma:contentTypeVersion="2" ma:contentTypeDescription="Office2007 word" ma:contentTypeScope="" ma:versionID="d9c32686cb9f1da451d78bae89e12694">
  <xsd:schema xmlns:xsd="http://www.w3.org/2001/XMLSchema" xmlns:p="http://schemas.microsoft.com/office/2006/metadata/properties" targetNamespace="http://schemas.microsoft.com/office/2006/metadata/properties" ma:root="true" ma:fieldsID="79c84ea9a899f15170f16e18ddd0642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A2755A-DBAA-43A1-9378-E774146475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46D65E4F-B796-48EA-912B-80164599CC00}">
  <ds:schemaRefs>
    <ds:schemaRef ds:uri="http://purl.org/dc/dcmitype/"/>
    <ds:schemaRef ds:uri="http://www.w3.org/XML/1998/namespace"/>
    <ds:schemaRef ds:uri="http://schemas.openxmlformats.org/package/2006/metadata/core-properties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3F55B311-D8B8-4C4A-AB91-7AEBDC4853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38381</TotalTime>
  <Words>986</Words>
  <Application>Microsoft Office PowerPoint</Application>
  <PresentationFormat>A4 Paper (210x297 mm)</PresentationFormat>
  <Paragraphs>239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3_Office 테마</vt:lpstr>
      <vt:lpstr>PowerPoint Presentation</vt:lpstr>
      <vt:lpstr>Introduction</vt:lpstr>
      <vt:lpstr>Observations on 3-Phase Approach for NR Standardization</vt:lpstr>
      <vt:lpstr>Comparison of Specification Work between SA and NSA (1/2)</vt:lpstr>
      <vt:lpstr>Comparison of Specification Work between SA and NSA (2/2)</vt:lpstr>
      <vt:lpstr>Conclusion</vt:lpstr>
      <vt:lpstr>Annex A: 3GPP Time Plans for New RAT’s </vt:lpstr>
      <vt:lpstr>Thanks!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13년경영계획 최종 보고_v1.0-CSP2</dc:title>
  <dc:creator>이상우</dc:creator>
  <cp:lastModifiedBy>Juho Lee</cp:lastModifiedBy>
  <cp:revision>1304</cp:revision>
  <dcterms:created xsi:type="dcterms:W3CDTF">2011-04-07T04:52:51Z</dcterms:created>
  <dcterms:modified xsi:type="dcterms:W3CDTF">2016-06-13T05:16:43Z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0x010100A14D984FB8B221468946974834B0990F00D13DA6DAF025384FA39A7C534BB95254</vt:lpwstr>
  </property>
</Properties>
</file>