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92" r:id="rId2"/>
    <p:sldId id="355" r:id="rId3"/>
    <p:sldId id="356" r:id="rId4"/>
    <p:sldId id="357" r:id="rId5"/>
    <p:sldId id="358" r:id="rId6"/>
    <p:sldId id="282" r:id="rId7"/>
    <p:sldId id="270" r:id="rId8"/>
    <p:sldId id="369" r:id="rId9"/>
    <p:sldId id="377" r:id="rId10"/>
    <p:sldId id="334" r:id="rId11"/>
    <p:sldId id="370" r:id="rId12"/>
    <p:sldId id="336" r:id="rId13"/>
    <p:sldId id="383" r:id="rId14"/>
    <p:sldId id="337" r:id="rId15"/>
    <p:sldId id="35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arimaK" initials="G" lastIdx="1" clrIdx="0"/>
  <p:cmAuthor id="1" name="Vikram" initials="V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9/25/2019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C6D44-F24B-4396-A71A-5072DB1ACDE0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j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1135"/>
                </a:solidFill>
                <a:effectLst/>
                <a:uLnTx/>
                <a:uFillTx/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Status of industrial IoT - 21.2.2019 GTI WS - Ulrich Dropmann, Nokia - Public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0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>
                <a:solidFill>
                  <a:schemeClr val="bg2"/>
                </a:solidFill>
                <a:latin typeface="+mj-lt"/>
              </a:defRPr>
            </a:lvl1pPr>
            <a:lvl2pPr>
              <a:defRPr sz="2665">
                <a:latin typeface="+mj-lt"/>
              </a:defRPr>
            </a:lvl2pPr>
            <a:lvl3pPr>
              <a:defRPr sz="2665">
                <a:latin typeface="+mj-lt"/>
              </a:defRPr>
            </a:lvl3pPr>
            <a:lvl4pPr>
              <a:defRPr sz="2665">
                <a:latin typeface="+mj-lt"/>
              </a:defRPr>
            </a:lvl4pPr>
            <a:lvl5pPr>
              <a:defRPr sz="2665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5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0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Public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556800" y="372332"/>
            <a:ext cx="11078400" cy="412800"/>
          </a:xfrm>
        </p:spPr>
        <p:txBody>
          <a:bodyPr/>
          <a:lstStyle>
            <a:lvl1pPr>
              <a:defRPr sz="2665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590400" y="6422400"/>
            <a:ext cx="3441601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5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>
                <a:cs typeface="Arial" panose="020B0604020202020204" pitchFamily="34" charset="0"/>
              </a:rPr>
              <a:t>Public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556683" y="787201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65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665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656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GB" dirty="0"/>
              <a:t>Click to edit secondary headline</a:t>
            </a:r>
          </a:p>
        </p:txBody>
      </p:sp>
      <p:sp>
        <p:nvSpPr>
          <p:cNvPr id="39" name="Rechteck 38"/>
          <p:cNvSpPr/>
          <p:nvPr userDrawn="1"/>
        </p:nvSpPr>
        <p:spPr>
          <a:xfrm>
            <a:off x="8115340" y="3788663"/>
            <a:ext cx="3622641" cy="2173416"/>
          </a:xfrm>
          <a:prstGeom prst="rect">
            <a:avLst/>
          </a:prstGeom>
          <a:solidFill>
            <a:srgbClr val="00113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96596" tIns="531280" rIns="115916" bIns="0" numCol="1" spcCol="0" rtlCol="0" fromWordArt="0" anchor="t" anchorCtr="0" forceAA="0" compatLnSpc="1">
            <a:noAutofit/>
          </a:bodyPr>
          <a:lstStyle/>
          <a:p>
            <a:pPr marL="0" marR="0" lvl="0" indent="0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34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Benefits</a:t>
            </a:r>
          </a:p>
        </p:txBody>
      </p:sp>
      <p:sp>
        <p:nvSpPr>
          <p:cNvPr id="40" name="Rechteck 39"/>
          <p:cNvSpPr/>
          <p:nvPr userDrawn="1"/>
        </p:nvSpPr>
        <p:spPr>
          <a:xfrm>
            <a:off x="579408" y="3788664"/>
            <a:ext cx="3622641" cy="2173417"/>
          </a:xfrm>
          <a:prstGeom prst="rect">
            <a:avLst/>
          </a:prstGeom>
          <a:solidFill>
            <a:srgbClr val="98A2AE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596" tIns="96596" rIns="96596" bIns="96596" numCol="1" spcCol="0" rtlCol="0" fromWordArt="0" anchor="t" anchorCtr="0" forceAA="0" compatLnSpc="1">
            <a:noAutofit/>
          </a:bodyPr>
          <a:lstStyle/>
          <a:p>
            <a:pPr marL="0" marR="0" lvl="0" indent="0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41" name="Rechteck 40"/>
          <p:cNvSpPr/>
          <p:nvPr userDrawn="1"/>
        </p:nvSpPr>
        <p:spPr>
          <a:xfrm>
            <a:off x="579005" y="1469853"/>
            <a:ext cx="3623044" cy="2318808"/>
          </a:xfrm>
          <a:prstGeom prst="rect">
            <a:avLst/>
          </a:prstGeom>
          <a:solidFill>
            <a:srgbClr val="98A2AE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596" tIns="96596" rIns="96596" bIns="96596" numCol="1" spcCol="0" rtlCol="0" fromWordArt="0" anchor="t" anchorCtr="0" forceAA="0" compatLnSpc="1">
            <a:noAutofit/>
          </a:bodyPr>
          <a:lstStyle/>
          <a:p>
            <a:pPr marL="0" marR="0" lvl="0" indent="0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grpSp>
        <p:nvGrpSpPr>
          <p:cNvPr id="42" name="Gruppieren 41"/>
          <p:cNvGrpSpPr/>
          <p:nvPr userDrawn="1"/>
        </p:nvGrpSpPr>
        <p:grpSpPr>
          <a:xfrm>
            <a:off x="11303264" y="3788663"/>
            <a:ext cx="434717" cy="434683"/>
            <a:chOff x="8424464" y="2797315"/>
            <a:chExt cx="324000" cy="324000"/>
          </a:xfrm>
        </p:grpSpPr>
        <p:sp>
          <p:nvSpPr>
            <p:cNvPr id="43" name="Rechteck 42"/>
            <p:cNvSpPr/>
            <p:nvPr/>
          </p:nvSpPr>
          <p:spPr>
            <a:xfrm>
              <a:off x="8424464" y="2797315"/>
              <a:ext cx="324000" cy="324000"/>
            </a:xfrm>
            <a:prstGeom prst="rect">
              <a:avLst/>
            </a:prstGeom>
            <a:solidFill>
              <a:srgbClr val="00113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<a:noAutofit/>
            </a:bodyPr>
            <a:lstStyle/>
            <a:p>
              <a:pPr marL="0" marR="0" lvl="0" indent="0" defTabSz="91948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60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grpSp>
          <p:nvGrpSpPr>
            <p:cNvPr id="44" name="Gruppieren 43"/>
            <p:cNvGrpSpPr>
              <a:grpSpLocks noChangeAspect="1"/>
            </p:cNvGrpSpPr>
            <p:nvPr/>
          </p:nvGrpSpPr>
          <p:grpSpPr>
            <a:xfrm>
              <a:off x="8504109" y="2844452"/>
              <a:ext cx="164711" cy="229726"/>
              <a:chOff x="1109662" y="766762"/>
              <a:chExt cx="1628776" cy="2271712"/>
            </a:xfrm>
          </p:grpSpPr>
          <p:sp>
            <p:nvSpPr>
              <p:cNvPr id="45" name="Freihandform: Form 44"/>
              <p:cNvSpPr/>
              <p:nvPr/>
            </p:nvSpPr>
            <p:spPr>
              <a:xfrm>
                <a:off x="1657350" y="2033587"/>
                <a:ext cx="528638" cy="1004887"/>
              </a:xfrm>
              <a:custGeom>
                <a:avLst/>
                <a:gdLst>
                  <a:gd name="connsiteX0" fmla="*/ 0 w 528638"/>
                  <a:gd name="connsiteY0" fmla="*/ 971550 h 976312"/>
                  <a:gd name="connsiteX1" fmla="*/ 271463 w 528638"/>
                  <a:gd name="connsiteY1" fmla="*/ 0 h 976312"/>
                  <a:gd name="connsiteX2" fmla="*/ 528638 w 528638"/>
                  <a:gd name="connsiteY2" fmla="*/ 976312 h 976312"/>
                  <a:gd name="connsiteX0-1" fmla="*/ 0 w 528638"/>
                  <a:gd name="connsiteY0-2" fmla="*/ 1000125 h 1004887"/>
                  <a:gd name="connsiteX1-3" fmla="*/ 266700 w 528638"/>
                  <a:gd name="connsiteY1-4" fmla="*/ 0 h 1004887"/>
                  <a:gd name="connsiteX2-5" fmla="*/ 528638 w 528638"/>
                  <a:gd name="connsiteY2-6" fmla="*/ 1004887 h 100488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28638" h="1004887">
                    <a:moveTo>
                      <a:pt x="0" y="1000125"/>
                    </a:moveTo>
                    <a:lnTo>
                      <a:pt x="266700" y="0"/>
                    </a:lnTo>
                    <a:lnTo>
                      <a:pt x="528638" y="1004887"/>
                    </a:ln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46" name="Freihandform: Form 45"/>
              <p:cNvSpPr/>
              <p:nvPr/>
            </p:nvSpPr>
            <p:spPr>
              <a:xfrm>
                <a:off x="1619250" y="1276349"/>
                <a:ext cx="609600" cy="534289"/>
              </a:xfrm>
              <a:custGeom>
                <a:avLst/>
                <a:gdLst>
                  <a:gd name="connsiteX0" fmla="*/ 304800 w 609600"/>
                  <a:gd name="connsiteY0" fmla="*/ 0 h 534290"/>
                  <a:gd name="connsiteX1" fmla="*/ 609600 w 609600"/>
                  <a:gd name="connsiteY1" fmla="*/ 304800 h 534290"/>
                  <a:gd name="connsiteX2" fmla="*/ 520326 w 609600"/>
                  <a:gd name="connsiteY2" fmla="*/ 520326 h 534290"/>
                  <a:gd name="connsiteX3" fmla="*/ 503402 w 609600"/>
                  <a:gd name="connsiteY3" fmla="*/ 534290 h 534290"/>
                  <a:gd name="connsiteX4" fmla="*/ 304800 w 609600"/>
                  <a:gd name="connsiteY4" fmla="*/ 340039 h 534290"/>
                  <a:gd name="connsiteX5" fmla="*/ 106198 w 609600"/>
                  <a:gd name="connsiteY5" fmla="*/ 534289 h 534290"/>
                  <a:gd name="connsiteX6" fmla="*/ 89274 w 609600"/>
                  <a:gd name="connsiteY6" fmla="*/ 520326 h 534290"/>
                  <a:gd name="connsiteX7" fmla="*/ 0 w 609600"/>
                  <a:gd name="connsiteY7" fmla="*/ 304800 h 534290"/>
                  <a:gd name="connsiteX8" fmla="*/ 304800 w 609600"/>
                  <a:gd name="connsiteY8" fmla="*/ 0 h 534290"/>
                  <a:gd name="connsiteX0-1" fmla="*/ 304800 w 609600"/>
                  <a:gd name="connsiteY0-2" fmla="*/ 0 h 534290"/>
                  <a:gd name="connsiteX1-3" fmla="*/ 609600 w 609600"/>
                  <a:gd name="connsiteY1-4" fmla="*/ 304800 h 534290"/>
                  <a:gd name="connsiteX2-5" fmla="*/ 520326 w 609600"/>
                  <a:gd name="connsiteY2-6" fmla="*/ 520326 h 534290"/>
                  <a:gd name="connsiteX3-7" fmla="*/ 503402 w 609600"/>
                  <a:gd name="connsiteY3-8" fmla="*/ 534290 h 534290"/>
                  <a:gd name="connsiteX4-9" fmla="*/ 106198 w 609600"/>
                  <a:gd name="connsiteY4-10" fmla="*/ 534289 h 534290"/>
                  <a:gd name="connsiteX5-11" fmla="*/ 89274 w 609600"/>
                  <a:gd name="connsiteY5-12" fmla="*/ 520326 h 534290"/>
                  <a:gd name="connsiteX6-13" fmla="*/ 0 w 609600"/>
                  <a:gd name="connsiteY6-14" fmla="*/ 304800 h 534290"/>
                  <a:gd name="connsiteX7-15" fmla="*/ 304800 w 609600"/>
                  <a:gd name="connsiteY7-16" fmla="*/ 0 h 534290"/>
                  <a:gd name="connsiteX0-17" fmla="*/ 106198 w 609600"/>
                  <a:gd name="connsiteY0-18" fmla="*/ 534289 h 625730"/>
                  <a:gd name="connsiteX1-19" fmla="*/ 89274 w 609600"/>
                  <a:gd name="connsiteY1-20" fmla="*/ 520326 h 625730"/>
                  <a:gd name="connsiteX2-21" fmla="*/ 0 w 609600"/>
                  <a:gd name="connsiteY2-22" fmla="*/ 304800 h 625730"/>
                  <a:gd name="connsiteX3-23" fmla="*/ 304800 w 609600"/>
                  <a:gd name="connsiteY3-24" fmla="*/ 0 h 625730"/>
                  <a:gd name="connsiteX4-25" fmla="*/ 609600 w 609600"/>
                  <a:gd name="connsiteY4-26" fmla="*/ 304800 h 625730"/>
                  <a:gd name="connsiteX5-27" fmla="*/ 520326 w 609600"/>
                  <a:gd name="connsiteY5-28" fmla="*/ 520326 h 625730"/>
                  <a:gd name="connsiteX6-29" fmla="*/ 594842 w 609600"/>
                  <a:gd name="connsiteY6-30" fmla="*/ 625730 h 625730"/>
                  <a:gd name="connsiteX0-31" fmla="*/ 106198 w 609600"/>
                  <a:gd name="connsiteY0-32" fmla="*/ 534289 h 534289"/>
                  <a:gd name="connsiteX1-33" fmla="*/ 89274 w 609600"/>
                  <a:gd name="connsiteY1-34" fmla="*/ 520326 h 534289"/>
                  <a:gd name="connsiteX2-35" fmla="*/ 0 w 609600"/>
                  <a:gd name="connsiteY2-36" fmla="*/ 304800 h 534289"/>
                  <a:gd name="connsiteX3-37" fmla="*/ 304800 w 609600"/>
                  <a:gd name="connsiteY3-38" fmla="*/ 0 h 534289"/>
                  <a:gd name="connsiteX4-39" fmla="*/ 609600 w 609600"/>
                  <a:gd name="connsiteY4-40" fmla="*/ 304800 h 534289"/>
                  <a:gd name="connsiteX5-41" fmla="*/ 520326 w 609600"/>
                  <a:gd name="connsiteY5-42" fmla="*/ 520326 h 5342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609600" h="534289">
                    <a:moveTo>
                      <a:pt x="106198" y="534289"/>
                    </a:moveTo>
                    <a:lnTo>
                      <a:pt x="89274" y="520326"/>
                    </a:lnTo>
                    <a:cubicBezTo>
                      <a:pt x="34116" y="465168"/>
                      <a:pt x="0" y="388968"/>
                      <a:pt x="0" y="304800"/>
                    </a:cubicBezTo>
                    <a:cubicBezTo>
                      <a:pt x="0" y="136464"/>
                      <a:pt x="136464" y="0"/>
                      <a:pt x="304800" y="0"/>
                    </a:cubicBezTo>
                    <a:cubicBezTo>
                      <a:pt x="473136" y="0"/>
                      <a:pt x="609600" y="136464"/>
                      <a:pt x="609600" y="304800"/>
                    </a:cubicBezTo>
                    <a:cubicBezTo>
                      <a:pt x="609600" y="388968"/>
                      <a:pt x="575484" y="465168"/>
                      <a:pt x="520326" y="520326"/>
                    </a:cubicBez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47" name="Freihandform: Form 46"/>
              <p:cNvSpPr/>
              <p:nvPr/>
            </p:nvSpPr>
            <p:spPr>
              <a:xfrm>
                <a:off x="1366837" y="1023937"/>
                <a:ext cx="1114426" cy="963396"/>
              </a:xfrm>
              <a:custGeom>
                <a:avLst/>
                <a:gdLst>
                  <a:gd name="connsiteX0" fmla="*/ 557213 w 1114426"/>
                  <a:gd name="connsiteY0" fmla="*/ 0 h 963396"/>
                  <a:gd name="connsiteX1" fmla="*/ 1114426 w 1114426"/>
                  <a:gd name="connsiteY1" fmla="*/ 557213 h 963396"/>
                  <a:gd name="connsiteX2" fmla="*/ 951222 w 1114426"/>
                  <a:gd name="connsiteY2" fmla="*/ 951222 h 963396"/>
                  <a:gd name="connsiteX3" fmla="*/ 936467 w 1114426"/>
                  <a:gd name="connsiteY3" fmla="*/ 963396 h 963396"/>
                  <a:gd name="connsiteX4" fmla="*/ 557213 w 1114426"/>
                  <a:gd name="connsiteY4" fmla="*/ 592452 h 963396"/>
                  <a:gd name="connsiteX5" fmla="*/ 177959 w 1114426"/>
                  <a:gd name="connsiteY5" fmla="*/ 963396 h 963396"/>
                  <a:gd name="connsiteX6" fmla="*/ 163204 w 1114426"/>
                  <a:gd name="connsiteY6" fmla="*/ 951222 h 963396"/>
                  <a:gd name="connsiteX7" fmla="*/ 0 w 1114426"/>
                  <a:gd name="connsiteY7" fmla="*/ 557213 h 963396"/>
                  <a:gd name="connsiteX8" fmla="*/ 557213 w 1114426"/>
                  <a:gd name="connsiteY8" fmla="*/ 0 h 963396"/>
                  <a:gd name="connsiteX0-1" fmla="*/ 557213 w 1114426"/>
                  <a:gd name="connsiteY0-2" fmla="*/ 0 h 963396"/>
                  <a:gd name="connsiteX1-3" fmla="*/ 1114426 w 1114426"/>
                  <a:gd name="connsiteY1-4" fmla="*/ 557213 h 963396"/>
                  <a:gd name="connsiteX2-5" fmla="*/ 951222 w 1114426"/>
                  <a:gd name="connsiteY2-6" fmla="*/ 951222 h 963396"/>
                  <a:gd name="connsiteX3-7" fmla="*/ 936467 w 1114426"/>
                  <a:gd name="connsiteY3-8" fmla="*/ 963396 h 963396"/>
                  <a:gd name="connsiteX4-9" fmla="*/ 177959 w 1114426"/>
                  <a:gd name="connsiteY4-10" fmla="*/ 963396 h 963396"/>
                  <a:gd name="connsiteX5-11" fmla="*/ 163204 w 1114426"/>
                  <a:gd name="connsiteY5-12" fmla="*/ 951222 h 963396"/>
                  <a:gd name="connsiteX6-13" fmla="*/ 0 w 1114426"/>
                  <a:gd name="connsiteY6-14" fmla="*/ 557213 h 963396"/>
                  <a:gd name="connsiteX7-15" fmla="*/ 557213 w 1114426"/>
                  <a:gd name="connsiteY7-16" fmla="*/ 0 h 963396"/>
                  <a:gd name="connsiteX0-17" fmla="*/ 177959 w 1114426"/>
                  <a:gd name="connsiteY0-18" fmla="*/ 963396 h 1054836"/>
                  <a:gd name="connsiteX1-19" fmla="*/ 163204 w 1114426"/>
                  <a:gd name="connsiteY1-20" fmla="*/ 951222 h 1054836"/>
                  <a:gd name="connsiteX2-21" fmla="*/ 0 w 1114426"/>
                  <a:gd name="connsiteY2-22" fmla="*/ 557213 h 1054836"/>
                  <a:gd name="connsiteX3-23" fmla="*/ 557213 w 1114426"/>
                  <a:gd name="connsiteY3-24" fmla="*/ 0 h 1054836"/>
                  <a:gd name="connsiteX4-25" fmla="*/ 1114426 w 1114426"/>
                  <a:gd name="connsiteY4-26" fmla="*/ 557213 h 1054836"/>
                  <a:gd name="connsiteX5-27" fmla="*/ 951222 w 1114426"/>
                  <a:gd name="connsiteY5-28" fmla="*/ 951222 h 1054836"/>
                  <a:gd name="connsiteX6-29" fmla="*/ 1027907 w 1114426"/>
                  <a:gd name="connsiteY6-30" fmla="*/ 1054836 h 1054836"/>
                  <a:gd name="connsiteX0-31" fmla="*/ 177959 w 1114426"/>
                  <a:gd name="connsiteY0-32" fmla="*/ 963396 h 963396"/>
                  <a:gd name="connsiteX1-33" fmla="*/ 163204 w 1114426"/>
                  <a:gd name="connsiteY1-34" fmla="*/ 951222 h 963396"/>
                  <a:gd name="connsiteX2-35" fmla="*/ 0 w 1114426"/>
                  <a:gd name="connsiteY2-36" fmla="*/ 557213 h 963396"/>
                  <a:gd name="connsiteX3-37" fmla="*/ 557213 w 1114426"/>
                  <a:gd name="connsiteY3-38" fmla="*/ 0 h 963396"/>
                  <a:gd name="connsiteX4-39" fmla="*/ 1114426 w 1114426"/>
                  <a:gd name="connsiteY4-40" fmla="*/ 557213 h 963396"/>
                  <a:gd name="connsiteX5-41" fmla="*/ 951222 w 1114426"/>
                  <a:gd name="connsiteY5-42" fmla="*/ 951222 h 96339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114426" h="963396">
                    <a:moveTo>
                      <a:pt x="177959" y="963396"/>
                    </a:moveTo>
                    <a:lnTo>
                      <a:pt x="163204" y="951222"/>
                    </a:lnTo>
                    <a:cubicBezTo>
                      <a:pt x="62368" y="850386"/>
                      <a:pt x="0" y="711083"/>
                      <a:pt x="0" y="557213"/>
                    </a:cubicBezTo>
                    <a:cubicBezTo>
                      <a:pt x="0" y="249473"/>
                      <a:pt x="249473" y="0"/>
                      <a:pt x="557213" y="0"/>
                    </a:cubicBezTo>
                    <a:cubicBezTo>
                      <a:pt x="864953" y="0"/>
                      <a:pt x="1114426" y="249473"/>
                      <a:pt x="1114426" y="557213"/>
                    </a:cubicBezTo>
                    <a:cubicBezTo>
                      <a:pt x="1114426" y="711083"/>
                      <a:pt x="1052058" y="850386"/>
                      <a:pt x="951222" y="951222"/>
                    </a:cubicBez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48" name="Freihandform: Form 47"/>
              <p:cNvSpPr/>
              <p:nvPr/>
            </p:nvSpPr>
            <p:spPr>
              <a:xfrm>
                <a:off x="1109662" y="766762"/>
                <a:ext cx="1628776" cy="1400598"/>
              </a:xfrm>
              <a:custGeom>
                <a:avLst/>
                <a:gdLst>
                  <a:gd name="connsiteX0" fmla="*/ 814388 w 1628776"/>
                  <a:gd name="connsiteY0" fmla="*/ 0 h 1400598"/>
                  <a:gd name="connsiteX1" fmla="*/ 1628776 w 1628776"/>
                  <a:gd name="connsiteY1" fmla="*/ 814388 h 1400598"/>
                  <a:gd name="connsiteX2" fmla="*/ 1390247 w 1628776"/>
                  <a:gd name="connsiteY2" fmla="*/ 1390247 h 1400598"/>
                  <a:gd name="connsiteX3" fmla="*/ 1377702 w 1628776"/>
                  <a:gd name="connsiteY3" fmla="*/ 1400598 h 1400598"/>
                  <a:gd name="connsiteX4" fmla="*/ 814388 w 1628776"/>
                  <a:gd name="connsiteY4" fmla="*/ 849627 h 1400598"/>
                  <a:gd name="connsiteX5" fmla="*/ 251074 w 1628776"/>
                  <a:gd name="connsiteY5" fmla="*/ 1400598 h 1400598"/>
                  <a:gd name="connsiteX6" fmla="*/ 238529 w 1628776"/>
                  <a:gd name="connsiteY6" fmla="*/ 1390247 h 1400598"/>
                  <a:gd name="connsiteX7" fmla="*/ 0 w 1628776"/>
                  <a:gd name="connsiteY7" fmla="*/ 814388 h 1400598"/>
                  <a:gd name="connsiteX8" fmla="*/ 814388 w 1628776"/>
                  <a:gd name="connsiteY8" fmla="*/ 0 h 1400598"/>
                  <a:gd name="connsiteX0-1" fmla="*/ 814388 w 1628776"/>
                  <a:gd name="connsiteY0-2" fmla="*/ 0 h 1400598"/>
                  <a:gd name="connsiteX1-3" fmla="*/ 1628776 w 1628776"/>
                  <a:gd name="connsiteY1-4" fmla="*/ 814388 h 1400598"/>
                  <a:gd name="connsiteX2-5" fmla="*/ 1390247 w 1628776"/>
                  <a:gd name="connsiteY2-6" fmla="*/ 1390247 h 1400598"/>
                  <a:gd name="connsiteX3-7" fmla="*/ 1377702 w 1628776"/>
                  <a:gd name="connsiteY3-8" fmla="*/ 1400598 h 1400598"/>
                  <a:gd name="connsiteX4-9" fmla="*/ 251074 w 1628776"/>
                  <a:gd name="connsiteY4-10" fmla="*/ 1400598 h 1400598"/>
                  <a:gd name="connsiteX5-11" fmla="*/ 238529 w 1628776"/>
                  <a:gd name="connsiteY5-12" fmla="*/ 1390247 h 1400598"/>
                  <a:gd name="connsiteX6-13" fmla="*/ 0 w 1628776"/>
                  <a:gd name="connsiteY6-14" fmla="*/ 814388 h 1400598"/>
                  <a:gd name="connsiteX7-15" fmla="*/ 814388 w 1628776"/>
                  <a:gd name="connsiteY7-16" fmla="*/ 0 h 1400598"/>
                  <a:gd name="connsiteX0-17" fmla="*/ 251074 w 1628776"/>
                  <a:gd name="connsiteY0-18" fmla="*/ 1400598 h 1492038"/>
                  <a:gd name="connsiteX1-19" fmla="*/ 238529 w 1628776"/>
                  <a:gd name="connsiteY1-20" fmla="*/ 1390247 h 1492038"/>
                  <a:gd name="connsiteX2-21" fmla="*/ 0 w 1628776"/>
                  <a:gd name="connsiteY2-22" fmla="*/ 814388 h 1492038"/>
                  <a:gd name="connsiteX3-23" fmla="*/ 814388 w 1628776"/>
                  <a:gd name="connsiteY3-24" fmla="*/ 0 h 1492038"/>
                  <a:gd name="connsiteX4-25" fmla="*/ 1628776 w 1628776"/>
                  <a:gd name="connsiteY4-26" fmla="*/ 814388 h 1492038"/>
                  <a:gd name="connsiteX5-27" fmla="*/ 1390247 w 1628776"/>
                  <a:gd name="connsiteY5-28" fmla="*/ 1390247 h 1492038"/>
                  <a:gd name="connsiteX6-29" fmla="*/ 1469142 w 1628776"/>
                  <a:gd name="connsiteY6-30" fmla="*/ 1492038 h 1492038"/>
                  <a:gd name="connsiteX0-31" fmla="*/ 251074 w 1628776"/>
                  <a:gd name="connsiteY0-32" fmla="*/ 1400598 h 1400598"/>
                  <a:gd name="connsiteX1-33" fmla="*/ 238529 w 1628776"/>
                  <a:gd name="connsiteY1-34" fmla="*/ 1390247 h 1400598"/>
                  <a:gd name="connsiteX2-35" fmla="*/ 0 w 1628776"/>
                  <a:gd name="connsiteY2-36" fmla="*/ 814388 h 1400598"/>
                  <a:gd name="connsiteX3-37" fmla="*/ 814388 w 1628776"/>
                  <a:gd name="connsiteY3-38" fmla="*/ 0 h 1400598"/>
                  <a:gd name="connsiteX4-39" fmla="*/ 1628776 w 1628776"/>
                  <a:gd name="connsiteY4-40" fmla="*/ 814388 h 1400598"/>
                  <a:gd name="connsiteX5-41" fmla="*/ 1390247 w 1628776"/>
                  <a:gd name="connsiteY5-42" fmla="*/ 1390247 h 140059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628776" h="1400598">
                    <a:moveTo>
                      <a:pt x="251074" y="1400598"/>
                    </a:moveTo>
                    <a:lnTo>
                      <a:pt x="238529" y="1390247"/>
                    </a:lnTo>
                    <a:cubicBezTo>
                      <a:pt x="91154" y="1242872"/>
                      <a:pt x="0" y="1039275"/>
                      <a:pt x="0" y="814388"/>
                    </a:cubicBezTo>
                    <a:cubicBezTo>
                      <a:pt x="0" y="364614"/>
                      <a:pt x="364614" y="0"/>
                      <a:pt x="814388" y="0"/>
                    </a:cubicBezTo>
                    <a:cubicBezTo>
                      <a:pt x="1264162" y="0"/>
                      <a:pt x="1628776" y="364614"/>
                      <a:pt x="1628776" y="814388"/>
                    </a:cubicBezTo>
                    <a:cubicBezTo>
                      <a:pt x="1628776" y="1039275"/>
                      <a:pt x="1537623" y="1242872"/>
                      <a:pt x="1390247" y="1390247"/>
                    </a:cubicBez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49" name="Ellipse 48"/>
              <p:cNvSpPr/>
              <p:nvPr/>
            </p:nvSpPr>
            <p:spPr>
              <a:xfrm>
                <a:off x="1847850" y="1504950"/>
                <a:ext cx="152400" cy="152400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</p:grpSp>
      </p:grpSp>
      <p:sp>
        <p:nvSpPr>
          <p:cNvPr id="50" name="Rechteck 49"/>
          <p:cNvSpPr/>
          <p:nvPr userDrawn="1"/>
        </p:nvSpPr>
        <p:spPr>
          <a:xfrm>
            <a:off x="4347373" y="1469855"/>
            <a:ext cx="3622641" cy="2173417"/>
          </a:xfrm>
          <a:prstGeom prst="rect">
            <a:avLst/>
          </a:prstGeom>
          <a:solidFill>
            <a:srgbClr val="98A2AE">
              <a:lumMod val="20000"/>
              <a:lumOff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596" tIns="96596" rIns="96596" bIns="96596" numCol="1" spcCol="0" rtlCol="0" fromWordArt="0" anchor="t" anchorCtr="0" forceAA="0" compatLnSpc="1">
            <a:noAutofit/>
          </a:bodyPr>
          <a:lstStyle/>
          <a:p>
            <a:pPr marL="0" marR="0" lvl="0" indent="0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1" name="Rechteck 50"/>
          <p:cNvSpPr/>
          <p:nvPr userDrawn="1"/>
        </p:nvSpPr>
        <p:spPr>
          <a:xfrm>
            <a:off x="4347373" y="3788663"/>
            <a:ext cx="3622641" cy="2173416"/>
          </a:xfrm>
          <a:prstGeom prst="rect">
            <a:avLst/>
          </a:prstGeom>
          <a:solidFill>
            <a:srgbClr val="98A2AE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96596" tIns="434682" rIns="115916" bIns="0" numCol="1" spcCol="0" rtlCol="0" fromWordArt="0" anchor="t" anchorCtr="0" forceAA="0" compatLnSpc="1">
            <a:noAutofit/>
          </a:bodyPr>
          <a:lstStyle/>
          <a:p>
            <a:pPr marL="0" marR="0" lvl="0" indent="0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34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Business case</a:t>
            </a:r>
          </a:p>
        </p:txBody>
      </p:sp>
      <p:sp>
        <p:nvSpPr>
          <p:cNvPr id="52" name="Rechteck 51"/>
          <p:cNvSpPr/>
          <p:nvPr userDrawn="1"/>
        </p:nvSpPr>
        <p:spPr>
          <a:xfrm>
            <a:off x="7535299" y="3788663"/>
            <a:ext cx="434717" cy="434683"/>
          </a:xfrm>
          <a:prstGeom prst="rect">
            <a:avLst/>
          </a:prstGeom>
          <a:solidFill>
            <a:srgbClr val="98A2AE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596" tIns="96596" rIns="96596" bIns="96596" numCol="1" spcCol="0" rtlCol="0" fromWordArt="0" anchor="t" anchorCtr="0" forceAA="0" compatLnSpc="1">
            <a:noAutofit/>
          </a:bodyPr>
          <a:lstStyle/>
          <a:p>
            <a:pPr marL="0" marR="0" lvl="0" indent="0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5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3" name="Freihandform: Form 52"/>
          <p:cNvSpPr/>
          <p:nvPr userDrawn="1"/>
        </p:nvSpPr>
        <p:spPr>
          <a:xfrm>
            <a:off x="7684217" y="3885419"/>
            <a:ext cx="136880" cy="241172"/>
          </a:xfrm>
          <a:custGeom>
            <a:avLst/>
            <a:gdLst>
              <a:gd name="connsiteX0" fmla="*/ 847614 w 1863244"/>
              <a:gd name="connsiteY0" fmla="*/ 0 h 3283136"/>
              <a:gd name="connsiteX1" fmla="*/ 1015630 w 1863244"/>
              <a:gd name="connsiteY1" fmla="*/ 0 h 3283136"/>
              <a:gd name="connsiteX2" fmla="*/ 1057636 w 1863244"/>
              <a:gd name="connsiteY2" fmla="*/ 42006 h 3283136"/>
              <a:gd name="connsiteX3" fmla="*/ 1057636 w 1863244"/>
              <a:gd name="connsiteY3" fmla="*/ 252932 h 3283136"/>
              <a:gd name="connsiteX4" fmla="*/ 1063772 w 1863244"/>
              <a:gd name="connsiteY4" fmla="*/ 253135 h 3283136"/>
              <a:gd name="connsiteX5" fmla="*/ 1205983 w 1863244"/>
              <a:gd name="connsiteY5" fmla="*/ 272286 h 3283136"/>
              <a:gd name="connsiteX6" fmla="*/ 1740914 w 1863244"/>
              <a:gd name="connsiteY6" fmla="*/ 549764 h 3283136"/>
              <a:gd name="connsiteX7" fmla="*/ 1561757 w 1863244"/>
              <a:gd name="connsiteY7" fmla="*/ 732679 h 3283136"/>
              <a:gd name="connsiteX8" fmla="*/ 1213576 w 1863244"/>
              <a:gd name="connsiteY8" fmla="*/ 535545 h 3283136"/>
              <a:gd name="connsiteX9" fmla="*/ 745167 w 1863244"/>
              <a:gd name="connsiteY9" fmla="*/ 523372 h 3283136"/>
              <a:gd name="connsiteX10" fmla="*/ 365472 w 1863244"/>
              <a:gd name="connsiteY10" fmla="*/ 887403 h 3283136"/>
              <a:gd name="connsiteX11" fmla="*/ 456028 w 1863244"/>
              <a:gd name="connsiteY11" fmla="*/ 1301852 h 3283136"/>
              <a:gd name="connsiteX12" fmla="*/ 779002 w 1863244"/>
              <a:gd name="connsiteY12" fmla="*/ 1452864 h 3283136"/>
              <a:gd name="connsiteX13" fmla="*/ 1258540 w 1863244"/>
              <a:gd name="connsiteY13" fmla="*/ 1530887 h 3283136"/>
              <a:gd name="connsiteX14" fmla="*/ 1859467 w 1863244"/>
              <a:gd name="connsiteY14" fmla="*/ 2148308 h 3283136"/>
              <a:gd name="connsiteX15" fmla="*/ 1717878 w 1863244"/>
              <a:gd name="connsiteY15" fmla="*/ 2690439 h 3283136"/>
              <a:gd name="connsiteX16" fmla="*/ 1232975 w 1863244"/>
              <a:gd name="connsiteY16" fmla="*/ 2975398 h 3283136"/>
              <a:gd name="connsiteX17" fmla="*/ 1069542 w 1863244"/>
              <a:gd name="connsiteY17" fmla="*/ 3002189 h 3283136"/>
              <a:gd name="connsiteX18" fmla="*/ 1057636 w 1863244"/>
              <a:gd name="connsiteY18" fmla="*/ 3002825 h 3283136"/>
              <a:gd name="connsiteX19" fmla="*/ 1057636 w 1863244"/>
              <a:gd name="connsiteY19" fmla="*/ 3241130 h 3283136"/>
              <a:gd name="connsiteX20" fmla="*/ 1015630 w 1863244"/>
              <a:gd name="connsiteY20" fmla="*/ 3283136 h 3283136"/>
              <a:gd name="connsiteX21" fmla="*/ 847614 w 1863244"/>
              <a:gd name="connsiteY21" fmla="*/ 3283136 h 3283136"/>
              <a:gd name="connsiteX22" fmla="*/ 805608 w 1863244"/>
              <a:gd name="connsiteY22" fmla="*/ 3241130 h 3283136"/>
              <a:gd name="connsiteX23" fmla="*/ 805608 w 1863244"/>
              <a:gd name="connsiteY23" fmla="*/ 3006463 h 3283136"/>
              <a:gd name="connsiteX24" fmla="*/ 697653 w 1863244"/>
              <a:gd name="connsiteY24" fmla="*/ 2999359 h 3283136"/>
              <a:gd name="connsiteX25" fmla="*/ 507949 w 1863244"/>
              <a:gd name="connsiteY25" fmla="*/ 2959490 h 3283136"/>
              <a:gd name="connsiteX26" fmla="*/ 0 w 1863244"/>
              <a:gd name="connsiteY26" fmla="*/ 2647711 h 3283136"/>
              <a:gd name="connsiteX27" fmla="*/ 191345 w 1863244"/>
              <a:gd name="connsiteY27" fmla="*/ 2455583 h 3283136"/>
              <a:gd name="connsiteX28" fmla="*/ 559076 w 1863244"/>
              <a:gd name="connsiteY28" fmla="*/ 2693028 h 3283136"/>
              <a:gd name="connsiteX29" fmla="*/ 1190969 w 1863244"/>
              <a:gd name="connsiteY29" fmla="*/ 2721906 h 3283136"/>
              <a:gd name="connsiteX30" fmla="*/ 1573031 w 1863244"/>
              <a:gd name="connsiteY30" fmla="*/ 2237533 h 3283136"/>
              <a:gd name="connsiteX31" fmla="*/ 694101 w 1863244"/>
              <a:gd name="connsiteY31" fmla="*/ 1716396 h 3283136"/>
              <a:gd name="connsiteX32" fmla="*/ 236400 w 1863244"/>
              <a:gd name="connsiteY32" fmla="*/ 1490718 h 3283136"/>
              <a:gd name="connsiteX33" fmla="*/ 79225 w 1863244"/>
              <a:gd name="connsiteY33" fmla="*/ 882173 h 3283136"/>
              <a:gd name="connsiteX34" fmla="*/ 372715 w 1863244"/>
              <a:gd name="connsiteY34" fmla="*/ 409661 h 3283136"/>
              <a:gd name="connsiteX35" fmla="*/ 673540 w 1863244"/>
              <a:gd name="connsiteY35" fmla="*/ 276452 h 3283136"/>
              <a:gd name="connsiteX36" fmla="*/ 795890 w 1863244"/>
              <a:gd name="connsiteY36" fmla="*/ 256926 h 3283136"/>
              <a:gd name="connsiteX37" fmla="*/ 805608 w 1863244"/>
              <a:gd name="connsiteY37" fmla="*/ 256306 h 3283136"/>
              <a:gd name="connsiteX38" fmla="*/ 805608 w 1863244"/>
              <a:gd name="connsiteY38" fmla="*/ 42006 h 3283136"/>
              <a:gd name="connsiteX39" fmla="*/ 847614 w 1863244"/>
              <a:gd name="connsiteY39" fmla="*/ 0 h 328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863244" h="3283136">
                <a:moveTo>
                  <a:pt x="847614" y="0"/>
                </a:moveTo>
                <a:lnTo>
                  <a:pt x="1015630" y="0"/>
                </a:lnTo>
                <a:cubicBezTo>
                  <a:pt x="1038829" y="0"/>
                  <a:pt x="1057636" y="18807"/>
                  <a:pt x="1057636" y="42006"/>
                </a:cubicBezTo>
                <a:lnTo>
                  <a:pt x="1057636" y="252932"/>
                </a:lnTo>
                <a:lnTo>
                  <a:pt x="1063772" y="253135"/>
                </a:lnTo>
                <a:cubicBezTo>
                  <a:pt x="1110441" y="256991"/>
                  <a:pt x="1157937" y="263279"/>
                  <a:pt x="1205983" y="272286"/>
                </a:cubicBezTo>
                <a:cubicBezTo>
                  <a:pt x="1398167" y="308313"/>
                  <a:pt x="1600656" y="412309"/>
                  <a:pt x="1740914" y="549764"/>
                </a:cubicBezTo>
                <a:lnTo>
                  <a:pt x="1561757" y="732679"/>
                </a:lnTo>
                <a:cubicBezTo>
                  <a:pt x="1509585" y="692209"/>
                  <a:pt x="1349674" y="570429"/>
                  <a:pt x="1213576" y="535545"/>
                </a:cubicBezTo>
                <a:cubicBezTo>
                  <a:pt x="1077478" y="500661"/>
                  <a:pt x="892116" y="489614"/>
                  <a:pt x="745167" y="523372"/>
                </a:cubicBezTo>
                <a:cubicBezTo>
                  <a:pt x="456374" y="589715"/>
                  <a:pt x="394612" y="769562"/>
                  <a:pt x="365472" y="887403"/>
                </a:cubicBezTo>
                <a:cubicBezTo>
                  <a:pt x="336332" y="1005244"/>
                  <a:pt x="346741" y="1174467"/>
                  <a:pt x="456028" y="1301852"/>
                </a:cubicBezTo>
                <a:cubicBezTo>
                  <a:pt x="508281" y="1362758"/>
                  <a:pt x="645250" y="1414692"/>
                  <a:pt x="779002" y="1452864"/>
                </a:cubicBezTo>
                <a:cubicBezTo>
                  <a:pt x="912754" y="1491036"/>
                  <a:pt x="1117296" y="1501669"/>
                  <a:pt x="1258540" y="1530887"/>
                </a:cubicBezTo>
                <a:cubicBezTo>
                  <a:pt x="1726748" y="1627743"/>
                  <a:pt x="1840061" y="1945524"/>
                  <a:pt x="1859467" y="2148308"/>
                </a:cubicBezTo>
                <a:cubicBezTo>
                  <a:pt x="1878873" y="2351092"/>
                  <a:pt x="1822293" y="2552591"/>
                  <a:pt x="1717878" y="2690439"/>
                </a:cubicBezTo>
                <a:cubicBezTo>
                  <a:pt x="1613463" y="2828287"/>
                  <a:pt x="1434630" y="2930556"/>
                  <a:pt x="1232975" y="2975398"/>
                </a:cubicBezTo>
                <a:cubicBezTo>
                  <a:pt x="1182561" y="2986609"/>
                  <a:pt x="1127563" y="2995824"/>
                  <a:pt x="1069542" y="3002189"/>
                </a:cubicBezTo>
                <a:lnTo>
                  <a:pt x="1057636" y="3002825"/>
                </a:lnTo>
                <a:lnTo>
                  <a:pt x="1057636" y="3241130"/>
                </a:lnTo>
                <a:cubicBezTo>
                  <a:pt x="1057636" y="3264329"/>
                  <a:pt x="1038829" y="3283136"/>
                  <a:pt x="1015630" y="3283136"/>
                </a:cubicBezTo>
                <a:lnTo>
                  <a:pt x="847614" y="3283136"/>
                </a:lnTo>
                <a:cubicBezTo>
                  <a:pt x="824415" y="3283136"/>
                  <a:pt x="805608" y="3264329"/>
                  <a:pt x="805608" y="3241130"/>
                </a:cubicBezTo>
                <a:lnTo>
                  <a:pt x="805608" y="3006463"/>
                </a:lnTo>
                <a:lnTo>
                  <a:pt x="697653" y="2999359"/>
                </a:lnTo>
                <a:cubicBezTo>
                  <a:pt x="633794" y="2990911"/>
                  <a:pt x="570039" y="2977906"/>
                  <a:pt x="507949" y="2959490"/>
                </a:cubicBezTo>
                <a:cubicBezTo>
                  <a:pt x="259590" y="2885826"/>
                  <a:pt x="51577" y="2728917"/>
                  <a:pt x="0" y="2647711"/>
                </a:cubicBezTo>
                <a:lnTo>
                  <a:pt x="191345" y="2455583"/>
                </a:lnTo>
                <a:cubicBezTo>
                  <a:pt x="289316" y="2550606"/>
                  <a:pt x="397659" y="2632433"/>
                  <a:pt x="559076" y="2693028"/>
                </a:cubicBezTo>
                <a:cubicBezTo>
                  <a:pt x="728062" y="2756465"/>
                  <a:pt x="1060077" y="2764484"/>
                  <a:pt x="1190969" y="2721906"/>
                </a:cubicBezTo>
                <a:cubicBezTo>
                  <a:pt x="1321861" y="2679328"/>
                  <a:pt x="1584358" y="2576383"/>
                  <a:pt x="1573031" y="2237533"/>
                </a:cubicBezTo>
                <a:cubicBezTo>
                  <a:pt x="1555728" y="1719897"/>
                  <a:pt x="1077483" y="1804145"/>
                  <a:pt x="694101" y="1716396"/>
                </a:cubicBezTo>
                <a:cubicBezTo>
                  <a:pt x="499039" y="1671750"/>
                  <a:pt x="357230" y="1614141"/>
                  <a:pt x="236400" y="1490718"/>
                </a:cubicBezTo>
                <a:cubicBezTo>
                  <a:pt x="86297" y="1337394"/>
                  <a:pt x="50119" y="1066228"/>
                  <a:pt x="79225" y="882173"/>
                </a:cubicBezTo>
                <a:cubicBezTo>
                  <a:pt x="108114" y="699489"/>
                  <a:pt x="178781" y="533211"/>
                  <a:pt x="372715" y="409661"/>
                </a:cubicBezTo>
                <a:cubicBezTo>
                  <a:pt x="470018" y="345136"/>
                  <a:pt x="531503" y="306087"/>
                  <a:pt x="673540" y="276452"/>
                </a:cubicBezTo>
                <a:cubicBezTo>
                  <a:pt x="712759" y="268269"/>
                  <a:pt x="753634" y="261666"/>
                  <a:pt x="795890" y="256926"/>
                </a:cubicBezTo>
                <a:lnTo>
                  <a:pt x="805608" y="256306"/>
                </a:lnTo>
                <a:lnTo>
                  <a:pt x="805608" y="42006"/>
                </a:lnTo>
                <a:cubicBezTo>
                  <a:pt x="805608" y="18807"/>
                  <a:pt x="824415" y="0"/>
                  <a:pt x="847614" y="0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wrap="square" lIns="154573" tIns="152138" rIns="154573" bIns="152138" spcCol="0" rtlCol="0" anchor="t" anchorCtr="0">
            <a:noAutofit/>
          </a:bodyPr>
          <a:lstStyle/>
          <a:p>
            <a:pPr marL="0" marR="0" lvl="0" indent="0" algn="ctr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2415" b="0" i="0" u="none" strike="noStrike" kern="0" cap="none" spc="0" normalizeH="0" baseline="0" noProof="0" dirty="0">
              <a:ln>
                <a:noFill/>
              </a:ln>
              <a:solidFill>
                <a:srgbClr val="001135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4" name="Rechteck 53"/>
          <p:cNvSpPr/>
          <p:nvPr userDrawn="1"/>
        </p:nvSpPr>
        <p:spPr>
          <a:xfrm>
            <a:off x="8115340" y="3788663"/>
            <a:ext cx="3622641" cy="2173416"/>
          </a:xfrm>
          <a:prstGeom prst="rect">
            <a:avLst/>
          </a:prstGeom>
          <a:solidFill>
            <a:srgbClr val="00113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96596" tIns="531280" rIns="115916" bIns="0" numCol="1" spcCol="0" rtlCol="0" fromWordArt="0" anchor="t" anchorCtr="0" forceAA="0" compatLnSpc="1">
            <a:noAutofit/>
          </a:bodyPr>
          <a:lstStyle/>
          <a:p>
            <a:pPr marL="0" marR="0" lvl="0" indent="0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34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Benefits</a:t>
            </a:r>
          </a:p>
        </p:txBody>
      </p:sp>
      <p:sp>
        <p:nvSpPr>
          <p:cNvPr id="55" name="Rechteck 54"/>
          <p:cNvSpPr/>
          <p:nvPr userDrawn="1"/>
        </p:nvSpPr>
        <p:spPr>
          <a:xfrm>
            <a:off x="8115340" y="1469855"/>
            <a:ext cx="3622641" cy="2173416"/>
          </a:xfrm>
          <a:prstGeom prst="rect">
            <a:avLst/>
          </a:prstGeom>
          <a:solidFill>
            <a:srgbClr val="00C9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vert" wrap="square" lIns="96596" tIns="434682" rIns="115916" bIns="0" numCol="1" spcCol="0" rtlCol="0" fromWordArt="0" anchor="t" anchorCtr="0" forceAA="0" compatLnSpc="1">
            <a:noAutofit/>
          </a:bodyPr>
          <a:lstStyle/>
          <a:p>
            <a:pPr marL="0" marR="0" lvl="0" indent="0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sz="134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Advantage </a:t>
            </a:r>
          </a:p>
        </p:txBody>
      </p:sp>
      <p:sp>
        <p:nvSpPr>
          <p:cNvPr id="56" name="Rechteck 55"/>
          <p:cNvSpPr/>
          <p:nvPr userDrawn="1"/>
        </p:nvSpPr>
        <p:spPr>
          <a:xfrm>
            <a:off x="11303264" y="1469855"/>
            <a:ext cx="434717" cy="434683"/>
          </a:xfrm>
          <a:prstGeom prst="rect">
            <a:avLst/>
          </a:prstGeom>
          <a:solidFill>
            <a:srgbClr val="00C9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596" tIns="96596" rIns="96596" bIns="96596" numCol="1" spcCol="0" rtlCol="0" fromWordArt="0" anchor="t" anchorCtr="0" forceAA="0" compatLnSpc="1">
            <a:noAutofit/>
          </a:bodyPr>
          <a:lstStyle/>
          <a:p>
            <a:pPr marL="0" marR="0" lvl="0" indent="0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605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7" name="Rechteck 11"/>
          <p:cNvSpPr/>
          <p:nvPr userDrawn="1"/>
        </p:nvSpPr>
        <p:spPr>
          <a:xfrm>
            <a:off x="11349403" y="1544092"/>
            <a:ext cx="325095" cy="220293"/>
          </a:xfrm>
          <a:custGeom>
            <a:avLst/>
            <a:gdLst/>
            <a:ahLst/>
            <a:cxnLst/>
            <a:rect l="l" t="t" r="r" b="b"/>
            <a:pathLst>
              <a:path w="5511499" h="3735039">
                <a:moveTo>
                  <a:pt x="5046958" y="1992306"/>
                </a:moveTo>
                <a:cubicBezTo>
                  <a:pt x="5063328" y="1992150"/>
                  <a:pt x="5081986" y="1995493"/>
                  <a:pt x="5084573" y="1995516"/>
                </a:cubicBezTo>
                <a:lnTo>
                  <a:pt x="5084573" y="2009101"/>
                </a:lnTo>
                <a:cubicBezTo>
                  <a:pt x="5082882" y="2022385"/>
                  <a:pt x="5075871" y="2036049"/>
                  <a:pt x="5059233" y="2041594"/>
                </a:cubicBezTo>
                <a:cubicBezTo>
                  <a:pt x="5038769" y="2048413"/>
                  <a:pt x="5019509" y="2040763"/>
                  <a:pt x="5018316" y="2022724"/>
                </a:cubicBezTo>
                <a:cubicBezTo>
                  <a:pt x="5016857" y="1999315"/>
                  <a:pt x="5030549" y="1993075"/>
                  <a:pt x="5046958" y="1992306"/>
                </a:cubicBezTo>
                <a:close/>
                <a:moveTo>
                  <a:pt x="4922415" y="1939744"/>
                </a:moveTo>
                <a:cubicBezTo>
                  <a:pt x="4942760" y="1939094"/>
                  <a:pt x="4956665" y="1947390"/>
                  <a:pt x="4960150" y="1980223"/>
                </a:cubicBezTo>
                <a:lnTo>
                  <a:pt x="4885001" y="1980418"/>
                </a:lnTo>
                <a:cubicBezTo>
                  <a:pt x="4890473" y="1949458"/>
                  <a:pt x="4902070" y="1940394"/>
                  <a:pt x="4922415" y="1939744"/>
                </a:cubicBezTo>
                <a:close/>
                <a:moveTo>
                  <a:pt x="4669694" y="1939744"/>
                </a:moveTo>
                <a:cubicBezTo>
                  <a:pt x="4690038" y="1939094"/>
                  <a:pt x="4703943" y="1947390"/>
                  <a:pt x="4707428" y="1980223"/>
                </a:cubicBezTo>
                <a:lnTo>
                  <a:pt x="4632279" y="1980418"/>
                </a:lnTo>
                <a:cubicBezTo>
                  <a:pt x="4637751" y="1949458"/>
                  <a:pt x="4649348" y="1940394"/>
                  <a:pt x="4669694" y="1939744"/>
                </a:cubicBezTo>
                <a:close/>
                <a:moveTo>
                  <a:pt x="5196077" y="1922795"/>
                </a:moveTo>
                <a:cubicBezTo>
                  <a:pt x="5190399" y="1923125"/>
                  <a:pt x="5184152" y="1924412"/>
                  <a:pt x="5176546" y="1926956"/>
                </a:cubicBezTo>
                <a:cubicBezTo>
                  <a:pt x="5165225" y="1931388"/>
                  <a:pt x="5158026" y="1939459"/>
                  <a:pt x="5155642" y="1950541"/>
                </a:cubicBezTo>
                <a:lnTo>
                  <a:pt x="5155642" y="1923789"/>
                </a:lnTo>
                <a:lnTo>
                  <a:pt x="5135948" y="1923789"/>
                </a:lnTo>
                <a:lnTo>
                  <a:pt x="5135948" y="2059277"/>
                </a:lnTo>
                <a:lnTo>
                  <a:pt x="5156494" y="2059076"/>
                </a:lnTo>
                <a:lnTo>
                  <a:pt x="5156900" y="1990345"/>
                </a:lnTo>
                <a:cubicBezTo>
                  <a:pt x="5158725" y="1968051"/>
                  <a:pt x="5168237" y="1953971"/>
                  <a:pt x="5175789" y="1949521"/>
                </a:cubicBezTo>
                <a:cubicBezTo>
                  <a:pt x="5181618" y="1944787"/>
                  <a:pt x="5190735" y="1940315"/>
                  <a:pt x="5210685" y="1943132"/>
                </a:cubicBezTo>
                <a:lnTo>
                  <a:pt x="5212195" y="1924373"/>
                </a:lnTo>
                <a:cubicBezTo>
                  <a:pt x="5206864" y="1923090"/>
                  <a:pt x="5201755" y="1922464"/>
                  <a:pt x="5196077" y="1922795"/>
                </a:cubicBezTo>
                <a:close/>
                <a:moveTo>
                  <a:pt x="4791417" y="1920955"/>
                </a:moveTo>
                <a:cubicBezTo>
                  <a:pt x="4774023" y="1921044"/>
                  <a:pt x="4753138" y="1932356"/>
                  <a:pt x="4749371" y="1947720"/>
                </a:cubicBezTo>
                <a:cubicBezTo>
                  <a:pt x="4746565" y="1960167"/>
                  <a:pt x="4741969" y="1985289"/>
                  <a:pt x="4775780" y="1996038"/>
                </a:cubicBezTo>
                <a:cubicBezTo>
                  <a:pt x="4788396" y="2001480"/>
                  <a:pt x="4823614" y="1997609"/>
                  <a:pt x="4826836" y="2019441"/>
                </a:cubicBezTo>
                <a:cubicBezTo>
                  <a:pt x="4828719" y="2035932"/>
                  <a:pt x="4814545" y="2044806"/>
                  <a:pt x="4793969" y="2043532"/>
                </a:cubicBezTo>
                <a:cubicBezTo>
                  <a:pt x="4773393" y="2042258"/>
                  <a:pt x="4767264" y="2038978"/>
                  <a:pt x="4752105" y="2032487"/>
                </a:cubicBezTo>
                <a:lnTo>
                  <a:pt x="4744910" y="2048859"/>
                </a:lnTo>
                <a:cubicBezTo>
                  <a:pt x="4753708" y="2054852"/>
                  <a:pt x="4778223" y="2062778"/>
                  <a:pt x="4793858" y="2062226"/>
                </a:cubicBezTo>
                <a:cubicBezTo>
                  <a:pt x="4809494" y="2061674"/>
                  <a:pt x="4826589" y="2060519"/>
                  <a:pt x="4838724" y="2045545"/>
                </a:cubicBezTo>
                <a:cubicBezTo>
                  <a:pt x="4846171" y="2036354"/>
                  <a:pt x="4846392" y="2030322"/>
                  <a:pt x="4847401" y="2020538"/>
                </a:cubicBezTo>
                <a:cubicBezTo>
                  <a:pt x="4847864" y="1989415"/>
                  <a:pt x="4814194" y="1984063"/>
                  <a:pt x="4809802" y="1982608"/>
                </a:cubicBezTo>
                <a:cubicBezTo>
                  <a:pt x="4799425" y="1979600"/>
                  <a:pt x="4766717" y="1980065"/>
                  <a:pt x="4767475" y="1960237"/>
                </a:cubicBezTo>
                <a:cubicBezTo>
                  <a:pt x="4768133" y="1941623"/>
                  <a:pt x="4786293" y="1940757"/>
                  <a:pt x="4791547" y="1940041"/>
                </a:cubicBezTo>
                <a:cubicBezTo>
                  <a:pt x="4799109" y="1939553"/>
                  <a:pt x="4813564" y="1938119"/>
                  <a:pt x="4834214" y="1947737"/>
                </a:cubicBezTo>
                <a:lnTo>
                  <a:pt x="4840939" y="1931009"/>
                </a:lnTo>
                <a:cubicBezTo>
                  <a:pt x="4834046" y="1925934"/>
                  <a:pt x="4813725" y="1919980"/>
                  <a:pt x="4791417" y="1920955"/>
                </a:cubicBezTo>
                <a:close/>
                <a:moveTo>
                  <a:pt x="5280016" y="1920840"/>
                </a:moveTo>
                <a:cubicBezTo>
                  <a:pt x="5275880" y="1920895"/>
                  <a:pt x="5272532" y="1921228"/>
                  <a:pt x="5270524" y="1921578"/>
                </a:cubicBezTo>
                <a:cubicBezTo>
                  <a:pt x="5226470" y="1930891"/>
                  <a:pt x="5220597" y="1970639"/>
                  <a:pt x="5220695" y="1991876"/>
                </a:cubicBezTo>
                <a:cubicBezTo>
                  <a:pt x="5220793" y="2013112"/>
                  <a:pt x="5226671" y="2060184"/>
                  <a:pt x="5279539" y="2062240"/>
                </a:cubicBezTo>
                <a:cubicBezTo>
                  <a:pt x="5307962" y="2062513"/>
                  <a:pt x="5313666" y="2055414"/>
                  <a:pt x="5323242" y="2050230"/>
                </a:cubicBezTo>
                <a:lnTo>
                  <a:pt x="5315588" y="2034865"/>
                </a:lnTo>
                <a:cubicBezTo>
                  <a:pt x="5302812" y="2041463"/>
                  <a:pt x="5275644" y="2050032"/>
                  <a:pt x="5256022" y="2033640"/>
                </a:cubicBezTo>
                <a:cubicBezTo>
                  <a:pt x="5237923" y="2014981"/>
                  <a:pt x="5237788" y="1972325"/>
                  <a:pt x="5252337" y="1953811"/>
                </a:cubicBezTo>
                <a:cubicBezTo>
                  <a:pt x="5271959" y="1931433"/>
                  <a:pt x="5298368" y="1940306"/>
                  <a:pt x="5314159" y="1949935"/>
                </a:cubicBezTo>
                <a:lnTo>
                  <a:pt x="5323607" y="1934934"/>
                </a:lnTo>
                <a:cubicBezTo>
                  <a:pt x="5311926" y="1923019"/>
                  <a:pt x="5292424" y="1920676"/>
                  <a:pt x="5280016" y="1920840"/>
                </a:cubicBezTo>
                <a:close/>
                <a:moveTo>
                  <a:pt x="5050767" y="1920773"/>
                </a:moveTo>
                <a:cubicBezTo>
                  <a:pt x="5039622" y="1920783"/>
                  <a:pt x="5023774" y="1922929"/>
                  <a:pt x="5005184" y="1933384"/>
                </a:cubicBezTo>
                <a:lnTo>
                  <a:pt x="5012429" y="1948771"/>
                </a:lnTo>
                <a:cubicBezTo>
                  <a:pt x="5029155" y="1941091"/>
                  <a:pt x="5047046" y="1936627"/>
                  <a:pt x="5063490" y="1940944"/>
                </a:cubicBezTo>
                <a:cubicBezTo>
                  <a:pt x="5077421" y="1944601"/>
                  <a:pt x="5084156" y="1950896"/>
                  <a:pt x="5084754" y="1967221"/>
                </a:cubicBezTo>
                <a:lnTo>
                  <a:pt x="5084754" y="1972686"/>
                </a:lnTo>
                <a:lnTo>
                  <a:pt x="5084611" y="1977080"/>
                </a:lnTo>
                <a:cubicBezTo>
                  <a:pt x="5046393" y="1972485"/>
                  <a:pt x="5032541" y="1973683"/>
                  <a:pt x="5018588" y="1980894"/>
                </a:cubicBezTo>
                <a:cubicBezTo>
                  <a:pt x="4998584" y="1993022"/>
                  <a:pt x="4998224" y="2007117"/>
                  <a:pt x="4997465" y="2023122"/>
                </a:cubicBezTo>
                <a:cubicBezTo>
                  <a:pt x="5000103" y="2052205"/>
                  <a:pt x="5020042" y="2059843"/>
                  <a:pt x="5034620" y="2061889"/>
                </a:cubicBezTo>
                <a:cubicBezTo>
                  <a:pt x="5049198" y="2063935"/>
                  <a:pt x="5079270" y="2058109"/>
                  <a:pt x="5085334" y="2042821"/>
                </a:cubicBezTo>
                <a:cubicBezTo>
                  <a:pt x="5085372" y="2048298"/>
                  <a:pt x="5085410" y="2053775"/>
                  <a:pt x="5085448" y="2059252"/>
                </a:cubicBezTo>
                <a:lnTo>
                  <a:pt x="5104687" y="2059370"/>
                </a:lnTo>
                <a:cubicBezTo>
                  <a:pt x="5104676" y="2026902"/>
                  <a:pt x="5104666" y="1994434"/>
                  <a:pt x="5104656" y="1961965"/>
                </a:cubicBezTo>
                <a:cubicBezTo>
                  <a:pt x="5102980" y="1932252"/>
                  <a:pt x="5080809" y="1923853"/>
                  <a:pt x="5065326" y="1921728"/>
                </a:cubicBezTo>
                <a:close/>
                <a:moveTo>
                  <a:pt x="4922206" y="1920378"/>
                </a:moveTo>
                <a:cubicBezTo>
                  <a:pt x="4874042" y="1921548"/>
                  <a:pt x="4863258" y="1968759"/>
                  <a:pt x="4864149" y="1991679"/>
                </a:cubicBezTo>
                <a:cubicBezTo>
                  <a:pt x="4865040" y="2014599"/>
                  <a:pt x="4869602" y="2057764"/>
                  <a:pt x="4920331" y="2061511"/>
                </a:cubicBezTo>
                <a:cubicBezTo>
                  <a:pt x="4953421" y="2062992"/>
                  <a:pt x="4959134" y="2057975"/>
                  <a:pt x="4972436" y="2051365"/>
                </a:cubicBezTo>
                <a:lnTo>
                  <a:pt x="4965950" y="2035453"/>
                </a:lnTo>
                <a:cubicBezTo>
                  <a:pt x="4941953" y="2044842"/>
                  <a:pt x="4922196" y="2044815"/>
                  <a:pt x="4906631" y="2037968"/>
                </a:cubicBezTo>
                <a:cubicBezTo>
                  <a:pt x="4896345" y="2033444"/>
                  <a:pt x="4886731" y="2018850"/>
                  <a:pt x="4884828" y="1998479"/>
                </a:cubicBezTo>
                <a:lnTo>
                  <a:pt x="4980418" y="1998471"/>
                </a:lnTo>
                <a:cubicBezTo>
                  <a:pt x="4980504" y="1996454"/>
                  <a:pt x="4980177" y="1993696"/>
                  <a:pt x="4980263" y="1991679"/>
                </a:cubicBezTo>
                <a:cubicBezTo>
                  <a:pt x="4980055" y="1958188"/>
                  <a:pt x="4970370" y="1919208"/>
                  <a:pt x="4922206" y="1920378"/>
                </a:cubicBezTo>
                <a:close/>
                <a:moveTo>
                  <a:pt x="4669484" y="1920378"/>
                </a:moveTo>
                <a:cubicBezTo>
                  <a:pt x="4621320" y="1921548"/>
                  <a:pt x="4610536" y="1968759"/>
                  <a:pt x="4611427" y="1991679"/>
                </a:cubicBezTo>
                <a:cubicBezTo>
                  <a:pt x="4612318" y="2014599"/>
                  <a:pt x="4616880" y="2057764"/>
                  <a:pt x="4667609" y="2061511"/>
                </a:cubicBezTo>
                <a:cubicBezTo>
                  <a:pt x="4700699" y="2062992"/>
                  <a:pt x="4706412" y="2057975"/>
                  <a:pt x="4719714" y="2051365"/>
                </a:cubicBezTo>
                <a:lnTo>
                  <a:pt x="4713228" y="2035453"/>
                </a:lnTo>
                <a:cubicBezTo>
                  <a:pt x="4689231" y="2044842"/>
                  <a:pt x="4669474" y="2044815"/>
                  <a:pt x="4653909" y="2037968"/>
                </a:cubicBezTo>
                <a:cubicBezTo>
                  <a:pt x="4643624" y="2033444"/>
                  <a:pt x="4634009" y="2018850"/>
                  <a:pt x="4632107" y="1998479"/>
                </a:cubicBezTo>
                <a:lnTo>
                  <a:pt x="4727696" y="1998471"/>
                </a:lnTo>
                <a:cubicBezTo>
                  <a:pt x="4727782" y="1996454"/>
                  <a:pt x="4727456" y="1993696"/>
                  <a:pt x="4727541" y="1991679"/>
                </a:cubicBezTo>
                <a:cubicBezTo>
                  <a:pt x="4727333" y="1958188"/>
                  <a:pt x="4717648" y="1919208"/>
                  <a:pt x="4669484" y="1920378"/>
                </a:cubicBezTo>
                <a:close/>
                <a:moveTo>
                  <a:pt x="4495701" y="1889169"/>
                </a:moveTo>
                <a:lnTo>
                  <a:pt x="4531116" y="1889512"/>
                </a:lnTo>
                <a:cubicBezTo>
                  <a:pt x="4545990" y="1890422"/>
                  <a:pt x="4564289" y="1898410"/>
                  <a:pt x="4564401" y="1926202"/>
                </a:cubicBezTo>
                <a:cubicBezTo>
                  <a:pt x="4564514" y="1953995"/>
                  <a:pt x="4545758" y="1962033"/>
                  <a:pt x="4533510" y="1963395"/>
                </a:cubicBezTo>
                <a:cubicBezTo>
                  <a:pt x="4519871" y="1964363"/>
                  <a:pt x="4509224" y="1963637"/>
                  <a:pt x="4495701" y="1963714"/>
                </a:cubicBezTo>
                <a:cubicBezTo>
                  <a:pt x="4495796" y="1938579"/>
                  <a:pt x="4495605" y="1914304"/>
                  <a:pt x="4495701" y="1889169"/>
                </a:cubicBezTo>
                <a:close/>
                <a:moveTo>
                  <a:pt x="4474293" y="1869588"/>
                </a:moveTo>
                <a:lnTo>
                  <a:pt x="4474293" y="2059209"/>
                </a:lnTo>
                <a:lnTo>
                  <a:pt x="4495413" y="2059209"/>
                </a:lnTo>
                <a:cubicBezTo>
                  <a:pt x="4495483" y="2033006"/>
                  <a:pt x="4495266" y="2009956"/>
                  <a:pt x="4495335" y="1983753"/>
                </a:cubicBezTo>
                <a:lnTo>
                  <a:pt x="4528755" y="1983958"/>
                </a:lnTo>
                <a:lnTo>
                  <a:pt x="4573435" y="2058768"/>
                </a:lnTo>
                <a:lnTo>
                  <a:pt x="4597221" y="2058921"/>
                </a:lnTo>
                <a:lnTo>
                  <a:pt x="4550742" y="1979565"/>
                </a:lnTo>
                <a:cubicBezTo>
                  <a:pt x="4580691" y="1967526"/>
                  <a:pt x="4588181" y="1938946"/>
                  <a:pt x="4586296" y="1923053"/>
                </a:cubicBezTo>
                <a:cubicBezTo>
                  <a:pt x="4586079" y="1911850"/>
                  <a:pt x="4581520" y="1874797"/>
                  <a:pt x="4534846" y="1869588"/>
                </a:cubicBezTo>
                <a:close/>
                <a:moveTo>
                  <a:pt x="5342257" y="1857242"/>
                </a:moveTo>
                <a:lnTo>
                  <a:pt x="5342257" y="2059550"/>
                </a:lnTo>
                <a:lnTo>
                  <a:pt x="5362492" y="2059550"/>
                </a:lnTo>
                <a:lnTo>
                  <a:pt x="5362801" y="1983563"/>
                </a:lnTo>
                <a:cubicBezTo>
                  <a:pt x="5370997" y="1943483"/>
                  <a:pt x="5391992" y="1940231"/>
                  <a:pt x="5401793" y="1940072"/>
                </a:cubicBezTo>
                <a:cubicBezTo>
                  <a:pt x="5413605" y="1939880"/>
                  <a:pt x="5430666" y="1942494"/>
                  <a:pt x="5432716" y="1969645"/>
                </a:cubicBezTo>
                <a:lnTo>
                  <a:pt x="5432721" y="2059858"/>
                </a:lnTo>
                <a:lnTo>
                  <a:pt x="5453607" y="2059550"/>
                </a:lnTo>
                <a:lnTo>
                  <a:pt x="5453607" y="1964427"/>
                </a:lnTo>
                <a:cubicBezTo>
                  <a:pt x="5452922" y="1961314"/>
                  <a:pt x="5451303" y="1919978"/>
                  <a:pt x="5404657" y="1920993"/>
                </a:cubicBezTo>
                <a:cubicBezTo>
                  <a:pt x="5385504" y="1921054"/>
                  <a:pt x="5365217" y="1928342"/>
                  <a:pt x="5362768" y="1946271"/>
                </a:cubicBezTo>
                <a:cubicBezTo>
                  <a:pt x="5362779" y="1916595"/>
                  <a:pt x="5362790" y="1886919"/>
                  <a:pt x="5362801" y="1857242"/>
                </a:cubicBezTo>
                <a:close/>
                <a:moveTo>
                  <a:pt x="2113219" y="84637"/>
                </a:moveTo>
                <a:lnTo>
                  <a:pt x="2113231" y="490585"/>
                </a:lnTo>
                <a:lnTo>
                  <a:pt x="730957" y="488027"/>
                </a:lnTo>
                <a:lnTo>
                  <a:pt x="613635" y="1520153"/>
                </a:lnTo>
                <a:cubicBezTo>
                  <a:pt x="781242" y="1431601"/>
                  <a:pt x="1320931" y="1352480"/>
                  <a:pt x="1660402" y="1511200"/>
                </a:cubicBezTo>
                <a:cubicBezTo>
                  <a:pt x="1952042" y="1647557"/>
                  <a:pt x="2259019" y="1904736"/>
                  <a:pt x="2238986" y="2563913"/>
                </a:cubicBezTo>
                <a:cubicBezTo>
                  <a:pt x="2224420" y="2953806"/>
                  <a:pt x="2037017" y="3429013"/>
                  <a:pt x="1473031" y="3634308"/>
                </a:cubicBezTo>
                <a:cubicBezTo>
                  <a:pt x="868878" y="3818842"/>
                  <a:pt x="317162" y="3680064"/>
                  <a:pt x="0" y="3595697"/>
                </a:cubicBezTo>
                <a:lnTo>
                  <a:pt x="101251" y="3231619"/>
                </a:lnTo>
                <a:cubicBezTo>
                  <a:pt x="461955" y="3305077"/>
                  <a:pt x="1127483" y="3447694"/>
                  <a:pt x="1549535" y="3094098"/>
                </a:cubicBezTo>
                <a:cubicBezTo>
                  <a:pt x="1799797" y="2884428"/>
                  <a:pt x="1903557" y="2210310"/>
                  <a:pt x="1502181" y="1911828"/>
                </a:cubicBezTo>
                <a:cubicBezTo>
                  <a:pt x="1329285" y="1800565"/>
                  <a:pt x="919687" y="1679101"/>
                  <a:pt x="454918" y="1953692"/>
                </a:cubicBezTo>
                <a:lnTo>
                  <a:pt x="197999" y="1767778"/>
                </a:lnTo>
                <a:cubicBezTo>
                  <a:pt x="259029" y="1288846"/>
                  <a:pt x="342918" y="566076"/>
                  <a:pt x="403948" y="87143"/>
                </a:cubicBezTo>
                <a:close/>
                <a:moveTo>
                  <a:pt x="4221356" y="381"/>
                </a:moveTo>
                <a:cubicBezTo>
                  <a:pt x="4747668" y="-8407"/>
                  <a:pt x="5112266" y="135401"/>
                  <a:pt x="5444866" y="386041"/>
                </a:cubicBezTo>
                <a:lnTo>
                  <a:pt x="5208715" y="718996"/>
                </a:lnTo>
                <a:cubicBezTo>
                  <a:pt x="4865461" y="514074"/>
                  <a:pt x="4338109" y="289162"/>
                  <a:pt x="3804436" y="544677"/>
                </a:cubicBezTo>
                <a:cubicBezTo>
                  <a:pt x="3438000" y="720121"/>
                  <a:pt x="3163890" y="1218313"/>
                  <a:pt x="3203606" y="1994218"/>
                </a:cubicBezTo>
                <a:cubicBezTo>
                  <a:pt x="3201846" y="2588584"/>
                  <a:pt x="3448878" y="2962668"/>
                  <a:pt x="3719906" y="3157590"/>
                </a:cubicBezTo>
                <a:cubicBezTo>
                  <a:pt x="4027874" y="3361140"/>
                  <a:pt x="4680909" y="3336439"/>
                  <a:pt x="5051417" y="3215516"/>
                </a:cubicBezTo>
                <a:lnTo>
                  <a:pt x="5051417" y="2165353"/>
                </a:lnTo>
                <a:lnTo>
                  <a:pt x="4408762" y="2165353"/>
                </a:lnTo>
                <a:lnTo>
                  <a:pt x="4408762" y="1749374"/>
                </a:lnTo>
                <a:lnTo>
                  <a:pt x="5511499" y="1749374"/>
                </a:lnTo>
                <a:lnTo>
                  <a:pt x="5511499" y="3517289"/>
                </a:lnTo>
                <a:cubicBezTo>
                  <a:pt x="5345092" y="3600734"/>
                  <a:pt x="4631639" y="3823852"/>
                  <a:pt x="3891906" y="3696759"/>
                </a:cubicBezTo>
                <a:cubicBezTo>
                  <a:pt x="3406924" y="3602786"/>
                  <a:pt x="2652332" y="3169357"/>
                  <a:pt x="2701718" y="1761291"/>
                </a:cubicBezTo>
                <a:cubicBezTo>
                  <a:pt x="2742317" y="743360"/>
                  <a:pt x="3227650" y="44349"/>
                  <a:pt x="4221356" y="381"/>
                </a:cubicBez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lIns="154573" tIns="152138" rIns="154573" bIns="152138" spcCol="0" rtlCol="0" anchor="t" anchorCtr="0"/>
          <a:lstStyle/>
          <a:p>
            <a:pPr marL="0" marR="0" lvl="0" indent="0" algn="ctr" defTabSz="91948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15" b="0" i="0" u="none" strike="noStrike" kern="0" cap="none" spc="0" normalizeH="0" baseline="0" noProof="0" dirty="0">
              <a:ln>
                <a:noFill/>
              </a:ln>
              <a:solidFill>
                <a:srgbClr val="A9BCC6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grpSp>
        <p:nvGrpSpPr>
          <p:cNvPr id="58" name="Gruppieren 57"/>
          <p:cNvGrpSpPr/>
          <p:nvPr userDrawn="1"/>
        </p:nvGrpSpPr>
        <p:grpSpPr>
          <a:xfrm>
            <a:off x="11303264" y="3788663"/>
            <a:ext cx="434717" cy="434683"/>
            <a:chOff x="8424464" y="2797315"/>
            <a:chExt cx="324000" cy="324000"/>
          </a:xfrm>
        </p:grpSpPr>
        <p:sp>
          <p:nvSpPr>
            <p:cNvPr id="59" name="Rechteck 58"/>
            <p:cNvSpPr/>
            <p:nvPr/>
          </p:nvSpPr>
          <p:spPr>
            <a:xfrm>
              <a:off x="8424464" y="2797315"/>
              <a:ext cx="324000" cy="324000"/>
            </a:xfrm>
            <a:prstGeom prst="rect">
              <a:avLst/>
            </a:prstGeom>
            <a:solidFill>
              <a:srgbClr val="00113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<a:noAutofit/>
            </a:bodyPr>
            <a:lstStyle/>
            <a:p>
              <a:pPr marL="0" marR="0" lvl="0" indent="0" defTabSz="91948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605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endParaRPr>
            </a:p>
          </p:txBody>
        </p:sp>
        <p:grpSp>
          <p:nvGrpSpPr>
            <p:cNvPr id="60" name="Gruppieren 59"/>
            <p:cNvGrpSpPr>
              <a:grpSpLocks noChangeAspect="1"/>
            </p:cNvGrpSpPr>
            <p:nvPr/>
          </p:nvGrpSpPr>
          <p:grpSpPr>
            <a:xfrm>
              <a:off x="8504109" y="2844452"/>
              <a:ext cx="164711" cy="229726"/>
              <a:chOff x="1109662" y="766762"/>
              <a:chExt cx="1628776" cy="2271712"/>
            </a:xfrm>
          </p:grpSpPr>
          <p:sp>
            <p:nvSpPr>
              <p:cNvPr id="61" name="Freihandform: Form 60"/>
              <p:cNvSpPr/>
              <p:nvPr/>
            </p:nvSpPr>
            <p:spPr>
              <a:xfrm>
                <a:off x="1657350" y="2033587"/>
                <a:ext cx="528638" cy="1004887"/>
              </a:xfrm>
              <a:custGeom>
                <a:avLst/>
                <a:gdLst>
                  <a:gd name="connsiteX0" fmla="*/ 0 w 528638"/>
                  <a:gd name="connsiteY0" fmla="*/ 971550 h 976312"/>
                  <a:gd name="connsiteX1" fmla="*/ 271463 w 528638"/>
                  <a:gd name="connsiteY1" fmla="*/ 0 h 976312"/>
                  <a:gd name="connsiteX2" fmla="*/ 528638 w 528638"/>
                  <a:gd name="connsiteY2" fmla="*/ 976312 h 976312"/>
                  <a:gd name="connsiteX0-1" fmla="*/ 0 w 528638"/>
                  <a:gd name="connsiteY0-2" fmla="*/ 1000125 h 1004887"/>
                  <a:gd name="connsiteX1-3" fmla="*/ 266700 w 528638"/>
                  <a:gd name="connsiteY1-4" fmla="*/ 0 h 1004887"/>
                  <a:gd name="connsiteX2-5" fmla="*/ 528638 w 528638"/>
                  <a:gd name="connsiteY2-6" fmla="*/ 1004887 h 100488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528638" h="1004887">
                    <a:moveTo>
                      <a:pt x="0" y="1000125"/>
                    </a:moveTo>
                    <a:lnTo>
                      <a:pt x="266700" y="0"/>
                    </a:lnTo>
                    <a:lnTo>
                      <a:pt x="528638" y="1004887"/>
                    </a:ln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62" name="Freihandform: Form 61"/>
              <p:cNvSpPr/>
              <p:nvPr/>
            </p:nvSpPr>
            <p:spPr>
              <a:xfrm>
                <a:off x="1619250" y="1276349"/>
                <a:ext cx="609600" cy="534289"/>
              </a:xfrm>
              <a:custGeom>
                <a:avLst/>
                <a:gdLst>
                  <a:gd name="connsiteX0" fmla="*/ 304800 w 609600"/>
                  <a:gd name="connsiteY0" fmla="*/ 0 h 534290"/>
                  <a:gd name="connsiteX1" fmla="*/ 609600 w 609600"/>
                  <a:gd name="connsiteY1" fmla="*/ 304800 h 534290"/>
                  <a:gd name="connsiteX2" fmla="*/ 520326 w 609600"/>
                  <a:gd name="connsiteY2" fmla="*/ 520326 h 534290"/>
                  <a:gd name="connsiteX3" fmla="*/ 503402 w 609600"/>
                  <a:gd name="connsiteY3" fmla="*/ 534290 h 534290"/>
                  <a:gd name="connsiteX4" fmla="*/ 304800 w 609600"/>
                  <a:gd name="connsiteY4" fmla="*/ 340039 h 534290"/>
                  <a:gd name="connsiteX5" fmla="*/ 106198 w 609600"/>
                  <a:gd name="connsiteY5" fmla="*/ 534289 h 534290"/>
                  <a:gd name="connsiteX6" fmla="*/ 89274 w 609600"/>
                  <a:gd name="connsiteY6" fmla="*/ 520326 h 534290"/>
                  <a:gd name="connsiteX7" fmla="*/ 0 w 609600"/>
                  <a:gd name="connsiteY7" fmla="*/ 304800 h 534290"/>
                  <a:gd name="connsiteX8" fmla="*/ 304800 w 609600"/>
                  <a:gd name="connsiteY8" fmla="*/ 0 h 534290"/>
                  <a:gd name="connsiteX0-1" fmla="*/ 304800 w 609600"/>
                  <a:gd name="connsiteY0-2" fmla="*/ 0 h 534290"/>
                  <a:gd name="connsiteX1-3" fmla="*/ 609600 w 609600"/>
                  <a:gd name="connsiteY1-4" fmla="*/ 304800 h 534290"/>
                  <a:gd name="connsiteX2-5" fmla="*/ 520326 w 609600"/>
                  <a:gd name="connsiteY2-6" fmla="*/ 520326 h 534290"/>
                  <a:gd name="connsiteX3-7" fmla="*/ 503402 w 609600"/>
                  <a:gd name="connsiteY3-8" fmla="*/ 534290 h 534290"/>
                  <a:gd name="connsiteX4-9" fmla="*/ 106198 w 609600"/>
                  <a:gd name="connsiteY4-10" fmla="*/ 534289 h 534290"/>
                  <a:gd name="connsiteX5-11" fmla="*/ 89274 w 609600"/>
                  <a:gd name="connsiteY5-12" fmla="*/ 520326 h 534290"/>
                  <a:gd name="connsiteX6-13" fmla="*/ 0 w 609600"/>
                  <a:gd name="connsiteY6-14" fmla="*/ 304800 h 534290"/>
                  <a:gd name="connsiteX7-15" fmla="*/ 304800 w 609600"/>
                  <a:gd name="connsiteY7-16" fmla="*/ 0 h 534290"/>
                  <a:gd name="connsiteX0-17" fmla="*/ 106198 w 609600"/>
                  <a:gd name="connsiteY0-18" fmla="*/ 534289 h 625730"/>
                  <a:gd name="connsiteX1-19" fmla="*/ 89274 w 609600"/>
                  <a:gd name="connsiteY1-20" fmla="*/ 520326 h 625730"/>
                  <a:gd name="connsiteX2-21" fmla="*/ 0 w 609600"/>
                  <a:gd name="connsiteY2-22" fmla="*/ 304800 h 625730"/>
                  <a:gd name="connsiteX3-23" fmla="*/ 304800 w 609600"/>
                  <a:gd name="connsiteY3-24" fmla="*/ 0 h 625730"/>
                  <a:gd name="connsiteX4-25" fmla="*/ 609600 w 609600"/>
                  <a:gd name="connsiteY4-26" fmla="*/ 304800 h 625730"/>
                  <a:gd name="connsiteX5-27" fmla="*/ 520326 w 609600"/>
                  <a:gd name="connsiteY5-28" fmla="*/ 520326 h 625730"/>
                  <a:gd name="connsiteX6-29" fmla="*/ 594842 w 609600"/>
                  <a:gd name="connsiteY6-30" fmla="*/ 625730 h 625730"/>
                  <a:gd name="connsiteX0-31" fmla="*/ 106198 w 609600"/>
                  <a:gd name="connsiteY0-32" fmla="*/ 534289 h 534289"/>
                  <a:gd name="connsiteX1-33" fmla="*/ 89274 w 609600"/>
                  <a:gd name="connsiteY1-34" fmla="*/ 520326 h 534289"/>
                  <a:gd name="connsiteX2-35" fmla="*/ 0 w 609600"/>
                  <a:gd name="connsiteY2-36" fmla="*/ 304800 h 534289"/>
                  <a:gd name="connsiteX3-37" fmla="*/ 304800 w 609600"/>
                  <a:gd name="connsiteY3-38" fmla="*/ 0 h 534289"/>
                  <a:gd name="connsiteX4-39" fmla="*/ 609600 w 609600"/>
                  <a:gd name="connsiteY4-40" fmla="*/ 304800 h 534289"/>
                  <a:gd name="connsiteX5-41" fmla="*/ 520326 w 609600"/>
                  <a:gd name="connsiteY5-42" fmla="*/ 520326 h 53428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609600" h="534289">
                    <a:moveTo>
                      <a:pt x="106198" y="534289"/>
                    </a:moveTo>
                    <a:lnTo>
                      <a:pt x="89274" y="520326"/>
                    </a:lnTo>
                    <a:cubicBezTo>
                      <a:pt x="34116" y="465168"/>
                      <a:pt x="0" y="388968"/>
                      <a:pt x="0" y="304800"/>
                    </a:cubicBezTo>
                    <a:cubicBezTo>
                      <a:pt x="0" y="136464"/>
                      <a:pt x="136464" y="0"/>
                      <a:pt x="304800" y="0"/>
                    </a:cubicBezTo>
                    <a:cubicBezTo>
                      <a:pt x="473136" y="0"/>
                      <a:pt x="609600" y="136464"/>
                      <a:pt x="609600" y="304800"/>
                    </a:cubicBezTo>
                    <a:cubicBezTo>
                      <a:pt x="609600" y="388968"/>
                      <a:pt x="575484" y="465168"/>
                      <a:pt x="520326" y="520326"/>
                    </a:cubicBez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63" name="Freihandform: Form 62"/>
              <p:cNvSpPr/>
              <p:nvPr/>
            </p:nvSpPr>
            <p:spPr>
              <a:xfrm>
                <a:off x="1366837" y="1023937"/>
                <a:ext cx="1114426" cy="963396"/>
              </a:xfrm>
              <a:custGeom>
                <a:avLst/>
                <a:gdLst>
                  <a:gd name="connsiteX0" fmla="*/ 557213 w 1114426"/>
                  <a:gd name="connsiteY0" fmla="*/ 0 h 963396"/>
                  <a:gd name="connsiteX1" fmla="*/ 1114426 w 1114426"/>
                  <a:gd name="connsiteY1" fmla="*/ 557213 h 963396"/>
                  <a:gd name="connsiteX2" fmla="*/ 951222 w 1114426"/>
                  <a:gd name="connsiteY2" fmla="*/ 951222 h 963396"/>
                  <a:gd name="connsiteX3" fmla="*/ 936467 w 1114426"/>
                  <a:gd name="connsiteY3" fmla="*/ 963396 h 963396"/>
                  <a:gd name="connsiteX4" fmla="*/ 557213 w 1114426"/>
                  <a:gd name="connsiteY4" fmla="*/ 592452 h 963396"/>
                  <a:gd name="connsiteX5" fmla="*/ 177959 w 1114426"/>
                  <a:gd name="connsiteY5" fmla="*/ 963396 h 963396"/>
                  <a:gd name="connsiteX6" fmla="*/ 163204 w 1114426"/>
                  <a:gd name="connsiteY6" fmla="*/ 951222 h 963396"/>
                  <a:gd name="connsiteX7" fmla="*/ 0 w 1114426"/>
                  <a:gd name="connsiteY7" fmla="*/ 557213 h 963396"/>
                  <a:gd name="connsiteX8" fmla="*/ 557213 w 1114426"/>
                  <a:gd name="connsiteY8" fmla="*/ 0 h 963396"/>
                  <a:gd name="connsiteX0-1" fmla="*/ 557213 w 1114426"/>
                  <a:gd name="connsiteY0-2" fmla="*/ 0 h 963396"/>
                  <a:gd name="connsiteX1-3" fmla="*/ 1114426 w 1114426"/>
                  <a:gd name="connsiteY1-4" fmla="*/ 557213 h 963396"/>
                  <a:gd name="connsiteX2-5" fmla="*/ 951222 w 1114426"/>
                  <a:gd name="connsiteY2-6" fmla="*/ 951222 h 963396"/>
                  <a:gd name="connsiteX3-7" fmla="*/ 936467 w 1114426"/>
                  <a:gd name="connsiteY3-8" fmla="*/ 963396 h 963396"/>
                  <a:gd name="connsiteX4-9" fmla="*/ 177959 w 1114426"/>
                  <a:gd name="connsiteY4-10" fmla="*/ 963396 h 963396"/>
                  <a:gd name="connsiteX5-11" fmla="*/ 163204 w 1114426"/>
                  <a:gd name="connsiteY5-12" fmla="*/ 951222 h 963396"/>
                  <a:gd name="connsiteX6-13" fmla="*/ 0 w 1114426"/>
                  <a:gd name="connsiteY6-14" fmla="*/ 557213 h 963396"/>
                  <a:gd name="connsiteX7-15" fmla="*/ 557213 w 1114426"/>
                  <a:gd name="connsiteY7-16" fmla="*/ 0 h 963396"/>
                  <a:gd name="connsiteX0-17" fmla="*/ 177959 w 1114426"/>
                  <a:gd name="connsiteY0-18" fmla="*/ 963396 h 1054836"/>
                  <a:gd name="connsiteX1-19" fmla="*/ 163204 w 1114426"/>
                  <a:gd name="connsiteY1-20" fmla="*/ 951222 h 1054836"/>
                  <a:gd name="connsiteX2-21" fmla="*/ 0 w 1114426"/>
                  <a:gd name="connsiteY2-22" fmla="*/ 557213 h 1054836"/>
                  <a:gd name="connsiteX3-23" fmla="*/ 557213 w 1114426"/>
                  <a:gd name="connsiteY3-24" fmla="*/ 0 h 1054836"/>
                  <a:gd name="connsiteX4-25" fmla="*/ 1114426 w 1114426"/>
                  <a:gd name="connsiteY4-26" fmla="*/ 557213 h 1054836"/>
                  <a:gd name="connsiteX5-27" fmla="*/ 951222 w 1114426"/>
                  <a:gd name="connsiteY5-28" fmla="*/ 951222 h 1054836"/>
                  <a:gd name="connsiteX6-29" fmla="*/ 1027907 w 1114426"/>
                  <a:gd name="connsiteY6-30" fmla="*/ 1054836 h 1054836"/>
                  <a:gd name="connsiteX0-31" fmla="*/ 177959 w 1114426"/>
                  <a:gd name="connsiteY0-32" fmla="*/ 963396 h 963396"/>
                  <a:gd name="connsiteX1-33" fmla="*/ 163204 w 1114426"/>
                  <a:gd name="connsiteY1-34" fmla="*/ 951222 h 963396"/>
                  <a:gd name="connsiteX2-35" fmla="*/ 0 w 1114426"/>
                  <a:gd name="connsiteY2-36" fmla="*/ 557213 h 963396"/>
                  <a:gd name="connsiteX3-37" fmla="*/ 557213 w 1114426"/>
                  <a:gd name="connsiteY3-38" fmla="*/ 0 h 963396"/>
                  <a:gd name="connsiteX4-39" fmla="*/ 1114426 w 1114426"/>
                  <a:gd name="connsiteY4-40" fmla="*/ 557213 h 963396"/>
                  <a:gd name="connsiteX5-41" fmla="*/ 951222 w 1114426"/>
                  <a:gd name="connsiteY5-42" fmla="*/ 951222 h 96339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114426" h="963396">
                    <a:moveTo>
                      <a:pt x="177959" y="963396"/>
                    </a:moveTo>
                    <a:lnTo>
                      <a:pt x="163204" y="951222"/>
                    </a:lnTo>
                    <a:cubicBezTo>
                      <a:pt x="62368" y="850386"/>
                      <a:pt x="0" y="711083"/>
                      <a:pt x="0" y="557213"/>
                    </a:cubicBezTo>
                    <a:cubicBezTo>
                      <a:pt x="0" y="249473"/>
                      <a:pt x="249473" y="0"/>
                      <a:pt x="557213" y="0"/>
                    </a:cubicBezTo>
                    <a:cubicBezTo>
                      <a:pt x="864953" y="0"/>
                      <a:pt x="1114426" y="249473"/>
                      <a:pt x="1114426" y="557213"/>
                    </a:cubicBezTo>
                    <a:cubicBezTo>
                      <a:pt x="1114426" y="711083"/>
                      <a:pt x="1052058" y="850386"/>
                      <a:pt x="951222" y="951222"/>
                    </a:cubicBez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64" name="Freihandform: Form 63"/>
              <p:cNvSpPr/>
              <p:nvPr/>
            </p:nvSpPr>
            <p:spPr>
              <a:xfrm>
                <a:off x="1109662" y="766762"/>
                <a:ext cx="1628776" cy="1400598"/>
              </a:xfrm>
              <a:custGeom>
                <a:avLst/>
                <a:gdLst>
                  <a:gd name="connsiteX0" fmla="*/ 814388 w 1628776"/>
                  <a:gd name="connsiteY0" fmla="*/ 0 h 1400598"/>
                  <a:gd name="connsiteX1" fmla="*/ 1628776 w 1628776"/>
                  <a:gd name="connsiteY1" fmla="*/ 814388 h 1400598"/>
                  <a:gd name="connsiteX2" fmla="*/ 1390247 w 1628776"/>
                  <a:gd name="connsiteY2" fmla="*/ 1390247 h 1400598"/>
                  <a:gd name="connsiteX3" fmla="*/ 1377702 w 1628776"/>
                  <a:gd name="connsiteY3" fmla="*/ 1400598 h 1400598"/>
                  <a:gd name="connsiteX4" fmla="*/ 814388 w 1628776"/>
                  <a:gd name="connsiteY4" fmla="*/ 849627 h 1400598"/>
                  <a:gd name="connsiteX5" fmla="*/ 251074 w 1628776"/>
                  <a:gd name="connsiteY5" fmla="*/ 1400598 h 1400598"/>
                  <a:gd name="connsiteX6" fmla="*/ 238529 w 1628776"/>
                  <a:gd name="connsiteY6" fmla="*/ 1390247 h 1400598"/>
                  <a:gd name="connsiteX7" fmla="*/ 0 w 1628776"/>
                  <a:gd name="connsiteY7" fmla="*/ 814388 h 1400598"/>
                  <a:gd name="connsiteX8" fmla="*/ 814388 w 1628776"/>
                  <a:gd name="connsiteY8" fmla="*/ 0 h 1400598"/>
                  <a:gd name="connsiteX0-1" fmla="*/ 814388 w 1628776"/>
                  <a:gd name="connsiteY0-2" fmla="*/ 0 h 1400598"/>
                  <a:gd name="connsiteX1-3" fmla="*/ 1628776 w 1628776"/>
                  <a:gd name="connsiteY1-4" fmla="*/ 814388 h 1400598"/>
                  <a:gd name="connsiteX2-5" fmla="*/ 1390247 w 1628776"/>
                  <a:gd name="connsiteY2-6" fmla="*/ 1390247 h 1400598"/>
                  <a:gd name="connsiteX3-7" fmla="*/ 1377702 w 1628776"/>
                  <a:gd name="connsiteY3-8" fmla="*/ 1400598 h 1400598"/>
                  <a:gd name="connsiteX4-9" fmla="*/ 251074 w 1628776"/>
                  <a:gd name="connsiteY4-10" fmla="*/ 1400598 h 1400598"/>
                  <a:gd name="connsiteX5-11" fmla="*/ 238529 w 1628776"/>
                  <a:gd name="connsiteY5-12" fmla="*/ 1390247 h 1400598"/>
                  <a:gd name="connsiteX6-13" fmla="*/ 0 w 1628776"/>
                  <a:gd name="connsiteY6-14" fmla="*/ 814388 h 1400598"/>
                  <a:gd name="connsiteX7-15" fmla="*/ 814388 w 1628776"/>
                  <a:gd name="connsiteY7-16" fmla="*/ 0 h 1400598"/>
                  <a:gd name="connsiteX0-17" fmla="*/ 251074 w 1628776"/>
                  <a:gd name="connsiteY0-18" fmla="*/ 1400598 h 1492038"/>
                  <a:gd name="connsiteX1-19" fmla="*/ 238529 w 1628776"/>
                  <a:gd name="connsiteY1-20" fmla="*/ 1390247 h 1492038"/>
                  <a:gd name="connsiteX2-21" fmla="*/ 0 w 1628776"/>
                  <a:gd name="connsiteY2-22" fmla="*/ 814388 h 1492038"/>
                  <a:gd name="connsiteX3-23" fmla="*/ 814388 w 1628776"/>
                  <a:gd name="connsiteY3-24" fmla="*/ 0 h 1492038"/>
                  <a:gd name="connsiteX4-25" fmla="*/ 1628776 w 1628776"/>
                  <a:gd name="connsiteY4-26" fmla="*/ 814388 h 1492038"/>
                  <a:gd name="connsiteX5-27" fmla="*/ 1390247 w 1628776"/>
                  <a:gd name="connsiteY5-28" fmla="*/ 1390247 h 1492038"/>
                  <a:gd name="connsiteX6-29" fmla="*/ 1469142 w 1628776"/>
                  <a:gd name="connsiteY6-30" fmla="*/ 1492038 h 1492038"/>
                  <a:gd name="connsiteX0-31" fmla="*/ 251074 w 1628776"/>
                  <a:gd name="connsiteY0-32" fmla="*/ 1400598 h 1400598"/>
                  <a:gd name="connsiteX1-33" fmla="*/ 238529 w 1628776"/>
                  <a:gd name="connsiteY1-34" fmla="*/ 1390247 h 1400598"/>
                  <a:gd name="connsiteX2-35" fmla="*/ 0 w 1628776"/>
                  <a:gd name="connsiteY2-36" fmla="*/ 814388 h 1400598"/>
                  <a:gd name="connsiteX3-37" fmla="*/ 814388 w 1628776"/>
                  <a:gd name="connsiteY3-38" fmla="*/ 0 h 1400598"/>
                  <a:gd name="connsiteX4-39" fmla="*/ 1628776 w 1628776"/>
                  <a:gd name="connsiteY4-40" fmla="*/ 814388 h 1400598"/>
                  <a:gd name="connsiteX5-41" fmla="*/ 1390247 w 1628776"/>
                  <a:gd name="connsiteY5-42" fmla="*/ 1390247 h 140059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1628776" h="1400598">
                    <a:moveTo>
                      <a:pt x="251074" y="1400598"/>
                    </a:moveTo>
                    <a:lnTo>
                      <a:pt x="238529" y="1390247"/>
                    </a:lnTo>
                    <a:cubicBezTo>
                      <a:pt x="91154" y="1242872"/>
                      <a:pt x="0" y="1039275"/>
                      <a:pt x="0" y="814388"/>
                    </a:cubicBezTo>
                    <a:cubicBezTo>
                      <a:pt x="0" y="364614"/>
                      <a:pt x="364614" y="0"/>
                      <a:pt x="814388" y="0"/>
                    </a:cubicBezTo>
                    <a:cubicBezTo>
                      <a:pt x="1264162" y="0"/>
                      <a:pt x="1628776" y="364614"/>
                      <a:pt x="1628776" y="814388"/>
                    </a:cubicBezTo>
                    <a:cubicBezTo>
                      <a:pt x="1628776" y="1039275"/>
                      <a:pt x="1537623" y="1242872"/>
                      <a:pt x="1390247" y="1390247"/>
                    </a:cubicBezTo>
                  </a:path>
                </a:pathLst>
              </a:cu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  <p:sp>
            <p:nvSpPr>
              <p:cNvPr id="65" name="Ellipse 64"/>
              <p:cNvSpPr/>
              <p:nvPr/>
            </p:nvSpPr>
            <p:spPr>
              <a:xfrm>
                <a:off x="1847850" y="1504950"/>
                <a:ext cx="152400" cy="152400"/>
              </a:xfrm>
              <a:prstGeom prst="ellipse">
                <a:avLst/>
              </a:prstGeom>
              <a:noFill/>
              <a:ln w="9525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    <a:noAutofit/>
              </a:bodyPr>
              <a:lstStyle/>
              <a:p>
                <a:pPr marL="0" marR="0" lvl="0" indent="0" defTabSz="4597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5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0445875" y="24058"/>
            <a:ext cx="1715483" cy="7811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8/5/2019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coai.in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" y="635"/>
            <a:ext cx="12192000" cy="6858000"/>
          </a:xfrm>
          <a:prstGeom prst="rect">
            <a:avLst/>
          </a:prstGeom>
        </p:spPr>
      </p:pic>
      <p:sp>
        <p:nvSpPr>
          <p:cNvPr id="23" name="Freeform 22"/>
          <p:cNvSpPr/>
          <p:nvPr/>
        </p:nvSpPr>
        <p:spPr>
          <a:xfrm>
            <a:off x="2" y="2666908"/>
            <a:ext cx="12191999" cy="2849142"/>
          </a:xfrm>
          <a:custGeom>
            <a:avLst/>
            <a:gdLst>
              <a:gd name="connsiteX0" fmla="*/ 12191999 w 12191999"/>
              <a:gd name="connsiteY0" fmla="*/ 0 h 2849142"/>
              <a:gd name="connsiteX1" fmla="*/ 12191999 w 12191999"/>
              <a:gd name="connsiteY1" fmla="*/ 2849142 h 2849142"/>
              <a:gd name="connsiteX2" fmla="*/ 0 w 12191999"/>
              <a:gd name="connsiteY2" fmla="*/ 2849142 h 2849142"/>
              <a:gd name="connsiteX3" fmla="*/ 0 w 12191999"/>
              <a:gd name="connsiteY3" fmla="*/ 0 h 2849142"/>
              <a:gd name="connsiteX4" fmla="*/ 105949 w 12191999"/>
              <a:gd name="connsiteY4" fmla="*/ 79185 h 2849142"/>
              <a:gd name="connsiteX5" fmla="*/ 6095999 w 12191999"/>
              <a:gd name="connsiteY5" fmla="*/ 1528342 h 2849142"/>
              <a:gd name="connsiteX6" fmla="*/ 12086049 w 12191999"/>
              <a:gd name="connsiteY6" fmla="*/ 79185 h 2849142"/>
              <a:gd name="connsiteX7" fmla="*/ 12191999 w 12191999"/>
              <a:gd name="connsiteY7" fmla="*/ 0 h 2849142"/>
              <a:gd name="connsiteX0-1" fmla="*/ 12191999 w 12191999"/>
              <a:gd name="connsiteY0-2" fmla="*/ 0 h 2849142"/>
              <a:gd name="connsiteX1-3" fmla="*/ 12191999 w 12191999"/>
              <a:gd name="connsiteY1-4" fmla="*/ 2849142 h 2849142"/>
              <a:gd name="connsiteX2-5" fmla="*/ 0 w 12191999"/>
              <a:gd name="connsiteY2-6" fmla="*/ 2849142 h 2849142"/>
              <a:gd name="connsiteX3-7" fmla="*/ 0 w 12191999"/>
              <a:gd name="connsiteY3-8" fmla="*/ 0 h 2849142"/>
              <a:gd name="connsiteX4-9" fmla="*/ 105949 w 12191999"/>
              <a:gd name="connsiteY4-10" fmla="*/ 79185 h 2849142"/>
              <a:gd name="connsiteX5-11" fmla="*/ 6095999 w 12191999"/>
              <a:gd name="connsiteY5-12" fmla="*/ 1528342 h 2849142"/>
              <a:gd name="connsiteX6-13" fmla="*/ 12086049 w 12191999"/>
              <a:gd name="connsiteY6-14" fmla="*/ 79185 h 2849142"/>
              <a:gd name="connsiteX7-15" fmla="*/ 12191999 w 12191999"/>
              <a:gd name="connsiteY7-16" fmla="*/ 0 h 2849142"/>
              <a:gd name="connsiteX0-17" fmla="*/ 12191999 w 12191999"/>
              <a:gd name="connsiteY0-18" fmla="*/ 0 h 2849142"/>
              <a:gd name="connsiteX1-19" fmla="*/ 12191999 w 12191999"/>
              <a:gd name="connsiteY1-20" fmla="*/ 2849142 h 2849142"/>
              <a:gd name="connsiteX2-21" fmla="*/ 0 w 12191999"/>
              <a:gd name="connsiteY2-22" fmla="*/ 2849142 h 2849142"/>
              <a:gd name="connsiteX3-23" fmla="*/ 0 w 12191999"/>
              <a:gd name="connsiteY3-24" fmla="*/ 0 h 2849142"/>
              <a:gd name="connsiteX4-25" fmla="*/ 105949 w 12191999"/>
              <a:gd name="connsiteY4-26" fmla="*/ 79185 h 2849142"/>
              <a:gd name="connsiteX5-27" fmla="*/ 6095999 w 12191999"/>
              <a:gd name="connsiteY5-28" fmla="*/ 1795042 h 2849142"/>
              <a:gd name="connsiteX6-29" fmla="*/ 12086049 w 12191999"/>
              <a:gd name="connsiteY6-30" fmla="*/ 79185 h 2849142"/>
              <a:gd name="connsiteX7-31" fmla="*/ 12191999 w 12191999"/>
              <a:gd name="connsiteY7-32" fmla="*/ 0 h 284914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191999" h="2849142">
                <a:moveTo>
                  <a:pt x="12191999" y="0"/>
                </a:moveTo>
                <a:lnTo>
                  <a:pt x="12191999" y="2849142"/>
                </a:lnTo>
                <a:lnTo>
                  <a:pt x="0" y="2849142"/>
                </a:lnTo>
                <a:lnTo>
                  <a:pt x="0" y="0"/>
                </a:lnTo>
                <a:lnTo>
                  <a:pt x="105949" y="79185"/>
                </a:lnTo>
                <a:cubicBezTo>
                  <a:pt x="1334370" y="947989"/>
                  <a:pt x="3557473" y="1795042"/>
                  <a:pt x="6095999" y="1795042"/>
                </a:cubicBezTo>
                <a:cubicBezTo>
                  <a:pt x="8634525" y="1795042"/>
                  <a:pt x="10857628" y="947989"/>
                  <a:pt x="12086049" y="79185"/>
                </a:cubicBezTo>
                <a:lnTo>
                  <a:pt x="12191999" y="0"/>
                </a:lnTo>
                <a:close/>
              </a:path>
            </a:pathLst>
          </a:custGeom>
          <a:solidFill>
            <a:srgbClr val="F298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0" y="3754028"/>
            <a:ext cx="12206991" cy="3103972"/>
          </a:xfrm>
          <a:custGeom>
            <a:avLst/>
            <a:gdLst>
              <a:gd name="connsiteX0" fmla="*/ 12191999 w 12191999"/>
              <a:gd name="connsiteY0" fmla="*/ 0 h 2849142"/>
              <a:gd name="connsiteX1" fmla="*/ 12191999 w 12191999"/>
              <a:gd name="connsiteY1" fmla="*/ 2849142 h 2849142"/>
              <a:gd name="connsiteX2" fmla="*/ 0 w 12191999"/>
              <a:gd name="connsiteY2" fmla="*/ 2849142 h 2849142"/>
              <a:gd name="connsiteX3" fmla="*/ 0 w 12191999"/>
              <a:gd name="connsiteY3" fmla="*/ 0 h 2849142"/>
              <a:gd name="connsiteX4" fmla="*/ 105949 w 12191999"/>
              <a:gd name="connsiteY4" fmla="*/ 79185 h 2849142"/>
              <a:gd name="connsiteX5" fmla="*/ 6095999 w 12191999"/>
              <a:gd name="connsiteY5" fmla="*/ 1528342 h 2849142"/>
              <a:gd name="connsiteX6" fmla="*/ 12086049 w 12191999"/>
              <a:gd name="connsiteY6" fmla="*/ 79185 h 2849142"/>
              <a:gd name="connsiteX7" fmla="*/ 12191999 w 12191999"/>
              <a:gd name="connsiteY7" fmla="*/ 0 h 2849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9" h="2849142">
                <a:moveTo>
                  <a:pt x="12191999" y="0"/>
                </a:moveTo>
                <a:lnTo>
                  <a:pt x="12191999" y="2849142"/>
                </a:lnTo>
                <a:lnTo>
                  <a:pt x="0" y="2849142"/>
                </a:lnTo>
                <a:lnTo>
                  <a:pt x="0" y="0"/>
                </a:lnTo>
                <a:lnTo>
                  <a:pt x="105949" y="79185"/>
                </a:lnTo>
                <a:cubicBezTo>
                  <a:pt x="1334370" y="947989"/>
                  <a:pt x="3557473" y="1528342"/>
                  <a:pt x="6095999" y="1528342"/>
                </a:cubicBezTo>
                <a:cubicBezTo>
                  <a:pt x="8634525" y="1528342"/>
                  <a:pt x="10857628" y="947989"/>
                  <a:pt x="12086049" y="79185"/>
                </a:cubicBezTo>
                <a:lnTo>
                  <a:pt x="12191999" y="0"/>
                </a:lnTo>
                <a:close/>
              </a:path>
            </a:pathLst>
          </a:custGeom>
          <a:solidFill>
            <a:srgbClr val="172F49"/>
          </a:solidFill>
          <a:ln>
            <a:noFill/>
          </a:ln>
          <a:effectLst>
            <a:outerShdw blurRad="203200" dist="762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3" descr="C:\Users\Hp\Desktop\BIF\BIF Logo\BIF New Logo V1 Printable CMYK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306838" y="126648"/>
            <a:ext cx="1885607" cy="91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82040" y="5624830"/>
            <a:ext cx="1021270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BROADBAND INDIA FORUM</a:t>
            </a:r>
            <a:endParaRPr lang="en-IN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987165" y="6217285"/>
            <a:ext cx="421830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F2982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 panose="020B0604020202020204" pitchFamily="34" charset="0"/>
              </a:rPr>
              <a:t> Think Tank for Digital Transformation</a:t>
            </a:r>
            <a:endParaRPr lang="en-IN" b="1" dirty="0">
              <a:solidFill>
                <a:srgbClr val="F2982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15594" y="837463"/>
            <a:ext cx="8767679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i="0" dirty="0">
                <a:solidFill>
                  <a:srgbClr val="033770"/>
                </a:solidFill>
                <a:latin typeface="Albertus MT Lt" pitchFamily="2" charset="0"/>
                <a:cs typeface="Khmer UI" panose="020B0502040204020203" pitchFamily="34" charset="0"/>
              </a:rPr>
              <a:t> Market Update on India </a:t>
            </a:r>
            <a:endParaRPr lang="en-US" sz="3200" b="1" i="0" dirty="0">
              <a:solidFill>
                <a:srgbClr val="033770"/>
              </a:solidFill>
              <a:latin typeface="Albertus MT Lt" pitchFamily="2" charset="0"/>
              <a:ea typeface="Batang" panose="02030600000101010101" pitchFamily="18" charset="-127"/>
              <a:cs typeface="Khmer UI" panose="020B0502040204020203" pitchFamily="34" charset="0"/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9/23/2019</a:t>
            </a:r>
          </a:p>
        </p:txBody>
      </p:sp>
      <p:sp>
        <p:nvSpPr>
          <p:cNvPr id="15" name="Text Box 14"/>
          <p:cNvSpPr txBox="1"/>
          <p:nvPr/>
        </p:nvSpPr>
        <p:spPr>
          <a:xfrm>
            <a:off x="3511550" y="5516245"/>
            <a:ext cx="53536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D74B22-F651-42E1-A6A8-D594AD50E529}"/>
              </a:ext>
            </a:extLst>
          </p:cNvPr>
          <p:cNvSpPr txBox="1"/>
          <p:nvPr/>
        </p:nvSpPr>
        <p:spPr>
          <a:xfrm>
            <a:off x="434715" y="365125"/>
            <a:ext cx="1885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PCG43_21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9670" y="179705"/>
            <a:ext cx="10293985" cy="2127250"/>
          </a:xfrm>
        </p:spPr>
        <p:txBody>
          <a:bodyPr>
            <a:normAutofit/>
          </a:bodyPr>
          <a:lstStyle/>
          <a:p>
            <a:pPr algn="ctr"/>
            <a:br>
              <a:rPr lang="en-US" sz="2400" b="1" u="sng">
                <a:solidFill>
                  <a:srgbClr val="002060"/>
                </a:solidFill>
                <a:latin typeface="Cambria Math" panose="02040503050406030204" charset="0"/>
                <a:cs typeface="Cambria Math" panose="02040503050406030204" charset="0"/>
              </a:rPr>
            </a:br>
            <a:r>
              <a:rPr lang="en-US" sz="2400" b="1" u="sng">
                <a:solidFill>
                  <a:srgbClr val="002060"/>
                </a:solidFill>
                <a:latin typeface="Cambria Math" panose="02040503050406030204" charset="0"/>
                <a:cs typeface="Cambria Math" panose="02040503050406030204" charset="0"/>
              </a:rPr>
              <a:t>BIF-trying to play an active role in making India 5G ready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9475"/>
            <a:ext cx="10626090" cy="4374515"/>
          </a:xfrm>
        </p:spPr>
        <p:txBody>
          <a:bodyPr>
            <a:normAutofit/>
          </a:bodyPr>
          <a:lstStyle/>
          <a:p>
            <a:r>
              <a:rPr lang="en-US" b="1">
                <a:solidFill>
                  <a:srgbClr val="002060"/>
                </a:solidFill>
              </a:rPr>
              <a:t>BIF is ecouraging and facilitating  startups which feed into the 5G Ecosystem</a:t>
            </a:r>
          </a:p>
          <a:p>
            <a:r>
              <a:rPr lang="en-US" b="1">
                <a:solidFill>
                  <a:srgbClr val="002060"/>
                </a:solidFill>
              </a:rPr>
              <a:t>BIF has represented strongly about  reasonability of 5G Spectrum Prices and has also offered alternate solutions. TRAI Recommended Prices are quite high . It is believed that the floor pricing has been referred  back to the Regulator -TRAI for reconsideration. The matter is being followed up. </a:t>
            </a:r>
          </a:p>
          <a:p>
            <a:r>
              <a:rPr lang="en-US" b="1">
                <a:solidFill>
                  <a:srgbClr val="002060"/>
                </a:solidFill>
                <a:cs typeface="+mn-lt"/>
                <a:sym typeface="+mn-ea"/>
              </a:rPr>
              <a:t>BIF working towards facilitating availability of spectrum in millimetre wave bands ( In the 26 Ghz  band ) and for co-existence between Satellite and Potential 5G users</a:t>
            </a:r>
          </a:p>
          <a:p>
            <a:endParaRPr lang="en-US" b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10</a:t>
            </a:fld>
            <a:endParaRPr lang="en-US"/>
          </a:p>
        </p:txBody>
      </p:sp>
      <p:pic>
        <p:nvPicPr>
          <p:cNvPr id="13316" name="Picture 4" descr="Image result for broadband india for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3340" y="56515"/>
            <a:ext cx="1914525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9115" y="179705"/>
            <a:ext cx="1868170" cy="970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201420" y="736600"/>
            <a:ext cx="10515600" cy="1325563"/>
          </a:xfrm>
        </p:spPr>
        <p:txBody>
          <a:bodyPr>
            <a:normAutofit/>
          </a:bodyPr>
          <a:lstStyle/>
          <a:p>
            <a:pPr algn="l"/>
            <a:r>
              <a:rPr lang="en-US" sz="3200" b="1" u="sng">
                <a:solidFill>
                  <a:srgbClr val="002060"/>
                </a:solidFill>
                <a:latin typeface="Cambria Math" panose="02040503050406030204" charset="0"/>
                <a:cs typeface="Cambria Math" panose="02040503050406030204" charset="0"/>
                <a:sym typeface="+mn-ea"/>
              </a:rPr>
              <a:t>BIF-trying to play an active role in making India 5G ready</a:t>
            </a:r>
            <a:br>
              <a:rPr lang="en-US" sz="3200" b="1" u="sng">
                <a:solidFill>
                  <a:srgbClr val="002060"/>
                </a:solidFill>
                <a:latin typeface="Cambria Math" panose="02040503050406030204" charset="0"/>
                <a:cs typeface="Cambria Math" panose="02040503050406030204" charset="0"/>
              </a:rPr>
            </a:br>
            <a:endParaRPr lang="en-US" sz="320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20000"/>
          </a:bodyPr>
          <a:lstStyle/>
          <a:p>
            <a:r>
              <a:rPr lang="en-US" b="1">
                <a:solidFill>
                  <a:srgbClr val="002060"/>
                </a:solidFill>
                <a:cs typeface="+mn-lt"/>
                <a:sym typeface="+mn-ea"/>
              </a:rPr>
              <a:t>BIF has made significant contributions  to several task force and committees which have been tasked with the exercise of implementing various facets of NDCP Policy with respect to 5G  viz.</a:t>
            </a:r>
          </a:p>
          <a:p>
            <a:r>
              <a:rPr lang="en-US" b="1">
                <a:solidFill>
                  <a:srgbClr val="002060"/>
                </a:solidFill>
                <a:cs typeface="+mn-lt"/>
                <a:sym typeface="+mn-ea"/>
              </a:rPr>
              <a:t>Member of the Standing Committee on Spectrum for 5G</a:t>
            </a:r>
            <a:endParaRPr lang="en-US" b="1">
              <a:solidFill>
                <a:srgbClr val="002060"/>
              </a:solidFill>
              <a:cs typeface="+mn-lt"/>
            </a:endParaRPr>
          </a:p>
          <a:p>
            <a:r>
              <a:rPr lang="en-US" b="1">
                <a:solidFill>
                  <a:srgbClr val="002060"/>
                </a:solidFill>
                <a:cs typeface="+mn-lt"/>
                <a:sym typeface="+mn-ea"/>
              </a:rPr>
              <a:t>Member of the Committee on preparation of WP for Local Procurement &amp; Market Access</a:t>
            </a:r>
          </a:p>
          <a:p>
            <a:r>
              <a:rPr lang="en-US" b="1">
                <a:solidFill>
                  <a:srgbClr val="002060"/>
                </a:solidFill>
                <a:cs typeface="+mn-lt"/>
                <a:sym typeface="+mn-ea"/>
              </a:rPr>
              <a:t>Member of the Committee on Regulatory &amp; Policy issues for 5G</a:t>
            </a:r>
          </a:p>
          <a:p>
            <a:r>
              <a:rPr lang="en-US" b="1">
                <a:solidFill>
                  <a:srgbClr val="002060"/>
                </a:solidFill>
                <a:cs typeface="+mn-lt"/>
                <a:sym typeface="+mn-ea"/>
              </a:rPr>
              <a:t>Member of the Committee on Education &amp; Awareness Promotion Programs for 5G</a:t>
            </a:r>
          </a:p>
          <a:p>
            <a:r>
              <a:rPr lang="en-US" b="1">
                <a:solidFill>
                  <a:srgbClr val="002060"/>
                </a:solidFill>
                <a:sym typeface="+mn-ea"/>
              </a:rPr>
              <a:t>BIF is working to build Consumer Awareness in 5G through the annual 5G India event where BIF is a knowledge partner. The latest edition of the event was concluded successfully in Mumbai on 26th &amp; 27th June, 2019</a:t>
            </a:r>
            <a:endParaRPr lang="en-US" b="1">
              <a:solidFill>
                <a:srgbClr val="002060"/>
              </a:solidFill>
            </a:endParaRPr>
          </a:p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11</a:t>
            </a:fld>
            <a:endParaRPr lang="en-US"/>
          </a:p>
        </p:txBody>
      </p:sp>
      <p:pic>
        <p:nvPicPr>
          <p:cNvPr id="13316" name="Picture 4" descr="Image result for broadband india for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3340" y="56515"/>
            <a:ext cx="1914525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5170" y="0"/>
            <a:ext cx="1868170" cy="970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520" y="428625"/>
            <a:ext cx="8650605" cy="1262380"/>
          </a:xfrm>
        </p:spPr>
        <p:txBody>
          <a:bodyPr>
            <a:normAutofit/>
          </a:bodyPr>
          <a:lstStyle/>
          <a:p>
            <a:pPr algn="ctr"/>
            <a:r>
              <a:rPr lang="en-US" sz="2800" b="1" u="sng">
                <a:solidFill>
                  <a:srgbClr val="002060"/>
                </a:solidFill>
                <a:latin typeface="Cambria Math" panose="02040503050406030204" charset="0"/>
                <a:cs typeface="Cambria Math" panose="02040503050406030204" charset="0"/>
              </a:rPr>
              <a:t>BIF played an active role in finalisation of </a:t>
            </a:r>
            <a:br>
              <a:rPr lang="en-US" sz="2800" b="1" u="sng">
                <a:solidFill>
                  <a:srgbClr val="002060"/>
                </a:solidFill>
                <a:latin typeface="Cambria Math" panose="02040503050406030204" charset="0"/>
                <a:cs typeface="Cambria Math" panose="02040503050406030204" charset="0"/>
              </a:rPr>
            </a:br>
            <a:r>
              <a:rPr lang="en-US" sz="2800" b="1" u="sng">
                <a:solidFill>
                  <a:srgbClr val="002060"/>
                </a:solidFill>
                <a:latin typeface="Cambria Math" panose="02040503050406030204" charset="0"/>
                <a:cs typeface="Cambria Math" panose="02040503050406030204" charset="0"/>
              </a:rPr>
              <a:t>Experimental Spectrum Policy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7565" y="1800860"/>
            <a:ext cx="10734675" cy="4921250"/>
          </a:xfrm>
        </p:spPr>
        <p:txBody>
          <a:bodyPr>
            <a:normAutofit/>
          </a:bodyPr>
          <a:lstStyle/>
          <a:p>
            <a:r>
              <a:rPr lang="en-US" sz="2000" b="1">
                <a:solidFill>
                  <a:srgbClr val="002060"/>
                </a:solidFill>
              </a:rPr>
              <a:t>DOT announced guidelines for 5G trials  </a:t>
            </a:r>
          </a:p>
          <a:p>
            <a:r>
              <a:rPr lang="en-US" sz="2000" b="1">
                <a:solidFill>
                  <a:srgbClr val="002060"/>
                </a:solidFill>
              </a:rPr>
              <a:t>BIF played an active role in the formulation of the Policy.</a:t>
            </a:r>
          </a:p>
          <a:p>
            <a:r>
              <a:rPr lang="en-US" sz="2000" b="1">
                <a:solidFill>
                  <a:srgbClr val="002060"/>
                </a:solidFill>
              </a:rPr>
              <a:t>Salient Features of which are :</a:t>
            </a:r>
          </a:p>
          <a:p>
            <a:r>
              <a:rPr lang="en-US" sz="2000" b="1">
                <a:solidFill>
                  <a:srgbClr val="002060"/>
                </a:solidFill>
              </a:rPr>
              <a:t>-Spectrum availability across all identified 5G spectrum bands</a:t>
            </a:r>
          </a:p>
          <a:p>
            <a:r>
              <a:rPr lang="en-US" sz="2000" b="1">
                <a:solidFill>
                  <a:srgbClr val="002060"/>
                </a:solidFill>
              </a:rPr>
              <a:t>-Quantum of spectrum as may be necessary /justified for the particular band </a:t>
            </a:r>
          </a:p>
          <a:p>
            <a:r>
              <a:rPr lang="en-US" sz="2000" b="1">
                <a:solidFill>
                  <a:srgbClr val="002060"/>
                </a:solidFill>
              </a:rPr>
              <a:t>-Indian entities involved in research and development, manufacturing, telecom operators and academia for the purpose of R&amp;D and experimentation can get a licence for “up to two years, renewable on case to case basis by WPC </a:t>
            </a:r>
          </a:p>
          <a:p>
            <a:r>
              <a:rPr lang="en-US" sz="2000" b="1">
                <a:solidFill>
                  <a:srgbClr val="002060"/>
                </a:solidFill>
              </a:rPr>
              <a:t>-To permit continuity of trials till end of license period w/o interference to licensed operations, concept of ' Regulatory Sandbox' has been mooted which will permit trials to be sustained in a pre-determined 'geo-fenced area' , till the end of the trial license period</a:t>
            </a:r>
            <a:endParaRPr lang="en-US" b="1">
              <a:solidFill>
                <a:srgbClr val="002060"/>
              </a:solidFill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12</a:t>
            </a:fld>
            <a:endParaRPr lang="en-US"/>
          </a:p>
        </p:txBody>
      </p:sp>
      <p:pic>
        <p:nvPicPr>
          <p:cNvPr id="13316" name="Picture 4" descr="Image result for broadband india for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735" y="9525"/>
            <a:ext cx="210312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4515" y="866775"/>
            <a:ext cx="1899920" cy="986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800" b="1">
                <a:solidFill>
                  <a:srgbClr val="002060"/>
                </a:solidFill>
                <a:latin typeface="Cambria Math" panose="02040503050406030204" charset="0"/>
                <a:ea typeface="Microsoft YaHei" panose="020B0503020204020204" charset="-122"/>
                <a:cs typeface="Cambria Math" panose="02040503050406030204" charset="0"/>
              </a:rPr>
              <a:t>BIF and TSDSI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7500" lnSpcReduction="10000"/>
          </a:bodyPr>
          <a:lstStyle/>
          <a:p>
            <a:r>
              <a:rPr lang="en-US"/>
              <a:t>TSDSI is making a significant contribution to the standards landscape of India </a:t>
            </a:r>
          </a:p>
          <a:p>
            <a:r>
              <a:rPr lang="en-US"/>
              <a:t>BIF has created an India focused activity of establishing Academia-Industry Collaboration &amp; capacity building for Research-Innovation and Standardisation. </a:t>
            </a:r>
          </a:p>
          <a:p>
            <a:r>
              <a:rPr lang="en-US"/>
              <a:t>As active partner of TSDSI[ Broadband India Forum has MoU with TSDSI ], BIF will contribute to TSDSI’s:</a:t>
            </a:r>
          </a:p>
          <a:p>
            <a:r>
              <a:rPr lang="en-US"/>
              <a:t>a) Pre-standardization activities</a:t>
            </a:r>
          </a:p>
          <a:p>
            <a:r>
              <a:rPr lang="en-US"/>
              <a:t>b)Standardisation Awareness programs</a:t>
            </a:r>
          </a:p>
          <a:p>
            <a:r>
              <a:rPr lang="en-US"/>
              <a:t>c)Standards Roadmap evolution</a:t>
            </a:r>
          </a:p>
          <a:p>
            <a:r>
              <a:rPr lang="en-US"/>
              <a:t>d)Regulatory inputs impacting Standards development</a:t>
            </a:r>
          </a:p>
          <a:p>
            <a:r>
              <a:rPr lang="en-US"/>
              <a:t>e)Strategic global collaborations.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13</a:t>
            </a:fld>
            <a:endParaRPr lang="en-US"/>
          </a:p>
        </p:txBody>
      </p:sp>
      <p:sp>
        <p:nvSpPr>
          <p:cNvPr id="6" name="Text Box 5"/>
          <p:cNvSpPr txBox="1"/>
          <p:nvPr/>
        </p:nvSpPr>
        <p:spPr>
          <a:xfrm>
            <a:off x="2411095" y="6010910"/>
            <a:ext cx="7814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 Math" panose="02040503050406030204" charset="0"/>
                <a:cs typeface="Cambria Math" panose="02040503050406030204" charset="0"/>
              </a:rPr>
              <a:t>BIF is fully committed to to work with TSDSI in furthering its goals in the area of standardisation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4690"/>
            <a:ext cx="10515600" cy="996315"/>
          </a:xfrm>
        </p:spPr>
        <p:txBody>
          <a:bodyPr>
            <a:normAutofit/>
          </a:bodyPr>
          <a:lstStyle/>
          <a:p>
            <a:pPr algn="ctr"/>
            <a:r>
              <a:rPr lang="en-US" sz="2800" b="1" u="sng">
                <a:solidFill>
                  <a:srgbClr val="002060"/>
                </a:solidFill>
                <a:latin typeface="Cambria Math" panose="02040503050406030204" charset="0"/>
                <a:cs typeface="Cambria Math" panose="02040503050406030204" charset="0"/>
              </a:rPr>
              <a:t>BIF is actively engaged in pre-standardisation work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08200"/>
            <a:ext cx="10515600" cy="4069080"/>
          </a:xfrm>
        </p:spPr>
        <p:txBody>
          <a:bodyPr/>
          <a:lstStyle/>
          <a:p>
            <a:r>
              <a:rPr lang="en-US" sz="2000" b="1">
                <a:solidFill>
                  <a:srgbClr val="002060"/>
                </a:solidFill>
                <a:latin typeface="Calibri" panose="020F0502020204030204" charset="0"/>
                <a:cs typeface="Times New Roman" panose="02020603050405020304" charset="0"/>
                <a:sym typeface="+mn-ea"/>
              </a:rPr>
              <a:t>On  an event organised by BIF to mark the World Telecommunication &amp; Information Society Day on 17th May, 2019, BIF has announced an agenda to help bridge the Standardisation Gap , which incidentally was the theme of this year's WTISD day from ITU</a:t>
            </a:r>
          </a:p>
          <a:p>
            <a:endParaRPr lang="en-US" sz="2000" b="1">
              <a:solidFill>
                <a:srgbClr val="002060"/>
              </a:solidFill>
              <a:latin typeface="Calibri" panose="020F0502020204030204" charset="0"/>
              <a:cs typeface="Times New Roman" panose="02020603050405020304" charset="0"/>
              <a:sym typeface="+mn-ea"/>
            </a:endParaRPr>
          </a:p>
          <a:p>
            <a:r>
              <a:rPr lang="en-US" sz="2000" b="1">
                <a:solidFill>
                  <a:srgbClr val="002060"/>
                </a:solidFill>
                <a:latin typeface="Calibri" panose="020F0502020204030204" charset="0"/>
                <a:cs typeface="Times New Roman" panose="02020603050405020304" charset="0"/>
                <a:sym typeface="+mn-ea"/>
              </a:rPr>
              <a:t>BIF is working very closely with TSDSI at different levels in this exercise including pre-as well as  post-standardisation activities</a:t>
            </a:r>
          </a:p>
          <a:p>
            <a:endParaRPr lang="en-US" sz="2000" b="1">
              <a:solidFill>
                <a:srgbClr val="002060"/>
              </a:solidFill>
              <a:latin typeface="Calibri" panose="020F0502020204030204" charset="0"/>
              <a:cs typeface="Times New Roman" panose="02020603050405020304" charset="0"/>
              <a:sym typeface="+mn-ea"/>
            </a:endParaRPr>
          </a:p>
          <a:p>
            <a:r>
              <a:rPr lang="en-US" sz="2000" b="1">
                <a:solidFill>
                  <a:srgbClr val="002060"/>
                </a:solidFill>
                <a:latin typeface="Calibri" panose="020F0502020204030204" charset="0"/>
                <a:cs typeface="Times New Roman" panose="02020603050405020304" charset="0"/>
                <a:sym typeface="+mn-ea"/>
              </a:rPr>
              <a:t>As an MRP Partner of 3GPP, BIF would like to provide regular quarterly/halfyearly updates about the Market Dynamics in India </a:t>
            </a:r>
          </a:p>
          <a:p>
            <a:endParaRPr lang="en-US" sz="2000" b="1">
              <a:solidFill>
                <a:srgbClr val="002060"/>
              </a:solidFill>
              <a:latin typeface="Calibri" panose="020F05020202040302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14</a:t>
            </a:fld>
            <a:endParaRPr lang="en-US"/>
          </a:p>
        </p:txBody>
      </p:sp>
      <p:pic>
        <p:nvPicPr>
          <p:cNvPr id="13316" name="Picture 4" descr="Image result for broadband india for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735" y="9525"/>
            <a:ext cx="2086610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5"/>
          <p:cNvSpPr txBox="1">
            <a:spLocks noChangeArrowheads="1"/>
          </p:cNvSpPr>
          <p:nvPr/>
        </p:nvSpPr>
        <p:spPr bwMode="auto">
          <a:xfrm>
            <a:off x="1087120" y="1212215"/>
            <a:ext cx="8798560" cy="2552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50" tIns="45675" rIns="91350" bIns="45675">
            <a:spAutoFit/>
          </a:bodyPr>
          <a:lstStyle>
            <a:lvl1pPr defTabSz="1176655" eaLnBrk="0" hangingPunct="0">
              <a:defRPr sz="2400" i="1">
                <a:solidFill>
                  <a:schemeClr val="bg1"/>
                </a:solidFill>
                <a:latin typeface="Georgia" panose="02040502050405020303" charset="0"/>
                <a:ea typeface="MS PGothic" panose="020B0600070205080204" charset="-128"/>
                <a:cs typeface="MS PGothic" panose="020B0600070205080204" charset="-128"/>
              </a:defRPr>
            </a:lvl1pPr>
            <a:lvl2pPr marL="742950" indent="-285750" defTabSz="1176655" eaLnBrk="0" hangingPunct="0">
              <a:defRPr sz="2400" i="1">
                <a:solidFill>
                  <a:schemeClr val="bg1"/>
                </a:solidFill>
                <a:latin typeface="Georgia" panose="02040502050405020303" charset="0"/>
                <a:ea typeface="MS PGothic" panose="020B0600070205080204" charset="-128"/>
              </a:defRPr>
            </a:lvl2pPr>
            <a:lvl3pPr marL="1143000" indent="-228600" defTabSz="1176655" eaLnBrk="0" hangingPunct="0">
              <a:defRPr sz="2400" i="1">
                <a:solidFill>
                  <a:schemeClr val="bg1"/>
                </a:solidFill>
                <a:latin typeface="Georgia" panose="02040502050405020303" charset="0"/>
                <a:ea typeface="MS PGothic" panose="020B0600070205080204" charset="-128"/>
              </a:defRPr>
            </a:lvl3pPr>
            <a:lvl4pPr marL="1600200" indent="-228600" defTabSz="1176655" eaLnBrk="0" hangingPunct="0">
              <a:defRPr sz="2400" i="1">
                <a:solidFill>
                  <a:schemeClr val="bg1"/>
                </a:solidFill>
                <a:latin typeface="Georgia" panose="02040502050405020303" charset="0"/>
                <a:ea typeface="MS PGothic" panose="020B0600070205080204" charset="-128"/>
              </a:defRPr>
            </a:lvl4pPr>
            <a:lvl5pPr marL="2057400" indent="-228600" defTabSz="1176655" eaLnBrk="0" hangingPunct="0">
              <a:defRPr sz="2400" i="1">
                <a:solidFill>
                  <a:schemeClr val="bg1"/>
                </a:solidFill>
                <a:latin typeface="Georgia" panose="02040502050405020303" charset="0"/>
                <a:ea typeface="MS PGothic" panose="020B0600070205080204" charset="-128"/>
              </a:defRPr>
            </a:lvl5pPr>
            <a:lvl6pPr marL="2514600" indent="-228600" defTabSz="1176655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panose="02040502050405020303" charset="0"/>
                <a:ea typeface="MS PGothic" panose="020B0600070205080204" charset="-128"/>
              </a:defRPr>
            </a:lvl6pPr>
            <a:lvl7pPr marL="2971800" indent="-228600" defTabSz="1176655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panose="02040502050405020303" charset="0"/>
                <a:ea typeface="MS PGothic" panose="020B0600070205080204" charset="-128"/>
              </a:defRPr>
            </a:lvl7pPr>
            <a:lvl8pPr marL="3429000" indent="-228600" defTabSz="1176655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panose="02040502050405020303" charset="0"/>
                <a:ea typeface="MS PGothic" panose="020B0600070205080204" charset="-128"/>
              </a:defRPr>
            </a:lvl8pPr>
            <a:lvl9pPr marL="3886200" indent="-228600" defTabSz="1176655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bg1"/>
                </a:solidFill>
                <a:latin typeface="Georgia" panose="02040502050405020303" charset="0"/>
                <a:ea typeface="MS PGothic" panose="020B0600070205080204" charset="-128"/>
              </a:defRPr>
            </a:lvl9pPr>
          </a:lstStyle>
          <a:p>
            <a:pPr algn="ctr"/>
            <a:r>
              <a:rPr lang="en-US" sz="4000" i="0" dirty="0">
                <a:solidFill>
                  <a:srgbClr val="033770"/>
                </a:solidFill>
                <a:latin typeface="Century Gothic" panose="020B0502020202020204" pitchFamily="34" charset="0"/>
                <a:cs typeface="Century Gothic" panose="020B0502020202020204" pitchFamily="34" charset="0"/>
              </a:rPr>
              <a:t>Thank you</a:t>
            </a:r>
          </a:p>
          <a:p>
            <a:endParaRPr lang="en-US" sz="4000" dirty="0">
              <a:solidFill>
                <a:srgbClr val="0A66A6"/>
              </a:solidFill>
              <a:latin typeface="Century Gothic" panose="020B0502020202020204" pitchFamily="34" charset="0"/>
              <a:cs typeface="Century Gothic" panose="020B0502020202020204" pitchFamily="34" charset="0"/>
            </a:endParaRPr>
          </a:p>
          <a:p>
            <a:endParaRPr lang="en-US" sz="1600" dirty="0">
              <a:solidFill>
                <a:srgbClr val="0A66A6"/>
              </a:solidFill>
              <a:latin typeface="+mn-lt"/>
              <a:cs typeface="Georgia" panose="02040502050405020303" charset="0"/>
            </a:endParaRPr>
          </a:p>
          <a:p>
            <a:r>
              <a:rPr lang="en-US" sz="1600" i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Georgia" panose="02040502050405020303" charset="0"/>
              </a:rPr>
              <a:t>For more information visit </a:t>
            </a:r>
            <a:br>
              <a:rPr lang="en-US" sz="1600" i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Georgia" panose="02040502050405020303" charset="0"/>
              </a:rPr>
            </a:br>
            <a:r>
              <a:rPr lang="en-US" sz="1600" i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Georgia" panose="02040502050405020303" charset="0"/>
                <a:hlinkClick r:id="rId2"/>
              </a:rPr>
              <a:t>http://www.</a:t>
            </a:r>
            <a:r>
              <a:rPr lang="en-US" sz="1600" i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cs typeface="Georgia" panose="02040502050405020303" charset="0"/>
              </a:rPr>
              <a:t>broadbandindia forum.com</a:t>
            </a:r>
          </a:p>
          <a:p>
            <a:endParaRPr lang="en-US" sz="1600" i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Georgia" panose="02040502050405020303" charset="0"/>
            </a:endParaRPr>
          </a:p>
          <a:p>
            <a:endParaRPr lang="en-US" sz="1600" i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cs typeface="Georgia" panose="02040502050405020303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240789" y="1874521"/>
            <a:ext cx="9156701" cy="65911"/>
            <a:chOff x="-1" y="1026796"/>
            <a:chExt cx="9156701" cy="65911"/>
          </a:xfrm>
        </p:grpSpPr>
        <p:pic>
          <p:nvPicPr>
            <p:cNvPr id="17" name="Picture 8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7200" y="1028700"/>
              <a:ext cx="5981700" cy="6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8"/>
            <p:cNvSpPr>
              <a:spLocks noChangeArrowheads="1"/>
            </p:cNvSpPr>
            <p:nvPr userDrawn="1"/>
          </p:nvSpPr>
          <p:spPr bwMode="auto">
            <a:xfrm>
              <a:off x="-1" y="1028699"/>
              <a:ext cx="6688667" cy="64008"/>
            </a:xfrm>
            <a:prstGeom prst="rect">
              <a:avLst/>
            </a:prstGeom>
            <a:solidFill>
              <a:srgbClr val="1295C0"/>
            </a:solidFill>
            <a:ln>
              <a:noFill/>
            </a:ln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0" y="1028699"/>
              <a:ext cx="7924800" cy="64008"/>
            </a:xfrm>
            <a:prstGeom prst="rect">
              <a:avLst/>
            </a:prstGeom>
            <a:solidFill>
              <a:srgbClr val="004A8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en-US" i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Rectangle 10"/>
            <p:cNvSpPr>
              <a:spLocks noChangeArrowheads="1"/>
            </p:cNvSpPr>
            <p:nvPr userDrawn="1"/>
          </p:nvSpPr>
          <p:spPr bwMode="auto">
            <a:xfrm>
              <a:off x="0" y="1026796"/>
              <a:ext cx="9156700" cy="63086"/>
            </a:xfrm>
            <a:prstGeom prst="rect">
              <a:avLst/>
            </a:prstGeom>
            <a:solidFill>
              <a:srgbClr val="1295C0">
                <a:alpha val="50195"/>
              </a:srgbClr>
            </a:solidFill>
            <a:ln>
              <a:noFill/>
            </a:ln>
          </p:spPr>
          <p:txBody>
            <a:bodyPr anchor="ctr"/>
            <a:lstStyle/>
            <a:p>
              <a:endParaRPr lang="en-US" i="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15</a:t>
            </a:fld>
            <a:endParaRPr lang="en-US"/>
          </a:p>
        </p:txBody>
      </p:sp>
      <p:pic>
        <p:nvPicPr>
          <p:cNvPr id="13316" name="Picture 4" descr="Image result for broadband india for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1735" y="9525"/>
            <a:ext cx="2072005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India - A Status Update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0000" lnSpcReduction="10000"/>
          </a:bodyPr>
          <a:lstStyle/>
          <a:p>
            <a:r>
              <a:rPr lang="en-US"/>
              <a:t>New Govt in place since May 25th-Narendra Modi 2.0</a:t>
            </a:r>
          </a:p>
          <a:p>
            <a:r>
              <a:rPr lang="en-US"/>
              <a:t>Announcement of Priority Agenda for Telecom Sector</a:t>
            </a:r>
          </a:p>
          <a:p>
            <a:r>
              <a:rPr lang="en-US"/>
              <a:t>Decision on crictical Issue of 5G Experimental Spectrum and Trial Licenses</a:t>
            </a:r>
          </a:p>
          <a:p>
            <a:r>
              <a:rPr lang="en-US"/>
              <a:t>Policy on participation in standardisation and international standards bodies</a:t>
            </a:r>
          </a:p>
          <a:p>
            <a:r>
              <a:rPr lang="en-US"/>
              <a:t>Regulatory Policy &amp; Application</a:t>
            </a:r>
          </a:p>
          <a:p>
            <a:r>
              <a:rPr lang="en-US"/>
              <a:t>Setting up of 5G Use case labs </a:t>
            </a:r>
          </a:p>
          <a:p>
            <a:r>
              <a:rPr lang="en-US"/>
              <a:t> Acceptance by 3GPP, of the interface specifications of NavIC ( acronymn for NAVigation with Indian Constellation) , an autonomous  GPS system based  on  a regional satellite navigation system developed and operated by ISRO. This acceptance will boost the mobile telecom industry by utilising advanced regional navigational services from NavIC 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DOT's Priority Agenda for Telecom Sector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/>
              <a:t>Simplifying the process of obtaining experimental licenses </a:t>
            </a:r>
          </a:p>
          <a:p>
            <a:r>
              <a:rPr lang="en-US"/>
              <a:t>Establishing regulatory sandboxes </a:t>
            </a:r>
          </a:p>
          <a:p>
            <a:r>
              <a:rPr lang="en-US"/>
              <a:t>Simplifying and fast-tracking approvals for products and services for experimental purposes through delicensing and other mechanisms</a:t>
            </a:r>
          </a:p>
          <a:p>
            <a:r>
              <a:rPr lang="en-US"/>
              <a:t>Promoting establishment of test beds, incubations and innovation centres in collaboration with the industry and the academia </a:t>
            </a:r>
          </a:p>
          <a:p>
            <a:r>
              <a:rPr lang="en-US"/>
              <a:t>Next Mega Spectrum Auction to be held in 2019</a:t>
            </a:r>
          </a:p>
          <a:p>
            <a:r>
              <a:rPr lang="en-US"/>
              <a:t>Rationalisation of Spectrum pricing</a:t>
            </a:r>
          </a:p>
          <a:p>
            <a:r>
              <a:rPr lang="en-US"/>
              <a:t>Steps to reduce financial stress of operators by rationalisation of levies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DOT's Priority Agenda for Telecom Sector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5G Rollout Goals</a:t>
            </a:r>
          </a:p>
          <a:p>
            <a:r>
              <a:rPr lang="en-US"/>
              <a:t>Ease of doing business</a:t>
            </a:r>
          </a:p>
          <a:p>
            <a:r>
              <a:rPr lang="en-US"/>
              <a:t>Right of Way Challenges</a:t>
            </a:r>
          </a:p>
          <a:p>
            <a:r>
              <a:rPr lang="en-US"/>
              <a:t>Allocation of E &amp; V band</a:t>
            </a:r>
          </a:p>
          <a:p>
            <a:r>
              <a:rPr lang="en-US"/>
              <a:t>Need to identify sufficient spectrum in Millimeter Wave bands -26 &amp; 28Ghz for 5G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Market Indices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>
                <a:sym typeface="+mn-ea"/>
              </a:rPr>
              <a:t>Data Usage is exploding -India is now world's largest data consumer /month/sub</a:t>
            </a:r>
          </a:p>
          <a:p>
            <a:r>
              <a:rPr lang="en-US" b="1">
                <a:sym typeface="+mn-ea"/>
              </a:rPr>
              <a:t>-India has the highest per capita consumption of online video in the world </a:t>
            </a:r>
          </a:p>
          <a:p>
            <a:r>
              <a:rPr lang="en-US" b="1">
                <a:sym typeface="+mn-ea"/>
              </a:rPr>
              <a:t>-88 Bn minutes of video content will be consumed every month by 2022</a:t>
            </a:r>
          </a:p>
          <a:p>
            <a:r>
              <a:rPr lang="en-US" b="1">
                <a:sym typeface="+mn-ea"/>
              </a:rPr>
              <a:t>-Online Video audience is expected to grow to 500 Mn by 2020</a:t>
            </a:r>
          </a:p>
          <a:p>
            <a:r>
              <a:rPr lang="en-US" b="1">
                <a:sym typeface="+mn-ea"/>
              </a:rPr>
              <a:t>Data Tariffs are the cheapest in the world</a:t>
            </a:r>
            <a:r>
              <a:rPr lang="en-US">
                <a:sym typeface="+mn-ea"/>
              </a:rPr>
              <a:t> </a:t>
            </a:r>
          </a:p>
          <a:p>
            <a:r>
              <a:rPr lang="en-US" b="1">
                <a:sym typeface="+mn-ea"/>
              </a:rPr>
              <a:t>Total Broadband Subscribers are approx. 600 Mn</a:t>
            </a:r>
            <a:endParaRPr lang="en-US">
              <a:sym typeface="+mn-ea"/>
            </a:endParaRPr>
          </a:p>
          <a:p>
            <a:r>
              <a:rPr lang="en-US" b="1">
                <a:sym typeface="+mn-ea"/>
              </a:rPr>
              <a:t>Total fixed Broadband Subscribers showing steady decline over the years and is at approx. 20 Mn. Rest are all Mobile subscribers</a:t>
            </a:r>
            <a:endParaRPr lang="en-US" b="1"/>
          </a:p>
          <a:p>
            <a:endParaRPr lang="en-US" b="1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0520"/>
            <a:ext cx="10655935" cy="7874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/>
              <a:t>Average Data Usage /month </a:t>
            </a:r>
            <a:br>
              <a:rPr lang="en-US" b="1"/>
            </a:br>
            <a:r>
              <a:rPr lang="en-US" b="1"/>
              <a:t>vs</a:t>
            </a:r>
            <a:br>
              <a:rPr lang="en-US" b="1"/>
            </a:br>
            <a:r>
              <a:rPr lang="en-US" b="1"/>
              <a:t>BB penetration ( Global Comparison)</a:t>
            </a:r>
          </a:p>
        </p:txBody>
      </p:sp>
      <p:pic>
        <p:nvPicPr>
          <p:cNvPr id="11" name="Picture 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9510" y="1437005"/>
            <a:ext cx="7473315" cy="4405630"/>
          </a:xfrm>
          <a:prstGeom prst="rect">
            <a:avLst/>
          </a:prstGeom>
          <a:noFill/>
        </p:spPr>
      </p:pic>
      <p:sp>
        <p:nvSpPr>
          <p:cNvPr id="4" name="Text Box 3"/>
          <p:cNvSpPr txBox="1"/>
          <p:nvPr/>
        </p:nvSpPr>
        <p:spPr>
          <a:xfrm rot="10800000" flipV="1">
            <a:off x="2429510" y="5843270"/>
            <a:ext cx="6713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/>
              <a:t>Source: TRAI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6</a:t>
            </a:fld>
            <a:endParaRPr lang="en-US"/>
          </a:p>
        </p:txBody>
      </p:sp>
      <p:pic>
        <p:nvPicPr>
          <p:cNvPr id="13316" name="Picture 4" descr="Image result for broadband india forum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9990" y="50800"/>
            <a:ext cx="1914525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2"/>
          <p:cNvSpPr txBox="1"/>
          <p:nvPr/>
        </p:nvSpPr>
        <p:spPr>
          <a:xfrm>
            <a:off x="1989455" y="5842635"/>
            <a:ext cx="90963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Although penetration is very low, Data Consumption is very high</a:t>
            </a:r>
          </a:p>
          <a:p>
            <a:pPr algn="ctr"/>
            <a:r>
              <a:rPr 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Potential for Growth is very high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0" y="8255"/>
            <a:ext cx="8646795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339" tIns="45669" rIns="91339" bIns="45669"/>
          <a:lstStyle/>
          <a:p>
            <a:pPr algn="ctr"/>
            <a:r>
              <a:rPr lang="en-US" altLang="en-GB" sz="24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Broadband </a:t>
            </a:r>
            <a:r>
              <a:rPr lang="en-GB" sz="24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Deployments and Accessibility</a:t>
            </a:r>
            <a:endParaRPr lang="en-GB" sz="2400" b="1" u="sng" dirty="0">
              <a:solidFill>
                <a:srgbClr val="002060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610315" y="6600750"/>
            <a:ext cx="3189141" cy="24384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r>
              <a:rPr lang="en-US" sz="1000" dirty="0">
                <a:latin typeface="+mj-lt"/>
                <a:cs typeface="Calibri" panose="020F0502020204030204" charset="0"/>
              </a:rPr>
              <a:t> Source: Tarang Sanchar. As of Jan 1, 2019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52525" y="509905"/>
            <a:ext cx="9336405" cy="3190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GB" sz="2000" b="1" i="0" dirty="0">
                <a:solidFill>
                  <a:srgbClr val="004A80"/>
                </a:solidFill>
                <a:latin typeface="+mn-lt"/>
              </a:rPr>
              <a:t>The deployment pattern in India experience indicates that there is a considerable investment and deployment of 4G technology as is evident in the number of base stations deployed</a:t>
            </a:r>
          </a:p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US" altLang="en-GB" sz="2000" b="1" i="0" dirty="0">
                <a:solidFill>
                  <a:srgbClr val="004A80"/>
                </a:solidFill>
                <a:latin typeface="+mn-lt"/>
              </a:rPr>
              <a:t>On 4G Speeds, it is noted that there is huge scope for India to work on and deliver huge benefits of Mobile Broadband ( India is ranked 131 with average speed in the range of 10Mbps )</a:t>
            </a:r>
            <a:endParaRPr lang="en-GB" sz="2000" b="1" i="0" dirty="0">
              <a:solidFill>
                <a:srgbClr val="004A80"/>
              </a:solidFill>
              <a:latin typeface="+mn-lt"/>
            </a:endParaRPr>
          </a:p>
          <a:p>
            <a:pPr marL="342900" marR="0" lvl="0" indent="-342900" algn="just" defTabSz="914400" eaLnBrk="1" latinLnBrk="0" hangingPunct="1">
              <a:lnSpc>
                <a:spcPct val="112000"/>
              </a:lnSpc>
              <a:buClrTx/>
              <a:buSzTx/>
              <a:buFont typeface="Wingdings" panose="05000000000000000000" pitchFamily="2" charset="2"/>
              <a:buChar char="§"/>
              <a:defRPr/>
            </a:pPr>
            <a:r>
              <a:rPr lang="en-GB" sz="2000" b="1" i="0" dirty="0">
                <a:solidFill>
                  <a:srgbClr val="004A80"/>
                </a:solidFill>
                <a:latin typeface="+mn-lt"/>
              </a:rPr>
              <a:t>Demonstrates that there is a high demand for Mobile Broadband and the need to cater for the increasing appetite of data services in India</a:t>
            </a:r>
            <a:r>
              <a:rPr lang="en-US" altLang="en-GB" sz="2000" b="1" i="0" dirty="0">
                <a:solidFill>
                  <a:srgbClr val="004A80"/>
                </a:solidFill>
                <a:latin typeface="+mn-lt"/>
              </a:rPr>
              <a:t>, thereby creating a huge demand for 5G 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165" y="3623310"/>
            <a:ext cx="7012305" cy="3098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7</a:t>
            </a:fld>
            <a:endParaRPr lang="en-US"/>
          </a:p>
        </p:txBody>
      </p:sp>
      <p:pic>
        <p:nvPicPr>
          <p:cNvPr id="13316" name="Picture 4" descr="Image result for broadband india forum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0" y="78740"/>
            <a:ext cx="1914525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u="sng"/>
              <a:t>Spectrum Issues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Future Spectrum Roadmap for 5G &amp; Satellite Broadband Services</a:t>
            </a:r>
          </a:p>
          <a:p>
            <a:r>
              <a:rPr lang="en-US"/>
              <a:t>Pricing of 5G Spectrum</a:t>
            </a:r>
          </a:p>
          <a:p>
            <a:r>
              <a:rPr lang="en-US"/>
              <a:t>Delicensing of E &amp; V bands</a:t>
            </a:r>
          </a:p>
          <a:p>
            <a:r>
              <a:rPr lang="en-US"/>
              <a:t>Spectrum challenges in rolling out IFMC ( In-flight &amp; Maritime Connectivity ) services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Policy &amp; Regulatory Actions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IFMC Gazette Notifications were issued on December 2018  and First set of Licenses were subsequently issued from February' 2019 onwards. So far 7 IFMC Licenses have been issued. However, certain ambiguities and clarifications are still  required </a:t>
            </a:r>
          </a:p>
          <a:p>
            <a:r>
              <a:rPr lang="en-US"/>
              <a:t>Delicensing of 5Ghz Band ( 5150-5250 Mhz, 5250-5350 Mhz , 5350-5605Mhz, 5725-5875Mhz ) for Public Wifi. 605Mhz of additional spectrum was opened up for the purpose of Wifi usage-both for indoor &amp; outdoor purposes</a:t>
            </a:r>
          </a:p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8/5/2019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1179</Words>
  <Application>Microsoft Office PowerPoint</Application>
  <PresentationFormat>Widescreen</PresentationFormat>
  <Paragraphs>122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Albertus MT Lt</vt:lpstr>
      <vt:lpstr>Arial</vt:lpstr>
      <vt:lpstr>Calibri</vt:lpstr>
      <vt:lpstr>Calibri Light</vt:lpstr>
      <vt:lpstr>Cambria Math</vt:lpstr>
      <vt:lpstr>Century Gothic</vt:lpstr>
      <vt:lpstr>Nokia Pure Text Light</vt:lpstr>
      <vt:lpstr>Wingdings</vt:lpstr>
      <vt:lpstr>Office Theme</vt:lpstr>
      <vt:lpstr>PowerPoint Presentation</vt:lpstr>
      <vt:lpstr>India - A Status Update</vt:lpstr>
      <vt:lpstr>DOT's Priority Agenda for Telecom Sector</vt:lpstr>
      <vt:lpstr>DOT's Priority Agenda for Telecom Sector</vt:lpstr>
      <vt:lpstr>Market Indices</vt:lpstr>
      <vt:lpstr>Average Data Usage /month  vs BB penetration ( Global Comparison)</vt:lpstr>
      <vt:lpstr>Broadband Deployments and Accessibility</vt:lpstr>
      <vt:lpstr>Spectrum Issues</vt:lpstr>
      <vt:lpstr>Policy &amp; Regulatory Actions </vt:lpstr>
      <vt:lpstr> BIF-trying to play an active role in making India 5G ready</vt:lpstr>
      <vt:lpstr>BIF-trying to play an active role in making India 5G ready </vt:lpstr>
      <vt:lpstr>BIF played an active role in finalisation of  Experimental Spectrum Policy</vt:lpstr>
      <vt:lpstr>BIF and TSDSI</vt:lpstr>
      <vt:lpstr>BIF is actively engaged in pre-standardisation work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Debashish</dc:creator>
  <cp:lastModifiedBy>Adrian Scrase</cp:lastModifiedBy>
  <cp:revision>21</cp:revision>
  <dcterms:created xsi:type="dcterms:W3CDTF">2019-08-03T06:37:00Z</dcterms:created>
  <dcterms:modified xsi:type="dcterms:W3CDTF">2019-09-25T10:53:41Z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1033-11.2.0.8942</vt:lpwstr>
  </property>
</Properties>
</file>