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67"/>
  </p:notesMasterIdLst>
  <p:handoutMasterIdLst>
    <p:handoutMasterId r:id="rId68"/>
  </p:handoutMasterIdLst>
  <p:sldIdLst>
    <p:sldId id="417" r:id="rId2"/>
    <p:sldId id="470" r:id="rId3"/>
    <p:sldId id="476" r:id="rId4"/>
    <p:sldId id="463" r:id="rId5"/>
    <p:sldId id="419" r:id="rId6"/>
    <p:sldId id="420" r:id="rId7"/>
    <p:sldId id="421" r:id="rId8"/>
    <p:sldId id="422" r:id="rId9"/>
    <p:sldId id="423" r:id="rId10"/>
    <p:sldId id="424" r:id="rId11"/>
    <p:sldId id="425" r:id="rId12"/>
    <p:sldId id="469" r:id="rId13"/>
    <p:sldId id="428" r:id="rId14"/>
    <p:sldId id="432" r:id="rId15"/>
    <p:sldId id="472" r:id="rId16"/>
    <p:sldId id="430" r:id="rId17"/>
    <p:sldId id="492" r:id="rId18"/>
    <p:sldId id="493" r:id="rId19"/>
    <p:sldId id="494" r:id="rId20"/>
    <p:sldId id="465" r:id="rId21"/>
    <p:sldId id="496" r:id="rId22"/>
    <p:sldId id="495" r:id="rId23"/>
    <p:sldId id="474" r:id="rId24"/>
    <p:sldId id="483" r:id="rId25"/>
    <p:sldId id="479" r:id="rId26"/>
    <p:sldId id="480" r:id="rId27"/>
    <p:sldId id="497" r:id="rId28"/>
    <p:sldId id="482" r:id="rId29"/>
    <p:sldId id="484" r:id="rId30"/>
    <p:sldId id="485" r:id="rId31"/>
    <p:sldId id="486" r:id="rId32"/>
    <p:sldId id="487" r:id="rId33"/>
    <p:sldId id="488" r:id="rId34"/>
    <p:sldId id="489" r:id="rId35"/>
    <p:sldId id="490" r:id="rId36"/>
    <p:sldId id="491" r:id="rId37"/>
    <p:sldId id="466" r:id="rId38"/>
    <p:sldId id="458" r:id="rId39"/>
    <p:sldId id="459" r:id="rId40"/>
    <p:sldId id="460" r:id="rId41"/>
    <p:sldId id="461" r:id="rId42"/>
    <p:sldId id="462" r:id="rId43"/>
    <p:sldId id="473" r:id="rId44"/>
    <p:sldId id="410" r:id="rId45"/>
    <p:sldId id="408" r:id="rId46"/>
    <p:sldId id="435" r:id="rId47"/>
    <p:sldId id="411" r:id="rId48"/>
    <p:sldId id="436" r:id="rId49"/>
    <p:sldId id="412" r:id="rId50"/>
    <p:sldId id="478" r:id="rId51"/>
    <p:sldId id="477" r:id="rId52"/>
    <p:sldId id="467" r:id="rId53"/>
    <p:sldId id="427" r:id="rId54"/>
    <p:sldId id="468" r:id="rId55"/>
    <p:sldId id="413" r:id="rId56"/>
    <p:sldId id="415" r:id="rId57"/>
    <p:sldId id="431" r:id="rId58"/>
    <p:sldId id="471" r:id="rId59"/>
    <p:sldId id="414" r:id="rId60"/>
    <p:sldId id="440" r:id="rId61"/>
    <p:sldId id="441" r:id="rId62"/>
    <p:sldId id="442" r:id="rId63"/>
    <p:sldId id="443" r:id="rId64"/>
    <p:sldId id="416" r:id="rId65"/>
    <p:sldId id="434" r:id="rId6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1D254"/>
    <a:srgbClr val="2A6EA8"/>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58" autoAdjust="0"/>
    <p:restoredTop sz="94679" autoAdjust="0"/>
  </p:normalViewPr>
  <p:slideViewPr>
    <p:cSldViewPr snapToGrid="0">
      <p:cViewPr varScale="1">
        <p:scale>
          <a:sx n="66" d="100"/>
          <a:sy n="66" d="100"/>
        </p:scale>
        <p:origin x="96" y="2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831"/>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1"/>
          </p:nvPr>
        </p:nvSpPr>
        <p:spPr>
          <a:xfrm>
            <a:off x="8610600" y="6356350"/>
            <a:ext cx="1876425" cy="365125"/>
          </a:xfrm>
          <a:prstGeom prst="rect">
            <a:avLst/>
          </a:prstGeom>
        </p:spPr>
        <p:txBody>
          <a:bodyPr/>
          <a:lstStyle>
            <a:lvl1pPr>
              <a:defRPr/>
            </a:lvl1pPr>
          </a:lstStyle>
          <a:p>
            <a:pPr>
              <a:defRPr/>
            </a:pPr>
            <a:fld id="{AEC7E380-9C9B-4AFC-B89D-4006B9B7F39B}" type="slidenum">
              <a:rPr lang="en-GB" altLang="en-US"/>
              <a:pPr>
                <a:defRPr/>
              </a:pPr>
              <a:t>‹#›</a:t>
            </a:fld>
            <a:endParaRPr lang="en-GB" altLang="en-US" dirty="0"/>
          </a:p>
        </p:txBody>
      </p:sp>
    </p:spTree>
    <p:extLst>
      <p:ext uri="{BB962C8B-B14F-4D97-AF65-F5344CB8AC3E}">
        <p14:creationId xmlns:p14="http://schemas.microsoft.com/office/powerpoint/2010/main" val="2673860385"/>
      </p:ext>
    </p:extLst>
  </p:cSld>
  <p:clrMapOvr>
    <a:masterClrMapping/>
  </p:clrMapOvr>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6788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PCG#43</a:t>
            </a:r>
          </a:p>
        </p:txBody>
      </p:sp>
      <p:pic>
        <p:nvPicPr>
          <p:cNvPr id="1033"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85/Docs/SP-190600.zip" TargetMode="External"/><Relationship Id="rId7" Type="http://schemas.openxmlformats.org/officeDocument/2006/relationships/hyperlink" Target="https://www.3gpp.org/ftp/tsg_sa/TSG_SA/TSGS_85/Docs/SP-190721.zip" TargetMode="External"/><Relationship Id="rId2" Type="http://schemas.openxmlformats.org/officeDocument/2006/relationships/hyperlink" Target="https://www.3gpp.org/ftp/tsg_sa/TSG_SA/TSGS_85/Docs/SP-190882.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85/Docs/SP-190717.zip" TargetMode="External"/><Relationship Id="rId5" Type="http://schemas.openxmlformats.org/officeDocument/2006/relationships/hyperlink" Target="https://www.3gpp.org/ftp/tsg_sa/TSG_SA/TSGS_85/Docs/SP-190637.zip" TargetMode="External"/><Relationship Id="rId4" Type="http://schemas.openxmlformats.org/officeDocument/2006/relationships/hyperlink" Target="https://www.3gpp.org/ftp/tsg_sa/TSG_SA/TSGS_85/Docs/SP-190715.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hyperlink" Target="https://www.3gpp.org/DynaReport/33511.htm" TargetMode="External"/><Relationship Id="rId3" Type="http://schemas.openxmlformats.org/officeDocument/2006/relationships/hyperlink" Target="https://www.3gpp.org/DynaReport/33516.htm" TargetMode="External"/><Relationship Id="rId7" Type="http://schemas.openxmlformats.org/officeDocument/2006/relationships/hyperlink" Target="https://www.3gpp.org/DynaReport/33512.htm"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s://www.3gpp.org/DynaReport/33513.htm" TargetMode="External"/><Relationship Id="rId11" Type="http://schemas.openxmlformats.org/officeDocument/2006/relationships/hyperlink" Target="https://www.3gpp.org/DynaReport/33519.htm" TargetMode="External"/><Relationship Id="rId5" Type="http://schemas.openxmlformats.org/officeDocument/2006/relationships/hyperlink" Target="https://www.3gpp.org/DynaReport/33514.htm" TargetMode="External"/><Relationship Id="rId10" Type="http://schemas.openxmlformats.org/officeDocument/2006/relationships/hyperlink" Target="https://www.3gpp.org/DynaReport/33517.htm" TargetMode="External"/><Relationship Id="rId4" Type="http://schemas.openxmlformats.org/officeDocument/2006/relationships/hyperlink" Target="https://www.3gpp.org/DynaReport/33515.htm" TargetMode="External"/><Relationship Id="rId9" Type="http://schemas.openxmlformats.org/officeDocument/2006/relationships/hyperlink" Target="https://www.3gpp.org/DynaReport/33518.htm"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www.3gpp.org/ftp/tsg_sa/TSG_SA/TSGS_85/Docs/SP-190950.zip" TargetMode="External"/><Relationship Id="rId2" Type="http://schemas.openxmlformats.org/officeDocument/2006/relationships/hyperlink" Target="https://www.3gpp.org/ftp/tsg_sa/TSG_SA/TSGS_85/Docs/SP-190949.zip"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hyperlink" Target="http://www.3gpp.org/ftp/tsg_ran/TSG_RAN/TSGR_85/Docs/RP-192213.zip" TargetMode="External"/><Relationship Id="rId2" Type="http://schemas.openxmlformats.org/officeDocument/2006/relationships/hyperlink" Target="http://www.3gpp.org/ftp/tsg_ran/TSG_RAN/TSGR_85/Docs/RP-192212.zip"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hyperlink" Target="http://www.3gpp.org/ftp/tsg_sa/TSG_SA/TSGS_85/Docs/SP-190843.zip"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www.3gpp.org/ftp/tsg_sa/TSG_SA/TSGS_85/Docs/SP-190845.zip"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0.jpeg"/><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hyperlink" Target="https://www.ietf.org/" TargetMode="External"/><Relationship Id="rId7" Type="http://schemas.openxmlformats.org/officeDocument/2006/relationships/hyperlink" Target="https://www.ngmn.org/"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s://www.itu.int/en/ITU-R/" TargetMode="External"/><Relationship Id="rId5" Type="http://schemas.openxmlformats.org/officeDocument/2006/relationships/image" Target="../media/image35.jpeg"/><Relationship Id="rId10" Type="http://schemas.openxmlformats.org/officeDocument/2006/relationships/image" Target="../media/image31.jpeg"/><Relationship Id="rId4" Type="http://schemas.openxmlformats.org/officeDocument/2006/relationships/image" Target="../media/image34.jpeg"/><Relationship Id="rId9" Type="http://schemas.openxmlformats.org/officeDocument/2006/relationships/hyperlink" Target="https://www.itu.int/en/ITU-T" TargetMode="External"/></Relationships>
</file>

<file path=ppt/slides/_rels/slide62.xml.rels><?xml version="1.0" encoding="UTF-8" standalone="yes"?>
<Relationships xmlns="http://schemas.openxmlformats.org/package/2006/relationships"><Relationship Id="rId8" Type="http://schemas.openxmlformats.org/officeDocument/2006/relationships/hyperlink" Target="https://mpeg.chiariglione.org/" TargetMode="External"/><Relationship Id="rId3" Type="http://schemas.openxmlformats.org/officeDocument/2006/relationships/hyperlink" Target="https://www.iala-aism.org/" TargetMode="External"/><Relationship Id="rId7" Type="http://schemas.openxmlformats.org/officeDocument/2006/relationships/image" Target="../media/image3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6.gif"/><Relationship Id="rId5" Type="http://schemas.openxmlformats.org/officeDocument/2006/relationships/image" Target="../media/image36.jpeg"/><Relationship Id="rId4" Type="http://schemas.openxmlformats.org/officeDocument/2006/relationships/hyperlink" Target="https://www.esoa.net/" TargetMode="External"/><Relationship Id="rId9" Type="http://schemas.openxmlformats.org/officeDocument/2006/relationships/image" Target="../media/image38.jpeg"/></Relationships>
</file>

<file path=ppt/slides/_rels/slide63.xml.rels><?xml version="1.0" encoding="UTF-8" standalone="yes"?>
<Relationships xmlns="http://schemas.openxmlformats.org/package/2006/relationships"><Relationship Id="rId3" Type="http://schemas.openxmlformats.org/officeDocument/2006/relationships/hyperlink" Target="https://trustedcomputinggroup.org/"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64.xml.rels><?xml version="1.0" encoding="UTF-8" standalone="yes"?>
<Relationships xmlns="http://schemas.openxmlformats.org/package/2006/relationships"><Relationship Id="rId2" Type="http://schemas.openxmlformats.org/officeDocument/2006/relationships/hyperlink" Target="http://www.3gpp.org/ftp/tsg_sa/TSG_SA/TSGS_85/Docs/SP-190952.zip"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hyperlink" Target="mailto:georg.mayer@huawei.co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6.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6.gif"/><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852737"/>
          </a:xfrm>
        </p:spPr>
        <p:txBody>
          <a:bodyPr/>
          <a:lstStyle/>
          <a:p>
            <a:pPr eaLnBrk="1" hangingPunct="1"/>
            <a:r>
              <a:rPr lang="" altLang="en-US" dirty="0"/>
              <a:t>3GPP TSG </a:t>
            </a:r>
            <a:r>
              <a:rPr lang="en-US" altLang="en-US" dirty="0"/>
              <a:t>SA</a:t>
            </a:r>
            <a:r>
              <a:rPr lang="" altLang="en-US" dirty="0"/>
              <a:t> </a:t>
            </a:r>
            <a:br>
              <a:rPr lang="" altLang="en-US" dirty="0"/>
            </a:br>
            <a:r>
              <a:rPr lang="" altLang="en-US" dirty="0"/>
              <a:t>Management Report</a:t>
            </a:r>
            <a:endParaRPr lang="en-GB" altLang="en-US" dirty="0"/>
          </a:p>
        </p:txBody>
      </p:sp>
      <p:sp>
        <p:nvSpPr>
          <p:cNvPr id="4099" name="Text Placeholder 2"/>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 altLang="en-US" dirty="0"/>
              <a:t>Georg Mayer, 3GPP SA Chairman</a:t>
            </a:r>
            <a:endParaRPr lang="en-GB" altLang="en-US" dirty="0"/>
          </a:p>
        </p:txBody>
      </p:sp>
      <p:sp>
        <p:nvSpPr>
          <p:cNvPr id="5124" name="Text Box 64"/>
          <p:cNvSpPr txBox="1">
            <a:spLocks noChangeArrowheads="1"/>
          </p:cNvSpPr>
          <p:nvPr/>
        </p:nvSpPr>
        <p:spPr bwMode="auto">
          <a:xfrm>
            <a:off x="598488" y="95250"/>
            <a:ext cx="18277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i-FI" altLang="en-US" sz="1600" b="1" dirty="0">
                <a:latin typeface="Arial" panose="020B0604020202020204" pitchFamily="34" charset="0"/>
              </a:rPr>
              <a:t>PCG4</a:t>
            </a:r>
            <a:r>
              <a:rPr lang="" altLang="en-US" sz="1600" b="1" dirty="0">
                <a:latin typeface="Arial" panose="020B0604020202020204" pitchFamily="34" charset="0"/>
              </a:rPr>
              <a:t>3</a:t>
            </a:r>
            <a:r>
              <a:rPr lang="fi-FI" altLang="en-US" sz="1600" b="1" dirty="0">
                <a:latin typeface="Arial" panose="020B0604020202020204" pitchFamily="34" charset="0"/>
              </a:rPr>
              <a:t>_06</a:t>
            </a:r>
          </a:p>
          <a:p>
            <a:pPr>
              <a:lnSpc>
                <a:spcPct val="100000"/>
              </a:lnSpc>
              <a:spcBef>
                <a:spcPct val="0"/>
              </a:spcBef>
              <a:buFontTx/>
              <a:buNone/>
            </a:pPr>
            <a:r>
              <a:rPr lang="fi-FI" altLang="en-US" sz="1600" b="1" dirty="0">
                <a:latin typeface="Arial" panose="020B0604020202020204" pitchFamily="34" charset="0"/>
              </a:rPr>
              <a:t>Agenda item</a:t>
            </a:r>
            <a:r>
              <a:rPr lang="fi-FI" altLang="en-US" sz="1600" b="1">
                <a:latin typeface="Arial" panose="020B0604020202020204" pitchFamily="34" charset="0"/>
              </a:rPr>
              <a:t>: 4.3</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 altLang="en-US" dirty="0"/>
              <a:t>SA5 Officials (</a:t>
            </a:r>
            <a:r>
              <a:rPr lang="en-US" altLang="en-US" dirty="0"/>
              <a:t>September 2019)</a:t>
            </a:r>
          </a:p>
        </p:txBody>
      </p:sp>
      <p:sp>
        <p:nvSpPr>
          <p:cNvPr id="24579" name="Content Placeholder 2"/>
          <p:cNvSpPr txBox="1">
            <a:spLocks/>
          </p:cNvSpPr>
          <p:nvPr/>
        </p:nvSpPr>
        <p:spPr bwMode="auto">
          <a:xfrm>
            <a:off x="2162175" y="1973263"/>
            <a:ext cx="32289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Thomas Tovinger</a:t>
            </a:r>
          </a:p>
          <a:p>
            <a:pPr>
              <a:lnSpc>
                <a:spcPct val="100000"/>
              </a:lnSpc>
              <a:spcBef>
                <a:spcPct val="0"/>
              </a:spcBef>
              <a:buFontTx/>
              <a:buNone/>
            </a:pPr>
            <a:r>
              <a:rPr lang="" altLang="en-US" sz="1800" dirty="0"/>
              <a:t>SA5 Chairman</a:t>
            </a:r>
          </a:p>
          <a:p>
            <a:pPr>
              <a:lnSpc>
                <a:spcPct val="100000"/>
              </a:lnSpc>
              <a:spcBef>
                <a:spcPct val="0"/>
              </a:spcBef>
              <a:buFontTx/>
              <a:buNone/>
            </a:pPr>
            <a:r>
              <a:rPr lang="" altLang="en-US" sz="1800" dirty="0"/>
              <a:t>ETSI</a:t>
            </a:r>
          </a:p>
          <a:p>
            <a:pPr>
              <a:lnSpc>
                <a:spcPct val="100000"/>
              </a:lnSpc>
              <a:spcBef>
                <a:spcPct val="0"/>
              </a:spcBef>
              <a:buFontTx/>
              <a:buNone/>
            </a:pPr>
            <a:r>
              <a:rPr lang="en-US" altLang="en-US" sz="1800" dirty="0"/>
              <a:t>thomas.tovinger@ericsson.com</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sp>
        <p:nvSpPr>
          <p:cNvPr id="24580"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dirty="0"/>
              <a:t>邹兰    </a:t>
            </a:r>
            <a:r>
              <a:rPr lang="en-US" altLang="en-US" sz="1800" dirty="0"/>
              <a:t>Zou Lan</a:t>
            </a:r>
            <a:br>
              <a:rPr lang="en-US" altLang="en-US" sz="1800" dirty="0"/>
            </a:br>
            <a:r>
              <a:rPr lang="" altLang="en-US" sz="1800" dirty="0"/>
              <a:t>SA5 Vicechair</a:t>
            </a:r>
          </a:p>
          <a:p>
            <a:pPr>
              <a:lnSpc>
                <a:spcPct val="100000"/>
              </a:lnSpc>
              <a:spcBef>
                <a:spcPct val="0"/>
              </a:spcBef>
              <a:buFontTx/>
              <a:buNone/>
            </a:pPr>
            <a:r>
              <a:rPr lang="" altLang="en-US" sz="1800" dirty="0"/>
              <a:t>CCSA</a:t>
            </a:r>
            <a:br>
              <a:rPr lang="en-US" altLang="en-US" sz="1800" dirty="0"/>
            </a:br>
            <a:r>
              <a:rPr lang="en-US" altLang="en-US" sz="1800" dirty="0"/>
              <a:t>zoulan@huawei.com</a:t>
            </a:r>
            <a:endParaRPr lang="" altLang="en-US" sz="1800" dirty="0"/>
          </a:p>
          <a:p>
            <a:pPr>
              <a:buFontTx/>
              <a:buNone/>
            </a:pPr>
            <a:endParaRPr lang="en-US" altLang="en-US" sz="1800" dirty="0"/>
          </a:p>
        </p:txBody>
      </p:sp>
      <p:sp>
        <p:nvSpPr>
          <p:cNvPr id="24581" name="Content Placeholder 2"/>
          <p:cNvSpPr txBox="1">
            <a:spLocks/>
          </p:cNvSpPr>
          <p:nvPr/>
        </p:nvSpPr>
        <p:spPr bwMode="auto">
          <a:xfrm>
            <a:off x="7458075" y="3759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Maryse Gardella</a:t>
            </a:r>
            <a:endParaRPr lang="" altLang="en-US" sz="1800"/>
          </a:p>
          <a:p>
            <a:pPr>
              <a:lnSpc>
                <a:spcPct val="100000"/>
              </a:lnSpc>
              <a:spcBef>
                <a:spcPct val="0"/>
              </a:spcBef>
              <a:buFontTx/>
              <a:buNone/>
            </a:pPr>
            <a:r>
              <a:rPr lang="" altLang="en-US" sz="1800"/>
              <a:t>SA5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maryse.gardella@nokia.com</a:t>
            </a:r>
          </a:p>
        </p:txBody>
      </p:sp>
      <p:sp>
        <p:nvSpPr>
          <p:cNvPr id="24582"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Mirko Cano Soveri</a:t>
            </a:r>
          </a:p>
          <a:p>
            <a:pPr>
              <a:lnSpc>
                <a:spcPct val="100000"/>
              </a:lnSpc>
              <a:spcBef>
                <a:spcPct val="0"/>
              </a:spcBef>
              <a:buFontTx/>
              <a:buNone/>
            </a:pPr>
            <a:r>
              <a:rPr lang="" altLang="en-US" sz="1800" dirty="0"/>
              <a:t>Secretary</a:t>
            </a:r>
          </a:p>
          <a:p>
            <a:pPr>
              <a:lnSpc>
                <a:spcPct val="100000"/>
              </a:lnSpc>
              <a:spcBef>
                <a:spcPct val="0"/>
              </a:spcBef>
              <a:buFontTx/>
              <a:buNone/>
            </a:pPr>
            <a:r>
              <a:rPr lang="" altLang="en-US" sz="1800" dirty="0"/>
              <a:t>MCC</a:t>
            </a:r>
          </a:p>
          <a:p>
            <a:pPr>
              <a:lnSpc>
                <a:spcPct val="100000"/>
              </a:lnSpc>
              <a:spcBef>
                <a:spcPct val="0"/>
              </a:spcBef>
              <a:buFontTx/>
              <a:buNone/>
            </a:pPr>
            <a:r>
              <a:rPr lang="en-US" altLang="en-US" sz="1800" dirty="0"/>
              <a:t>mirko.cano@etsi.org</a:t>
            </a:r>
          </a:p>
        </p:txBody>
      </p:sp>
      <p:pic>
        <p:nvPicPr>
          <p:cNvPr id="2458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775200"/>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图片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6000" y="1824038"/>
            <a:ext cx="1108075"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Picture 11" descr="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3694113"/>
            <a:ext cx="1179513"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xplosion 1 1"/>
          <p:cNvSpPr/>
          <p:nvPr/>
        </p:nvSpPr>
        <p:spPr>
          <a:xfrm rot="20031010">
            <a:off x="111729" y="1614488"/>
            <a:ext cx="1733550" cy="90963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Re-elected</a:t>
            </a:r>
            <a:endParaRPr lang="en-US" sz="2000" b="1" dirty="0"/>
          </a:p>
        </p:txBody>
      </p:sp>
      <p:sp>
        <p:nvSpPr>
          <p:cNvPr id="12" name="Explosion 1 11"/>
          <p:cNvSpPr/>
          <p:nvPr/>
        </p:nvSpPr>
        <p:spPr>
          <a:xfrm rot="20031010">
            <a:off x="5229225" y="1479854"/>
            <a:ext cx="1733550" cy="90963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New</a:t>
            </a:r>
            <a:endParaRPr lang="en-US" sz="2000" b="1" dirty="0"/>
          </a:p>
        </p:txBody>
      </p:sp>
      <p:sp>
        <p:nvSpPr>
          <p:cNvPr id="13" name="Explosion 1 12"/>
          <p:cNvSpPr/>
          <p:nvPr/>
        </p:nvSpPr>
        <p:spPr>
          <a:xfrm rot="20031010">
            <a:off x="5137945" y="3334849"/>
            <a:ext cx="1733550" cy="90963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New</a:t>
            </a:r>
            <a:endParaRPr lang="en-US" sz="2000" b="1" dirty="0"/>
          </a:p>
        </p:txBody>
      </p:sp>
    </p:spTree>
    <p:extLst>
      <p:ext uri="{BB962C8B-B14F-4D97-AF65-F5344CB8AC3E}">
        <p14:creationId xmlns:p14="http://schemas.microsoft.com/office/powerpoint/2010/main" val="344185089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 altLang="en-US"/>
              <a:t>SA6 Officials (</a:t>
            </a:r>
            <a:r>
              <a:rPr lang="en-US" altLang="en-US"/>
              <a:t>September 2019)</a:t>
            </a:r>
          </a:p>
        </p:txBody>
      </p:sp>
      <p:sp>
        <p:nvSpPr>
          <p:cNvPr id="25603"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Suresh Chitturi</a:t>
            </a:r>
          </a:p>
          <a:p>
            <a:pPr>
              <a:lnSpc>
                <a:spcPct val="100000"/>
              </a:lnSpc>
              <a:spcBef>
                <a:spcPct val="0"/>
              </a:spcBef>
              <a:buFontTx/>
              <a:buNone/>
            </a:pPr>
            <a:r>
              <a:rPr lang="" altLang="en-US" sz="1800"/>
              <a:t>SA6 Chairman</a:t>
            </a:r>
          </a:p>
          <a:p>
            <a:pPr>
              <a:lnSpc>
                <a:spcPct val="100000"/>
              </a:lnSpc>
              <a:spcBef>
                <a:spcPct val="0"/>
              </a:spcBef>
              <a:buFontTx/>
              <a:buNone/>
            </a:pPr>
            <a:r>
              <a:rPr lang="" altLang="en-US" sz="1800"/>
              <a:t>TTA</a:t>
            </a:r>
          </a:p>
          <a:p>
            <a:pPr>
              <a:lnSpc>
                <a:spcPct val="100000"/>
              </a:lnSpc>
              <a:spcBef>
                <a:spcPct val="0"/>
              </a:spcBef>
              <a:buFontTx/>
              <a:buNone/>
            </a:pPr>
            <a:r>
              <a:rPr lang="en-US" altLang="en-US" sz="1800"/>
              <a:t>s.chitturi@samsung.com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25604"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Alan Soloway</a:t>
            </a:r>
          </a:p>
          <a:p>
            <a:pPr>
              <a:lnSpc>
                <a:spcPct val="100000"/>
              </a:lnSpc>
              <a:spcBef>
                <a:spcPct val="0"/>
              </a:spcBef>
              <a:buFontTx/>
              <a:buNone/>
            </a:pPr>
            <a:r>
              <a:rPr lang="" altLang="en-US" sz="1800"/>
              <a:t>SA6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asoloway@</a:t>
            </a:r>
            <a:r>
              <a:rPr lang="" altLang="en-US" sz="1800"/>
              <a:t>qti.qualcomm.com</a:t>
            </a:r>
          </a:p>
          <a:p>
            <a:pPr>
              <a:buFontTx/>
              <a:buNone/>
            </a:pPr>
            <a:endParaRPr lang="en-US" altLang="en-US" sz="1800"/>
          </a:p>
        </p:txBody>
      </p:sp>
      <p:sp>
        <p:nvSpPr>
          <p:cNvPr id="25605" name="Content Placeholder 2"/>
          <p:cNvSpPr txBox="1">
            <a:spLocks/>
          </p:cNvSpPr>
          <p:nvPr/>
        </p:nvSpPr>
        <p:spPr bwMode="auto">
          <a:xfrm>
            <a:off x="7458075" y="38274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Jukka Vialen</a:t>
            </a:r>
          </a:p>
          <a:p>
            <a:pPr>
              <a:lnSpc>
                <a:spcPct val="100000"/>
              </a:lnSpc>
              <a:spcBef>
                <a:spcPct val="0"/>
              </a:spcBef>
              <a:buFontTx/>
              <a:buNone/>
            </a:pPr>
            <a:r>
              <a:rPr lang="" altLang="en-US" sz="1800"/>
              <a:t>SA6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jukka.vialen@airbus.com</a:t>
            </a:r>
            <a:endParaRPr lang="" altLang="en-US" sz="1800"/>
          </a:p>
          <a:p>
            <a:pPr>
              <a:buFontTx/>
              <a:buNone/>
            </a:pPr>
            <a:endParaRPr lang="en-US" altLang="en-US" sz="1800"/>
          </a:p>
        </p:txBody>
      </p:sp>
      <p:sp>
        <p:nvSpPr>
          <p:cNvPr id="25606"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Bernt Mattsson</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 altLang="en-US" sz="1800"/>
              <a:t>b</a:t>
            </a:r>
            <a:r>
              <a:rPr lang="en-US" altLang="en-US" sz="1800"/>
              <a:t>ernt.</a:t>
            </a:r>
            <a:r>
              <a:rPr lang="" altLang="en-US" sz="1800"/>
              <a:t>m</a:t>
            </a:r>
            <a:r>
              <a:rPr lang="en-US" altLang="en-US" sz="1800"/>
              <a:t>attsson@etsi.org</a:t>
            </a:r>
          </a:p>
        </p:txBody>
      </p:sp>
      <p:pic>
        <p:nvPicPr>
          <p:cNvPr id="2560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73775" y="1973263"/>
            <a:ext cx="133667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73775" y="3829050"/>
            <a:ext cx="136525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1850" y="4775200"/>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810721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a:t>
            </a:r>
          </a:p>
        </p:txBody>
      </p:sp>
    </p:spTree>
    <p:extLst>
      <p:ext uri="{BB962C8B-B14F-4D97-AF65-F5344CB8AC3E}">
        <p14:creationId xmlns:p14="http://schemas.microsoft.com/office/powerpoint/2010/main" val="3010619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TSG SA Dates</a:t>
            </a:r>
            <a:endParaRPr lang="en-GB" dirty="0"/>
          </a:p>
        </p:txBody>
      </p:sp>
      <p:sp>
        <p:nvSpPr>
          <p:cNvPr id="7" name="Content Placeholder 6"/>
          <p:cNvSpPr>
            <a:spLocks noGrp="1"/>
          </p:cNvSpPr>
          <p:nvPr>
            <p:ph idx="1"/>
          </p:nvPr>
        </p:nvSpPr>
        <p:spPr/>
        <p:txBody>
          <a:bodyPr/>
          <a:lstStyle/>
          <a:p>
            <a:r>
              <a:rPr lang="en-US" dirty="0"/>
              <a:t> Meetings since PCG 41</a:t>
            </a:r>
          </a:p>
          <a:p>
            <a:pPr lvl="1"/>
            <a:r>
              <a:rPr lang="en-US" dirty="0"/>
              <a:t>TSG SA 84 – Newport Beach, US, 5-7 June 2019</a:t>
            </a:r>
          </a:p>
          <a:p>
            <a:pPr lvl="1"/>
            <a:r>
              <a:rPr lang="en-US" dirty="0"/>
              <a:t>TSG SA 85 – Newport Beach, US, 17-20 September 19 (4 day meeting)</a:t>
            </a:r>
            <a:endParaRPr lang="en-GB" dirty="0"/>
          </a:p>
          <a:p>
            <a:r>
              <a:rPr lang="en-US" dirty="0"/>
              <a:t> Meetings before PCG 43</a:t>
            </a:r>
          </a:p>
          <a:p>
            <a:pPr lvl="1"/>
            <a:r>
              <a:rPr lang="en-US" dirty="0"/>
              <a:t>TSG SA 86 – </a:t>
            </a:r>
            <a:r>
              <a:rPr lang="en-US" dirty="0" err="1"/>
              <a:t>Sitges</a:t>
            </a:r>
            <a:r>
              <a:rPr lang="en-US" dirty="0"/>
              <a:t>, Spain, 10-13 December 2019 (3.5 day meeting)</a:t>
            </a:r>
          </a:p>
          <a:p>
            <a:pPr lvl="1"/>
            <a:r>
              <a:rPr lang="en-US" dirty="0"/>
              <a:t>TSG SA 87 – </a:t>
            </a:r>
            <a:r>
              <a:rPr lang="en-US" dirty="0" err="1"/>
              <a:t>Jeju</a:t>
            </a:r>
            <a:r>
              <a:rPr lang="en-US" dirty="0"/>
              <a:t> Island, KR, 18-20 March 2020</a:t>
            </a:r>
            <a:endParaRPr lang="en-GB" dirty="0"/>
          </a:p>
        </p:txBody>
      </p:sp>
      <p:sp>
        <p:nvSpPr>
          <p:cNvPr id="5" name="Slide Number Placeholder 4"/>
          <p:cNvSpPr>
            <a:spLocks noGrp="1"/>
          </p:cNvSpPr>
          <p:nvPr>
            <p:ph type="sldNum" sz="quarter" idx="4294967295"/>
          </p:nvPr>
        </p:nvSpPr>
        <p:spPr>
          <a:xfrm>
            <a:off x="10315575" y="6356350"/>
            <a:ext cx="1876425" cy="365125"/>
          </a:xfrm>
          <a:prstGeom prst="rect">
            <a:avLst/>
          </a:prstGeom>
        </p:spPr>
        <p:txBody>
          <a:bodyPr/>
          <a:lstStyle/>
          <a:p>
            <a:fld id="{FC5230B2-FCA4-47DF-9EEB-F1A758954A16}" type="slidenum">
              <a:rPr lang="en-GB" altLang="en-US" smtClean="0"/>
              <a:pPr/>
              <a:t>13</a:t>
            </a:fld>
            <a:endParaRPr lang="en-GB" altLang="en-US"/>
          </a:p>
        </p:txBody>
      </p:sp>
    </p:spTree>
    <p:extLst>
      <p:ext uri="{BB962C8B-B14F-4D97-AF65-F5344CB8AC3E}">
        <p14:creationId xmlns:p14="http://schemas.microsoft.com/office/powerpoint/2010/main" val="324484076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PCG Action</a:t>
            </a:r>
            <a:endParaRPr lang="en-GB" dirty="0"/>
          </a:p>
        </p:txBody>
      </p:sp>
      <p:sp>
        <p:nvSpPr>
          <p:cNvPr id="3" name="Content Placeholder 2"/>
          <p:cNvSpPr>
            <a:spLocks noGrp="1"/>
          </p:cNvSpPr>
          <p:nvPr>
            <p:ph idx="1"/>
          </p:nvPr>
        </p:nvSpPr>
        <p:spPr/>
        <p:txBody>
          <a:bodyPr/>
          <a:lstStyle/>
          <a:p>
            <a:r>
              <a:rPr lang="en-GB" dirty="0"/>
              <a:t> Could we have at least 2 weeks between plenaries and PCG please?</a:t>
            </a:r>
          </a:p>
        </p:txBody>
      </p:sp>
    </p:spTree>
    <p:extLst>
      <p:ext uri="{BB962C8B-B14F-4D97-AF65-F5344CB8AC3E}">
        <p14:creationId xmlns:p14="http://schemas.microsoft.com/office/powerpoint/2010/main" val="162320461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 altLang="en-US"/>
              <a:t>Wednesday Speakers Series</a:t>
            </a:r>
            <a:endParaRPr lang="en-US" altLang="en-US"/>
          </a:p>
        </p:txBody>
      </p:sp>
      <p:sp>
        <p:nvSpPr>
          <p:cNvPr id="16387" name="Content Placeholder 2"/>
          <p:cNvSpPr>
            <a:spLocks noGrp="1"/>
          </p:cNvSpPr>
          <p:nvPr>
            <p:ph idx="1"/>
          </p:nvPr>
        </p:nvSpPr>
        <p:spPr/>
        <p:txBody>
          <a:bodyPr/>
          <a:lstStyle/>
          <a:p>
            <a:pPr marL="447675" indent="-447675"/>
            <a:endParaRPr lang="" altLang="en-US" dirty="0"/>
          </a:p>
          <a:p>
            <a:pPr marL="447675" indent="-447675"/>
            <a:r>
              <a:rPr lang="" altLang="en-US" dirty="0"/>
              <a:t>Optional &amp; voluntary event during</a:t>
            </a:r>
            <a:r>
              <a:rPr lang="en-US" altLang="en-US" dirty="0"/>
              <a:t> plenaries</a:t>
            </a:r>
            <a:r>
              <a:rPr lang="" altLang="en-US" dirty="0"/>
              <a:t> Wednesday lunch break</a:t>
            </a:r>
          </a:p>
          <a:p>
            <a:pPr marL="447675" indent="-447675"/>
            <a:r>
              <a:rPr lang="" altLang="en-US" dirty="0"/>
              <a:t>Invited speaker on a topic related to the work of 3GPP</a:t>
            </a:r>
          </a:p>
          <a:p>
            <a:pPr marL="447675" indent="-447675"/>
            <a:r>
              <a:rPr lang="" altLang="en-US" dirty="0"/>
              <a:t>Talk should be about 45 minutes long, time for Q&amp;A</a:t>
            </a:r>
          </a:p>
          <a:p>
            <a:pPr marL="447675" indent="-447675"/>
            <a:r>
              <a:rPr lang="" altLang="en-US" dirty="0"/>
              <a:t>Topics with relevance to the region/location of the meeting are invited with preference</a:t>
            </a:r>
          </a:p>
          <a:p>
            <a:pPr marL="447675" indent="-447675"/>
            <a:r>
              <a:rPr lang="" altLang="en-US" dirty="0"/>
              <a:t>If you have something in mind, please </a:t>
            </a:r>
            <a:r>
              <a:rPr lang="en-US" altLang="en-US" dirty="0"/>
              <a:t>let us know</a:t>
            </a:r>
          </a:p>
        </p:txBody>
      </p:sp>
    </p:spTree>
    <p:extLst>
      <p:ext uri="{BB962C8B-B14F-4D97-AF65-F5344CB8AC3E}">
        <p14:creationId xmlns:p14="http://schemas.microsoft.com/office/powerpoint/2010/main" val="408936323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Connector 30"/>
          <p:cNvCxnSpPr/>
          <p:nvPr/>
        </p:nvCxnSpPr>
        <p:spPr>
          <a:xfrm flipH="1">
            <a:off x="1677988" y="2546350"/>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H="1">
            <a:off x="2668588" y="2546350"/>
            <a:ext cx="33337" cy="3713163"/>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H="1">
            <a:off x="3657600" y="2546350"/>
            <a:ext cx="33338" cy="3713163"/>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flipH="1">
            <a:off x="4646613" y="2546350"/>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H="1">
            <a:off x="5635625" y="2546350"/>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H="1">
            <a:off x="6624638" y="2546350"/>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H="1">
            <a:off x="7613650" y="2546350"/>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a:off x="8637588" y="2546350"/>
            <a:ext cx="34925" cy="3713163"/>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H="1">
            <a:off x="9591675" y="2546350"/>
            <a:ext cx="34925" cy="3713163"/>
          </a:xfrm>
          <a:prstGeom prst="line">
            <a:avLst/>
          </a:prstGeom>
        </p:spPr>
        <p:style>
          <a:lnRef idx="1">
            <a:schemeClr val="dk1"/>
          </a:lnRef>
          <a:fillRef idx="0">
            <a:schemeClr val="dk1"/>
          </a:fillRef>
          <a:effectRef idx="0">
            <a:schemeClr val="dk1"/>
          </a:effectRef>
          <a:fontRef idx="minor">
            <a:schemeClr val="tx1"/>
          </a:fontRef>
        </p:style>
      </p:cxnSp>
      <p:sp>
        <p:nvSpPr>
          <p:cNvPr id="8203" name="Title 1"/>
          <p:cNvSpPr>
            <a:spLocks noGrp="1"/>
          </p:cNvSpPr>
          <p:nvPr>
            <p:ph type="title"/>
          </p:nvPr>
        </p:nvSpPr>
        <p:spPr>
          <a:xfrm>
            <a:off x="20638" y="371475"/>
            <a:ext cx="10958512" cy="1325563"/>
          </a:xfrm>
        </p:spPr>
        <p:txBody>
          <a:bodyPr/>
          <a:lstStyle/>
          <a:p>
            <a:r>
              <a:rPr lang="en-US" altLang="en-US"/>
              <a:t>Current Release Schedule Overview (SA/CT)</a:t>
            </a:r>
          </a:p>
        </p:txBody>
      </p:sp>
      <p:sp>
        <p:nvSpPr>
          <p:cNvPr id="10252" name="TextBox 7"/>
          <p:cNvSpPr txBox="1">
            <a:spLocks noChangeArrowheads="1"/>
          </p:cNvSpPr>
          <p:nvPr/>
        </p:nvSpPr>
        <p:spPr bwMode="auto">
          <a:xfrm>
            <a:off x="1277938" y="2022475"/>
            <a:ext cx="869950" cy="523875"/>
          </a:xfrm>
          <a:prstGeom prst="rect">
            <a:avLst/>
          </a:prstGeom>
          <a:solidFill>
            <a:schemeClr val="bg1">
              <a:lumMod val="8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defRPr/>
            </a:pPr>
            <a:r>
              <a:rPr lang="en-US" altLang="en-US" sz="1400" dirty="0">
                <a:latin typeface="Arial" panose="020B0604020202020204" pitchFamily="34" charset="0"/>
              </a:rPr>
              <a:t>SA#84</a:t>
            </a:r>
          </a:p>
          <a:p>
            <a:pPr algn="ctr">
              <a:lnSpc>
                <a:spcPct val="100000"/>
              </a:lnSpc>
              <a:spcBef>
                <a:spcPct val="0"/>
              </a:spcBef>
              <a:buFontTx/>
              <a:buNone/>
              <a:defRPr/>
            </a:pPr>
            <a:r>
              <a:rPr lang="en-US" altLang="en-US" sz="1400" dirty="0">
                <a:latin typeface="Arial" panose="020B0604020202020204" pitchFamily="34" charset="0"/>
              </a:rPr>
              <a:t>Q2/2019</a:t>
            </a:r>
          </a:p>
        </p:txBody>
      </p:sp>
      <p:sp>
        <p:nvSpPr>
          <p:cNvPr id="8205" name="TextBox 8"/>
          <p:cNvSpPr txBox="1">
            <a:spLocks noChangeArrowheads="1"/>
          </p:cNvSpPr>
          <p:nvPr/>
        </p:nvSpPr>
        <p:spPr bwMode="auto">
          <a:xfrm>
            <a:off x="2270125" y="2022475"/>
            <a:ext cx="869950" cy="523875"/>
          </a:xfrm>
          <a:prstGeom prst="rect">
            <a:avLst/>
          </a:prstGeom>
          <a:solidFill>
            <a:schemeClr val="bg1">
              <a:lumMod val="8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dirty="0">
                <a:latin typeface="Arial" panose="020B0604020202020204" pitchFamily="34" charset="0"/>
              </a:rPr>
              <a:t>SA#85</a:t>
            </a:r>
          </a:p>
          <a:p>
            <a:pPr algn="ctr">
              <a:lnSpc>
                <a:spcPct val="100000"/>
              </a:lnSpc>
              <a:spcBef>
                <a:spcPct val="0"/>
              </a:spcBef>
              <a:buFontTx/>
              <a:buNone/>
            </a:pPr>
            <a:r>
              <a:rPr lang="en-US" altLang="en-US" sz="1400" dirty="0">
                <a:latin typeface="Arial" panose="020B0604020202020204" pitchFamily="34" charset="0"/>
              </a:rPr>
              <a:t>Q3/2019</a:t>
            </a:r>
          </a:p>
        </p:txBody>
      </p:sp>
      <p:sp>
        <p:nvSpPr>
          <p:cNvPr id="8206" name="TextBox 9"/>
          <p:cNvSpPr txBox="1">
            <a:spLocks noChangeArrowheads="1"/>
          </p:cNvSpPr>
          <p:nvPr/>
        </p:nvSpPr>
        <p:spPr bwMode="auto">
          <a:xfrm>
            <a:off x="3262313" y="2022475"/>
            <a:ext cx="869950"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SA#86</a:t>
            </a:r>
          </a:p>
          <a:p>
            <a:pPr algn="ctr">
              <a:lnSpc>
                <a:spcPct val="100000"/>
              </a:lnSpc>
              <a:spcBef>
                <a:spcPct val="0"/>
              </a:spcBef>
              <a:buFontTx/>
              <a:buNone/>
            </a:pPr>
            <a:r>
              <a:rPr lang="en-US" altLang="en-US" sz="1400">
                <a:latin typeface="Arial" panose="020B0604020202020204" pitchFamily="34" charset="0"/>
              </a:rPr>
              <a:t>Q4/2019</a:t>
            </a:r>
          </a:p>
        </p:txBody>
      </p:sp>
      <p:sp>
        <p:nvSpPr>
          <p:cNvPr id="8207" name="TextBox 10"/>
          <p:cNvSpPr txBox="1">
            <a:spLocks noChangeArrowheads="1"/>
          </p:cNvSpPr>
          <p:nvPr/>
        </p:nvSpPr>
        <p:spPr bwMode="auto">
          <a:xfrm>
            <a:off x="4254500" y="2022475"/>
            <a:ext cx="869950"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SA#87</a:t>
            </a:r>
          </a:p>
          <a:p>
            <a:pPr algn="ctr">
              <a:lnSpc>
                <a:spcPct val="100000"/>
              </a:lnSpc>
              <a:spcBef>
                <a:spcPct val="0"/>
              </a:spcBef>
              <a:buFontTx/>
              <a:buNone/>
            </a:pPr>
            <a:r>
              <a:rPr lang="en-US" altLang="en-US" sz="1400">
                <a:latin typeface="Arial" panose="020B0604020202020204" pitchFamily="34" charset="0"/>
              </a:rPr>
              <a:t>Q1/2020</a:t>
            </a:r>
          </a:p>
        </p:txBody>
      </p:sp>
      <p:sp>
        <p:nvSpPr>
          <p:cNvPr id="8208" name="TextBox 11"/>
          <p:cNvSpPr txBox="1">
            <a:spLocks noChangeArrowheads="1"/>
          </p:cNvSpPr>
          <p:nvPr/>
        </p:nvSpPr>
        <p:spPr bwMode="auto">
          <a:xfrm>
            <a:off x="5246688" y="2022475"/>
            <a:ext cx="869950"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SA#88</a:t>
            </a:r>
          </a:p>
          <a:p>
            <a:pPr algn="ctr">
              <a:lnSpc>
                <a:spcPct val="100000"/>
              </a:lnSpc>
              <a:spcBef>
                <a:spcPct val="0"/>
              </a:spcBef>
              <a:buFontTx/>
              <a:buNone/>
            </a:pPr>
            <a:r>
              <a:rPr lang="en-US" altLang="en-US" sz="1400">
                <a:latin typeface="Arial" panose="020B0604020202020204" pitchFamily="34" charset="0"/>
              </a:rPr>
              <a:t>Q2/2020</a:t>
            </a:r>
          </a:p>
        </p:txBody>
      </p:sp>
      <p:sp>
        <p:nvSpPr>
          <p:cNvPr id="8209" name="TextBox 12"/>
          <p:cNvSpPr txBox="1">
            <a:spLocks noChangeArrowheads="1"/>
          </p:cNvSpPr>
          <p:nvPr/>
        </p:nvSpPr>
        <p:spPr bwMode="auto">
          <a:xfrm>
            <a:off x="6238875" y="2022475"/>
            <a:ext cx="869950"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SA#89</a:t>
            </a:r>
          </a:p>
          <a:p>
            <a:pPr algn="ctr">
              <a:lnSpc>
                <a:spcPct val="100000"/>
              </a:lnSpc>
              <a:spcBef>
                <a:spcPct val="0"/>
              </a:spcBef>
              <a:buFontTx/>
              <a:buNone/>
            </a:pPr>
            <a:r>
              <a:rPr lang="en-US" altLang="en-US" sz="1400">
                <a:latin typeface="Arial" panose="020B0604020202020204" pitchFamily="34" charset="0"/>
              </a:rPr>
              <a:t>Q3/2020</a:t>
            </a:r>
          </a:p>
        </p:txBody>
      </p:sp>
      <p:sp>
        <p:nvSpPr>
          <p:cNvPr id="8210" name="TextBox 13"/>
          <p:cNvSpPr txBox="1">
            <a:spLocks noChangeArrowheads="1"/>
          </p:cNvSpPr>
          <p:nvPr/>
        </p:nvSpPr>
        <p:spPr bwMode="auto">
          <a:xfrm>
            <a:off x="7229475" y="2022475"/>
            <a:ext cx="871538"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SA#90</a:t>
            </a:r>
          </a:p>
          <a:p>
            <a:pPr algn="ctr">
              <a:lnSpc>
                <a:spcPct val="100000"/>
              </a:lnSpc>
              <a:spcBef>
                <a:spcPct val="0"/>
              </a:spcBef>
              <a:buFontTx/>
              <a:buNone/>
            </a:pPr>
            <a:r>
              <a:rPr lang="en-US" altLang="en-US" sz="1400">
                <a:latin typeface="Arial" panose="020B0604020202020204" pitchFamily="34" charset="0"/>
              </a:rPr>
              <a:t>Q4/2020</a:t>
            </a:r>
          </a:p>
        </p:txBody>
      </p:sp>
      <p:sp>
        <p:nvSpPr>
          <p:cNvPr id="8211" name="TextBox 14"/>
          <p:cNvSpPr txBox="1">
            <a:spLocks noChangeArrowheads="1"/>
          </p:cNvSpPr>
          <p:nvPr/>
        </p:nvSpPr>
        <p:spPr bwMode="auto">
          <a:xfrm>
            <a:off x="8221663" y="2022475"/>
            <a:ext cx="871537"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SA#91</a:t>
            </a:r>
          </a:p>
          <a:p>
            <a:pPr algn="ctr">
              <a:lnSpc>
                <a:spcPct val="100000"/>
              </a:lnSpc>
              <a:spcBef>
                <a:spcPct val="0"/>
              </a:spcBef>
              <a:buFontTx/>
              <a:buNone/>
            </a:pPr>
            <a:r>
              <a:rPr lang="en-US" altLang="en-US" sz="1400">
                <a:latin typeface="Arial" panose="020B0604020202020204" pitchFamily="34" charset="0"/>
              </a:rPr>
              <a:t>Q1/2021</a:t>
            </a:r>
          </a:p>
        </p:txBody>
      </p:sp>
      <p:sp>
        <p:nvSpPr>
          <p:cNvPr id="18" name="Rounded Rectangle 17"/>
          <p:cNvSpPr/>
          <p:nvPr/>
        </p:nvSpPr>
        <p:spPr>
          <a:xfrm>
            <a:off x="1277938" y="2671763"/>
            <a:ext cx="825500" cy="804862"/>
          </a:xfrm>
          <a:prstGeom prst="roundRect">
            <a:avLst/>
          </a:prstGeom>
          <a:solidFill>
            <a:schemeClr val="bg1">
              <a:lumMod val="85000"/>
            </a:schemeClr>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200" dirty="0"/>
              <a:t>R16 stage 2</a:t>
            </a:r>
          </a:p>
          <a:p>
            <a:pPr algn="ctr">
              <a:defRPr/>
            </a:pPr>
            <a:r>
              <a:rPr lang="en-US" sz="1200" dirty="0"/>
              <a:t>freeze</a:t>
            </a:r>
          </a:p>
        </p:txBody>
      </p:sp>
      <p:sp>
        <p:nvSpPr>
          <p:cNvPr id="22" name="Rounded Rectangle 21"/>
          <p:cNvSpPr/>
          <p:nvPr/>
        </p:nvSpPr>
        <p:spPr>
          <a:xfrm>
            <a:off x="4254500" y="2671763"/>
            <a:ext cx="823913" cy="804862"/>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200" dirty="0"/>
              <a:t>R16 stage 3</a:t>
            </a:r>
          </a:p>
          <a:p>
            <a:pPr algn="ctr">
              <a:defRPr/>
            </a:pPr>
            <a:r>
              <a:rPr lang="en-US" sz="1200" dirty="0"/>
              <a:t>freeze</a:t>
            </a:r>
          </a:p>
        </p:txBody>
      </p:sp>
      <p:sp>
        <p:nvSpPr>
          <p:cNvPr id="23" name="Rounded Rectangle 22"/>
          <p:cNvSpPr/>
          <p:nvPr/>
        </p:nvSpPr>
        <p:spPr>
          <a:xfrm>
            <a:off x="5246688" y="2671763"/>
            <a:ext cx="823912" cy="804862"/>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200" dirty="0"/>
              <a:t>R16 code</a:t>
            </a:r>
          </a:p>
          <a:p>
            <a:pPr algn="ctr">
              <a:defRPr/>
            </a:pPr>
            <a:r>
              <a:rPr lang="en-US" sz="1200" dirty="0"/>
              <a:t>freeze</a:t>
            </a:r>
          </a:p>
        </p:txBody>
      </p:sp>
      <p:sp>
        <p:nvSpPr>
          <p:cNvPr id="24" name="Rounded Rectangle 23"/>
          <p:cNvSpPr/>
          <p:nvPr/>
        </p:nvSpPr>
        <p:spPr>
          <a:xfrm>
            <a:off x="3262313" y="4560888"/>
            <a:ext cx="825500" cy="80327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R17 stage 1</a:t>
            </a:r>
          </a:p>
          <a:p>
            <a:pPr algn="ctr">
              <a:defRPr/>
            </a:pPr>
            <a:r>
              <a:rPr lang="en-US" sz="1200" dirty="0"/>
              <a:t>freeze</a:t>
            </a:r>
          </a:p>
        </p:txBody>
      </p:sp>
      <p:sp>
        <p:nvSpPr>
          <p:cNvPr id="25" name="Rounded Rectangle 24"/>
          <p:cNvSpPr/>
          <p:nvPr/>
        </p:nvSpPr>
        <p:spPr>
          <a:xfrm>
            <a:off x="6230938" y="4560888"/>
            <a:ext cx="823912" cy="803275"/>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R17 stage 2</a:t>
            </a:r>
          </a:p>
          <a:p>
            <a:pPr algn="ctr">
              <a:defRPr/>
            </a:pPr>
            <a:r>
              <a:rPr lang="en-US" sz="1200" dirty="0"/>
              <a:t>freeze</a:t>
            </a:r>
          </a:p>
        </p:txBody>
      </p:sp>
      <p:sp>
        <p:nvSpPr>
          <p:cNvPr id="26" name="Rounded Rectangle 25"/>
          <p:cNvSpPr/>
          <p:nvPr/>
        </p:nvSpPr>
        <p:spPr>
          <a:xfrm>
            <a:off x="9180513" y="4560888"/>
            <a:ext cx="823912" cy="803275"/>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R17 stage 3</a:t>
            </a:r>
          </a:p>
          <a:p>
            <a:pPr algn="ctr">
              <a:defRPr/>
            </a:pPr>
            <a:r>
              <a:rPr lang="en-US" sz="1200" dirty="0"/>
              <a:t>freeze</a:t>
            </a:r>
          </a:p>
        </p:txBody>
      </p:sp>
      <p:sp>
        <p:nvSpPr>
          <p:cNvPr id="27" name="Rounded Rectangle 26"/>
          <p:cNvSpPr/>
          <p:nvPr/>
        </p:nvSpPr>
        <p:spPr>
          <a:xfrm>
            <a:off x="2270125" y="4560888"/>
            <a:ext cx="825500" cy="803275"/>
          </a:xfrm>
          <a:prstGeom prst="roundRect">
            <a:avLst/>
          </a:prstGeom>
          <a:solidFill>
            <a:schemeClr val="bg1">
              <a:lumMod val="85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R17</a:t>
            </a:r>
          </a:p>
          <a:p>
            <a:pPr algn="ctr">
              <a:defRPr/>
            </a:pPr>
            <a:r>
              <a:rPr lang="en-US" sz="1200" dirty="0"/>
              <a:t>stage 1</a:t>
            </a:r>
          </a:p>
          <a:p>
            <a:pPr algn="ctr">
              <a:defRPr/>
            </a:pPr>
            <a:r>
              <a:rPr lang="en-US" sz="1200" dirty="0"/>
              <a:t>~ 80%</a:t>
            </a:r>
          </a:p>
        </p:txBody>
      </p:sp>
      <p:sp>
        <p:nvSpPr>
          <p:cNvPr id="8219" name="TextBox 27"/>
          <p:cNvSpPr txBox="1">
            <a:spLocks noChangeArrowheads="1"/>
          </p:cNvSpPr>
          <p:nvPr/>
        </p:nvSpPr>
        <p:spPr bwMode="auto">
          <a:xfrm>
            <a:off x="9213850" y="2022475"/>
            <a:ext cx="871538"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SA#92</a:t>
            </a:r>
          </a:p>
          <a:p>
            <a:pPr algn="ctr">
              <a:lnSpc>
                <a:spcPct val="100000"/>
              </a:lnSpc>
              <a:spcBef>
                <a:spcPct val="0"/>
              </a:spcBef>
              <a:buFontTx/>
              <a:buNone/>
            </a:pPr>
            <a:r>
              <a:rPr lang="en-US" altLang="en-US" sz="1400">
                <a:latin typeface="Arial" panose="020B0604020202020204" pitchFamily="34" charset="0"/>
              </a:rPr>
              <a:t>Q2/2021</a:t>
            </a:r>
          </a:p>
        </p:txBody>
      </p:sp>
      <p:sp>
        <p:nvSpPr>
          <p:cNvPr id="29" name="Rounded Rectangle 28"/>
          <p:cNvSpPr/>
          <p:nvPr/>
        </p:nvSpPr>
        <p:spPr>
          <a:xfrm>
            <a:off x="2270125" y="3665538"/>
            <a:ext cx="825500" cy="803275"/>
          </a:xfrm>
          <a:prstGeom prst="roundRect">
            <a:avLst/>
          </a:prstGeom>
          <a:solidFill>
            <a:schemeClr val="bg1">
              <a:lumMod val="85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RAN/SA</a:t>
            </a:r>
          </a:p>
          <a:p>
            <a:pPr algn="ctr">
              <a:defRPr/>
            </a:pPr>
            <a:r>
              <a:rPr lang="en-US" sz="1200" dirty="0"/>
              <a:t>Rel-17</a:t>
            </a:r>
          </a:p>
          <a:p>
            <a:pPr algn="ctr">
              <a:defRPr/>
            </a:pPr>
            <a:r>
              <a:rPr lang="en-US" sz="1200" dirty="0"/>
              <a:t>day</a:t>
            </a:r>
          </a:p>
        </p:txBody>
      </p:sp>
      <p:sp>
        <p:nvSpPr>
          <p:cNvPr id="30" name="Rounded Rectangle 29"/>
          <p:cNvSpPr/>
          <p:nvPr/>
        </p:nvSpPr>
        <p:spPr>
          <a:xfrm>
            <a:off x="1277938" y="3665538"/>
            <a:ext cx="825500" cy="803275"/>
          </a:xfrm>
          <a:prstGeom prst="roundRect">
            <a:avLst/>
          </a:prstGeom>
          <a:solidFill>
            <a:schemeClr val="bg1">
              <a:lumMod val="85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RAN</a:t>
            </a:r>
          </a:p>
          <a:p>
            <a:pPr algn="ctr">
              <a:defRPr/>
            </a:pPr>
            <a:r>
              <a:rPr lang="en-US" sz="1200" dirty="0"/>
              <a:t>Rel-17</a:t>
            </a:r>
          </a:p>
          <a:p>
            <a:pPr algn="ctr">
              <a:defRPr/>
            </a:pPr>
            <a:r>
              <a:rPr lang="en-US" sz="1200" dirty="0"/>
              <a:t>day</a:t>
            </a:r>
          </a:p>
        </p:txBody>
      </p:sp>
      <p:sp>
        <p:nvSpPr>
          <p:cNvPr id="8222" name="TextBox 19"/>
          <p:cNvSpPr txBox="1">
            <a:spLocks noChangeArrowheads="1"/>
          </p:cNvSpPr>
          <p:nvPr/>
        </p:nvSpPr>
        <p:spPr bwMode="auto">
          <a:xfrm>
            <a:off x="17463" y="4559300"/>
            <a:ext cx="10366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a:latin typeface="Arial" panose="020B0604020202020204" pitchFamily="34" charset="0"/>
              </a:rPr>
              <a:t>Rel-17  </a:t>
            </a:r>
            <a:br>
              <a:rPr lang="en-US" altLang="en-US" sz="1200">
                <a:latin typeface="Arial" panose="020B0604020202020204" pitchFamily="34" charset="0"/>
              </a:rPr>
            </a:br>
            <a:r>
              <a:rPr lang="en-US" altLang="en-US" sz="1200">
                <a:latin typeface="Arial" panose="020B0604020202020204" pitchFamily="34" charset="0"/>
              </a:rPr>
              <a:t>Schedule</a:t>
            </a:r>
          </a:p>
          <a:p>
            <a:pPr>
              <a:lnSpc>
                <a:spcPct val="100000"/>
              </a:lnSpc>
              <a:spcBef>
                <a:spcPct val="0"/>
              </a:spcBef>
              <a:buFontTx/>
              <a:buNone/>
            </a:pPr>
            <a:r>
              <a:rPr lang="en-US" altLang="en-US" sz="1200">
                <a:latin typeface="Arial" panose="020B0604020202020204" pitchFamily="34" charset="0"/>
              </a:rPr>
              <a:t>(preliminary)</a:t>
            </a:r>
          </a:p>
        </p:txBody>
      </p:sp>
      <p:sp>
        <p:nvSpPr>
          <p:cNvPr id="32" name="Rounded Rectangle 31"/>
          <p:cNvSpPr/>
          <p:nvPr/>
        </p:nvSpPr>
        <p:spPr>
          <a:xfrm>
            <a:off x="3262313" y="3665538"/>
            <a:ext cx="825500" cy="803275"/>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Rel-17</a:t>
            </a:r>
          </a:p>
          <a:p>
            <a:pPr algn="ctr">
              <a:defRPr/>
            </a:pPr>
            <a:r>
              <a:rPr lang="en-US" sz="1200" dirty="0"/>
              <a:t>timeline</a:t>
            </a:r>
          </a:p>
          <a:p>
            <a:pPr algn="ctr">
              <a:defRPr/>
            </a:pPr>
            <a:r>
              <a:rPr lang="en-US" sz="1200" dirty="0"/>
              <a:t>fix</a:t>
            </a:r>
          </a:p>
        </p:txBody>
      </p:sp>
      <p:sp>
        <p:nvSpPr>
          <p:cNvPr id="8224" name="TextBox 32"/>
          <p:cNvSpPr txBox="1">
            <a:spLocks noChangeArrowheads="1"/>
          </p:cNvSpPr>
          <p:nvPr/>
        </p:nvSpPr>
        <p:spPr bwMode="auto">
          <a:xfrm>
            <a:off x="17463" y="2767013"/>
            <a:ext cx="8667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a:latin typeface="Arial" panose="020B0604020202020204" pitchFamily="34" charset="0"/>
              </a:rPr>
              <a:t>Rel-16 </a:t>
            </a:r>
            <a:br>
              <a:rPr lang="en-US" altLang="en-US" sz="1200">
                <a:latin typeface="Arial" panose="020B0604020202020204" pitchFamily="34" charset="0"/>
              </a:rPr>
            </a:br>
            <a:r>
              <a:rPr lang="en-US" altLang="en-US" sz="1200">
                <a:latin typeface="Arial" panose="020B0604020202020204" pitchFamily="34" charset="0"/>
              </a:rPr>
              <a:t>Schedule </a:t>
            </a:r>
          </a:p>
        </p:txBody>
      </p:sp>
      <p:sp>
        <p:nvSpPr>
          <p:cNvPr id="34" name="Rounded Rectangle 33"/>
          <p:cNvSpPr/>
          <p:nvPr/>
        </p:nvSpPr>
        <p:spPr>
          <a:xfrm>
            <a:off x="3497263" y="5621338"/>
            <a:ext cx="1392237" cy="804862"/>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200" dirty="0"/>
              <a:t>R18</a:t>
            </a:r>
          </a:p>
          <a:p>
            <a:pPr algn="ctr">
              <a:defRPr/>
            </a:pPr>
            <a:r>
              <a:rPr lang="en-US" sz="1200" dirty="0"/>
              <a:t>stage 1</a:t>
            </a:r>
          </a:p>
          <a:p>
            <a:pPr algn="ctr">
              <a:defRPr/>
            </a:pPr>
            <a:r>
              <a:rPr lang="en-US" sz="1200" dirty="0"/>
              <a:t>Initial input</a:t>
            </a:r>
          </a:p>
        </p:txBody>
      </p:sp>
      <p:sp>
        <p:nvSpPr>
          <p:cNvPr id="8226" name="TextBox 37"/>
          <p:cNvSpPr txBox="1">
            <a:spLocks noChangeArrowheads="1"/>
          </p:cNvSpPr>
          <p:nvPr/>
        </p:nvSpPr>
        <p:spPr bwMode="auto">
          <a:xfrm>
            <a:off x="17463" y="5672138"/>
            <a:ext cx="11657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dirty="0">
                <a:latin typeface="Arial" panose="020B0604020202020204" pitchFamily="34" charset="0"/>
              </a:rPr>
              <a:t>Rel-18 </a:t>
            </a:r>
          </a:p>
          <a:p>
            <a:pPr>
              <a:lnSpc>
                <a:spcPct val="100000"/>
              </a:lnSpc>
              <a:spcBef>
                <a:spcPct val="0"/>
              </a:spcBef>
              <a:buFontTx/>
              <a:buNone/>
            </a:pPr>
            <a:r>
              <a:rPr lang="en-US" altLang="en-US" sz="1200" dirty="0">
                <a:latin typeface="Arial" panose="020B0604020202020204" pitchFamily="34" charset="0"/>
              </a:rPr>
              <a:t>(Schedule yet </a:t>
            </a:r>
          </a:p>
          <a:p>
            <a:pPr>
              <a:lnSpc>
                <a:spcPct val="100000"/>
              </a:lnSpc>
              <a:spcBef>
                <a:spcPct val="0"/>
              </a:spcBef>
              <a:buFontTx/>
              <a:buNone/>
            </a:pPr>
            <a:r>
              <a:rPr lang="en-US" altLang="en-US" sz="1200" dirty="0">
                <a:latin typeface="Arial" panose="020B0604020202020204" pitchFamily="34" charset="0"/>
              </a:rPr>
              <a:t>unknown)</a:t>
            </a:r>
          </a:p>
        </p:txBody>
      </p:sp>
      <p:cxnSp>
        <p:nvCxnSpPr>
          <p:cNvPr id="40" name="Curved Connector 39"/>
          <p:cNvCxnSpPr>
            <a:stCxn id="32" idx="3"/>
            <a:endCxn id="25" idx="0"/>
          </p:cNvCxnSpPr>
          <p:nvPr/>
        </p:nvCxnSpPr>
        <p:spPr>
          <a:xfrm>
            <a:off x="4087813" y="4067175"/>
            <a:ext cx="2554287" cy="49371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p:cNvCxnSpPr>
            <a:stCxn id="32" idx="3"/>
            <a:endCxn id="26" idx="0"/>
          </p:cNvCxnSpPr>
          <p:nvPr/>
        </p:nvCxnSpPr>
        <p:spPr>
          <a:xfrm>
            <a:off x="4087813" y="4067175"/>
            <a:ext cx="5503862" cy="49371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Curved Connector 57"/>
          <p:cNvCxnSpPr>
            <a:stCxn id="32" idx="3"/>
            <a:endCxn id="59" idx="0"/>
          </p:cNvCxnSpPr>
          <p:nvPr/>
        </p:nvCxnSpPr>
        <p:spPr>
          <a:xfrm>
            <a:off x="4087813" y="4067175"/>
            <a:ext cx="6456362" cy="49371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8230" name="TextBox 61"/>
          <p:cNvSpPr txBox="1">
            <a:spLocks noChangeArrowheads="1"/>
          </p:cNvSpPr>
          <p:nvPr/>
        </p:nvSpPr>
        <p:spPr bwMode="auto">
          <a:xfrm>
            <a:off x="17463" y="3752850"/>
            <a:ext cx="7794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a:latin typeface="Arial" panose="020B0604020202020204" pitchFamily="34" charset="0"/>
              </a:rPr>
              <a:t>Rel-17 </a:t>
            </a:r>
            <a:br>
              <a:rPr lang="en-US" altLang="en-US" sz="1200">
                <a:latin typeface="Arial" panose="020B0604020202020204" pitchFamily="34" charset="0"/>
              </a:rPr>
            </a:br>
            <a:r>
              <a:rPr lang="en-US" altLang="en-US" sz="1200">
                <a:latin typeface="Arial" panose="020B0604020202020204" pitchFamily="34" charset="0"/>
              </a:rPr>
              <a:t>Planning</a:t>
            </a:r>
          </a:p>
        </p:txBody>
      </p:sp>
      <p:sp>
        <p:nvSpPr>
          <p:cNvPr id="2" name="TextBox 1"/>
          <p:cNvSpPr txBox="1"/>
          <p:nvPr/>
        </p:nvSpPr>
        <p:spPr>
          <a:xfrm>
            <a:off x="2025650" y="2886075"/>
            <a:ext cx="1020763" cy="276225"/>
          </a:xfrm>
          <a:prstGeom prst="rect">
            <a:avLst/>
          </a:prstGeom>
          <a:solidFill>
            <a:schemeClr val="bg1">
              <a:lumMod val="85000"/>
            </a:schemeClr>
          </a:solidFill>
        </p:spPr>
        <p:txBody>
          <a:bodyPr>
            <a:spAutoFit/>
          </a:bodyPr>
          <a:lstStyle/>
          <a:p>
            <a:pPr>
              <a:defRPr/>
            </a:pPr>
            <a:r>
              <a:rPr lang="en-US" sz="1200" dirty="0"/>
              <a:t>exceptions</a:t>
            </a:r>
            <a:endParaRPr lang="en-US" sz="2400" dirty="0"/>
          </a:p>
        </p:txBody>
      </p:sp>
      <p:sp>
        <p:nvSpPr>
          <p:cNvPr id="41" name="Rounded Rectangle 40"/>
          <p:cNvSpPr/>
          <p:nvPr/>
        </p:nvSpPr>
        <p:spPr>
          <a:xfrm>
            <a:off x="1074738" y="4560888"/>
            <a:ext cx="1135062" cy="803275"/>
          </a:xfrm>
          <a:prstGeom prst="roundRect">
            <a:avLst/>
          </a:prstGeom>
          <a:solidFill>
            <a:schemeClr val="bg1">
              <a:lumMod val="85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start/ ongoing:</a:t>
            </a:r>
          </a:p>
          <a:p>
            <a:pPr algn="ctr">
              <a:defRPr/>
            </a:pPr>
            <a:r>
              <a:rPr lang="en-US" sz="1200" dirty="0"/>
              <a:t>S1 normative</a:t>
            </a:r>
          </a:p>
          <a:p>
            <a:pPr algn="ctr">
              <a:defRPr/>
            </a:pPr>
            <a:r>
              <a:rPr lang="en-US" sz="1200" dirty="0"/>
              <a:t>S2 studies</a:t>
            </a:r>
          </a:p>
        </p:txBody>
      </p:sp>
      <p:cxnSp>
        <p:nvCxnSpPr>
          <p:cNvPr id="42" name="Straight Connector 41"/>
          <p:cNvCxnSpPr/>
          <p:nvPr/>
        </p:nvCxnSpPr>
        <p:spPr>
          <a:xfrm flipH="1">
            <a:off x="10604500" y="2546350"/>
            <a:ext cx="34925" cy="3713163"/>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10226675" y="2022475"/>
            <a:ext cx="871538"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SA#93</a:t>
            </a:r>
          </a:p>
          <a:p>
            <a:pPr algn="ctr">
              <a:lnSpc>
                <a:spcPct val="100000"/>
              </a:lnSpc>
              <a:spcBef>
                <a:spcPct val="0"/>
              </a:spcBef>
              <a:buFontTx/>
              <a:buNone/>
            </a:pPr>
            <a:r>
              <a:rPr lang="en-US" altLang="en-US" sz="1400">
                <a:latin typeface="Arial" panose="020B0604020202020204" pitchFamily="34" charset="0"/>
              </a:rPr>
              <a:t>Q3/2021</a:t>
            </a:r>
          </a:p>
        </p:txBody>
      </p:sp>
      <p:sp>
        <p:nvSpPr>
          <p:cNvPr id="59" name="Rounded Rectangle 58"/>
          <p:cNvSpPr/>
          <p:nvPr/>
        </p:nvSpPr>
        <p:spPr>
          <a:xfrm>
            <a:off x="10131425" y="4560888"/>
            <a:ext cx="825500" cy="803275"/>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200" dirty="0"/>
              <a:t>R17 code</a:t>
            </a:r>
          </a:p>
          <a:p>
            <a:pPr algn="ctr">
              <a:defRPr/>
            </a:pPr>
            <a:r>
              <a:rPr lang="en-US" sz="1200" dirty="0"/>
              <a:t>freeze</a:t>
            </a:r>
          </a:p>
        </p:txBody>
      </p:sp>
      <p:sp>
        <p:nvSpPr>
          <p:cNvPr id="8236" name="TextBox 2"/>
          <p:cNvSpPr txBox="1">
            <a:spLocks noChangeArrowheads="1"/>
          </p:cNvSpPr>
          <p:nvPr/>
        </p:nvSpPr>
        <p:spPr bwMode="auto">
          <a:xfrm rot="-1208279">
            <a:off x="2392363" y="1741488"/>
            <a:ext cx="533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9/19</a:t>
            </a:r>
          </a:p>
        </p:txBody>
      </p:sp>
      <p:sp>
        <p:nvSpPr>
          <p:cNvPr id="8237" name="TextBox 44"/>
          <p:cNvSpPr txBox="1">
            <a:spLocks noChangeArrowheads="1"/>
          </p:cNvSpPr>
          <p:nvPr/>
        </p:nvSpPr>
        <p:spPr bwMode="auto">
          <a:xfrm rot="-1208279">
            <a:off x="3341688" y="1752600"/>
            <a:ext cx="631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12/19</a:t>
            </a:r>
          </a:p>
        </p:txBody>
      </p:sp>
      <p:sp>
        <p:nvSpPr>
          <p:cNvPr id="8238" name="TextBox 53"/>
          <p:cNvSpPr txBox="1">
            <a:spLocks noChangeArrowheads="1"/>
          </p:cNvSpPr>
          <p:nvPr/>
        </p:nvSpPr>
        <p:spPr bwMode="auto">
          <a:xfrm rot="-1208279">
            <a:off x="4498975" y="1751013"/>
            <a:ext cx="531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3/20</a:t>
            </a:r>
          </a:p>
        </p:txBody>
      </p:sp>
      <p:sp>
        <p:nvSpPr>
          <p:cNvPr id="8239" name="TextBox 55"/>
          <p:cNvSpPr txBox="1">
            <a:spLocks noChangeArrowheads="1"/>
          </p:cNvSpPr>
          <p:nvPr/>
        </p:nvSpPr>
        <p:spPr bwMode="auto">
          <a:xfrm rot="-1208279">
            <a:off x="5497513" y="1762125"/>
            <a:ext cx="531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6/20</a:t>
            </a:r>
          </a:p>
        </p:txBody>
      </p:sp>
      <p:sp>
        <p:nvSpPr>
          <p:cNvPr id="8240" name="TextBox 59"/>
          <p:cNvSpPr txBox="1">
            <a:spLocks noChangeArrowheads="1"/>
          </p:cNvSpPr>
          <p:nvPr/>
        </p:nvSpPr>
        <p:spPr bwMode="auto">
          <a:xfrm rot="-1208279">
            <a:off x="6361113" y="1738313"/>
            <a:ext cx="533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9/20</a:t>
            </a:r>
          </a:p>
        </p:txBody>
      </p:sp>
      <p:sp>
        <p:nvSpPr>
          <p:cNvPr id="8241" name="TextBox 60"/>
          <p:cNvSpPr txBox="1">
            <a:spLocks noChangeArrowheads="1"/>
          </p:cNvSpPr>
          <p:nvPr/>
        </p:nvSpPr>
        <p:spPr bwMode="auto">
          <a:xfrm rot="-1208279">
            <a:off x="7335838" y="1800225"/>
            <a:ext cx="631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12/20</a:t>
            </a:r>
          </a:p>
        </p:txBody>
      </p:sp>
      <p:sp>
        <p:nvSpPr>
          <p:cNvPr id="8242" name="TextBox 61"/>
          <p:cNvSpPr txBox="1">
            <a:spLocks noChangeArrowheads="1"/>
          </p:cNvSpPr>
          <p:nvPr/>
        </p:nvSpPr>
        <p:spPr bwMode="auto">
          <a:xfrm rot="-1208279">
            <a:off x="8467725" y="1747838"/>
            <a:ext cx="531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3/21</a:t>
            </a:r>
          </a:p>
        </p:txBody>
      </p:sp>
      <p:sp>
        <p:nvSpPr>
          <p:cNvPr id="8243" name="TextBox 62"/>
          <p:cNvSpPr txBox="1">
            <a:spLocks noChangeArrowheads="1"/>
          </p:cNvSpPr>
          <p:nvPr/>
        </p:nvSpPr>
        <p:spPr bwMode="auto">
          <a:xfrm rot="-1208279">
            <a:off x="10414000" y="1770063"/>
            <a:ext cx="533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9/21</a:t>
            </a:r>
          </a:p>
        </p:txBody>
      </p:sp>
      <p:sp>
        <p:nvSpPr>
          <p:cNvPr id="8244" name="TextBox 64"/>
          <p:cNvSpPr txBox="1">
            <a:spLocks noChangeArrowheads="1"/>
          </p:cNvSpPr>
          <p:nvPr/>
        </p:nvSpPr>
        <p:spPr bwMode="auto">
          <a:xfrm rot="-1208279">
            <a:off x="9429750" y="1762125"/>
            <a:ext cx="531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6/21</a:t>
            </a:r>
          </a:p>
        </p:txBody>
      </p:sp>
      <p:sp>
        <p:nvSpPr>
          <p:cNvPr id="8245" name="TextBox 65"/>
          <p:cNvSpPr txBox="1">
            <a:spLocks noChangeArrowheads="1"/>
          </p:cNvSpPr>
          <p:nvPr/>
        </p:nvSpPr>
        <p:spPr bwMode="auto">
          <a:xfrm rot="-1208279">
            <a:off x="1522413" y="1779588"/>
            <a:ext cx="5318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6/19</a:t>
            </a:r>
          </a:p>
        </p:txBody>
      </p:sp>
      <p:cxnSp>
        <p:nvCxnSpPr>
          <p:cNvPr id="67" name="Straight Connector 66"/>
          <p:cNvCxnSpPr/>
          <p:nvPr/>
        </p:nvCxnSpPr>
        <p:spPr>
          <a:xfrm flipH="1">
            <a:off x="11625263" y="2555875"/>
            <a:ext cx="34925" cy="3713163"/>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11247438" y="2032000"/>
            <a:ext cx="871537" cy="5238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400">
                <a:latin typeface="Arial" panose="020B0604020202020204" pitchFamily="34" charset="0"/>
              </a:rPr>
              <a:t>SA#94</a:t>
            </a:r>
          </a:p>
          <a:p>
            <a:pPr algn="ctr">
              <a:lnSpc>
                <a:spcPct val="100000"/>
              </a:lnSpc>
              <a:spcBef>
                <a:spcPct val="0"/>
              </a:spcBef>
              <a:buFontTx/>
              <a:buNone/>
            </a:pPr>
            <a:r>
              <a:rPr lang="en-US" altLang="en-US" sz="1400">
                <a:latin typeface="Arial" panose="020B0604020202020204" pitchFamily="34" charset="0"/>
              </a:rPr>
              <a:t>Q4/2021</a:t>
            </a:r>
          </a:p>
        </p:txBody>
      </p:sp>
      <p:sp>
        <p:nvSpPr>
          <p:cNvPr id="8248" name="TextBox 68"/>
          <p:cNvSpPr txBox="1">
            <a:spLocks noChangeArrowheads="1"/>
          </p:cNvSpPr>
          <p:nvPr/>
        </p:nvSpPr>
        <p:spPr bwMode="auto">
          <a:xfrm rot="-1208279">
            <a:off x="11385550" y="1779588"/>
            <a:ext cx="6318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a:t>12/21</a:t>
            </a:r>
          </a:p>
        </p:txBody>
      </p:sp>
    </p:spTree>
    <p:extLst>
      <p:ext uri="{BB962C8B-B14F-4D97-AF65-F5344CB8AC3E}">
        <p14:creationId xmlns:p14="http://schemas.microsoft.com/office/powerpoint/2010/main" val="326299591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Approved TRs</a:t>
            </a:r>
          </a:p>
        </p:txBody>
      </p:sp>
      <p:graphicFrame>
        <p:nvGraphicFramePr>
          <p:cNvPr id="2" name="Table 1"/>
          <p:cNvGraphicFramePr>
            <a:graphicFrameLocks noGrp="1"/>
          </p:cNvGraphicFramePr>
          <p:nvPr>
            <p:extLst>
              <p:ext uri="{D42A27DB-BD31-4B8C-83A1-F6EECF244321}">
                <p14:modId xmlns:p14="http://schemas.microsoft.com/office/powerpoint/2010/main" val="1355523676"/>
              </p:ext>
            </p:extLst>
          </p:nvPr>
        </p:nvGraphicFramePr>
        <p:xfrm>
          <a:off x="329389" y="1258989"/>
          <a:ext cx="11212479" cy="5078665"/>
        </p:xfrm>
        <a:graphic>
          <a:graphicData uri="http://schemas.openxmlformats.org/drawingml/2006/table">
            <a:tbl>
              <a:tblPr firstRow="1">
                <a:tableStyleId>{5C22544A-7EE6-4342-B048-85BDC9FD1C3A}</a:tableStyleId>
              </a:tblPr>
              <a:tblGrid>
                <a:gridCol w="7624488">
                  <a:extLst>
                    <a:ext uri="{9D8B030D-6E8A-4147-A177-3AD203B41FA5}">
                      <a16:colId xmlns:a16="http://schemas.microsoft.com/office/drawing/2014/main" val="20000"/>
                    </a:ext>
                  </a:extLst>
                </a:gridCol>
                <a:gridCol w="1954174">
                  <a:extLst>
                    <a:ext uri="{9D8B030D-6E8A-4147-A177-3AD203B41FA5}">
                      <a16:colId xmlns:a16="http://schemas.microsoft.com/office/drawing/2014/main" val="20001"/>
                    </a:ext>
                  </a:extLst>
                </a:gridCol>
                <a:gridCol w="1633817">
                  <a:extLst>
                    <a:ext uri="{9D8B030D-6E8A-4147-A177-3AD203B41FA5}">
                      <a16:colId xmlns:a16="http://schemas.microsoft.com/office/drawing/2014/main" val="20002"/>
                    </a:ext>
                  </a:extLst>
                </a:gridCol>
              </a:tblGrid>
              <a:tr h="134957">
                <a:tc>
                  <a:txBody>
                    <a:bodyPr/>
                    <a:lstStyle/>
                    <a:p>
                      <a:pPr algn="ctr" fontAlgn="ctr"/>
                      <a:r>
                        <a:rPr lang="en-GB" sz="1200" u="none" strike="noStrike" dirty="0">
                          <a:effectLst/>
                        </a:rPr>
                        <a:t>Title</a:t>
                      </a:r>
                      <a:endParaRPr lang="en-GB" sz="1200" b="1" i="0" u="none" strike="noStrike" dirty="0">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Specification</a:t>
                      </a:r>
                      <a:endParaRPr lang="en-GB" sz="1200" b="1"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Version</a:t>
                      </a:r>
                      <a:endParaRPr lang="en-GB" sz="1200" b="1" i="0" u="none" strike="noStrike">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00"/>
                  </a:ext>
                </a:extLst>
              </a:tr>
              <a:tr h="134957">
                <a:tc>
                  <a:txBody>
                    <a:bodyPr/>
                    <a:lstStyle/>
                    <a:p>
                      <a:pPr algn="l" fontAlgn="ctr"/>
                      <a:r>
                        <a:rPr lang="en-US" sz="1200" u="none" strike="noStrike">
                          <a:effectLst/>
                        </a:rPr>
                        <a:t>TR 21.915 on Rel-15 Summary</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21.915</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2.0.0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01"/>
                  </a:ext>
                </a:extLst>
              </a:tr>
              <a:tr h="134957">
                <a:tc>
                  <a:txBody>
                    <a:bodyPr/>
                    <a:lstStyle/>
                    <a:p>
                      <a:pPr algn="l" fontAlgn="ctr"/>
                      <a:r>
                        <a:rPr lang="en-US" sz="1200" u="none" strike="noStrike">
                          <a:effectLst/>
                        </a:rPr>
                        <a:t>TR 22.826 v.2.0.0 on FS_CMED</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22.826</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2.0.0</a:t>
                      </a:r>
                      <a:endParaRPr lang="en-GB" sz="1200" b="0" i="0" u="none" strike="noStrike">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02"/>
                  </a:ext>
                </a:extLst>
              </a:tr>
              <a:tr h="190230">
                <a:tc>
                  <a:txBody>
                    <a:bodyPr/>
                    <a:lstStyle/>
                    <a:p>
                      <a:pPr algn="l" fontAlgn="ctr"/>
                      <a:r>
                        <a:rPr lang="en-US" sz="1200" u="none" strike="noStrike">
                          <a:effectLst/>
                        </a:rPr>
                        <a:t>TR 22.827 v.2.0.0 on Study on Audio-Visual Service Production (FS_AVPROD)</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22.827</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2.0.0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03"/>
                  </a:ext>
                </a:extLst>
              </a:tr>
              <a:tr h="134957">
                <a:tc>
                  <a:txBody>
                    <a:bodyPr/>
                    <a:lstStyle/>
                    <a:p>
                      <a:pPr algn="l" fontAlgn="ctr"/>
                      <a:r>
                        <a:rPr lang="en-GB" sz="1200" u="none" strike="noStrike">
                          <a:effectLst/>
                        </a:rPr>
                        <a:t>TR 22.829 on FS_EAV</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22.829</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1.0.0</a:t>
                      </a:r>
                      <a:endParaRPr lang="en-GB" sz="1200" b="0" i="0" u="none" strike="noStrike">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04"/>
                  </a:ext>
                </a:extLst>
              </a:tr>
              <a:tr h="190230">
                <a:tc>
                  <a:txBody>
                    <a:bodyPr/>
                    <a:lstStyle/>
                    <a:p>
                      <a:pPr algn="l" fontAlgn="ctr"/>
                      <a:r>
                        <a:rPr lang="en-US" sz="1200" u="none" strike="noStrike">
                          <a:effectLst/>
                        </a:rPr>
                        <a:t>TR 22.831 v.1.0.0 on FS_MINT (Study on Support for Minimization of service Interruption)</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22.831</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1.0.0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05"/>
                  </a:ext>
                </a:extLst>
              </a:tr>
              <a:tr h="190230">
                <a:tc>
                  <a:txBody>
                    <a:bodyPr/>
                    <a:lstStyle/>
                    <a:p>
                      <a:pPr algn="l" fontAlgn="ctr"/>
                      <a:r>
                        <a:rPr lang="en-US" sz="1200" u="none" strike="noStrike" dirty="0">
                          <a:effectLst/>
                        </a:rPr>
                        <a:t>TR 22.832 v.1.1.0 on </a:t>
                      </a:r>
                      <a:r>
                        <a:rPr lang="en-US" sz="1200" u="none" strike="noStrike" dirty="0" err="1">
                          <a:effectLst/>
                        </a:rPr>
                        <a:t>FS_eCAV</a:t>
                      </a:r>
                      <a:r>
                        <a:rPr lang="en-US" sz="1200" u="none" strike="noStrike" dirty="0">
                          <a:effectLst/>
                        </a:rPr>
                        <a:t> (Study on enhancements for cyber-physical control applications in vertical domains)</a:t>
                      </a:r>
                      <a:endParaRPr lang="en-US" sz="1200" b="0" i="0" u="none" strike="noStrike" dirty="0">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22.832</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1.0.0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06"/>
                  </a:ext>
                </a:extLst>
              </a:tr>
              <a:tr h="134957">
                <a:tc>
                  <a:txBody>
                    <a:bodyPr/>
                    <a:lstStyle/>
                    <a:p>
                      <a:pPr algn="l" fontAlgn="ctr"/>
                      <a:r>
                        <a:rPr lang="en-US" sz="1200" u="none" strike="noStrike">
                          <a:effectLst/>
                        </a:rPr>
                        <a:t>TR 22.834 Study on Support for Multi-USIM Devices (FS_MUSIM)</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22.834</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1.0.0</a:t>
                      </a:r>
                      <a:endParaRPr lang="en-GB" sz="1200" b="0" i="0" u="none" strike="noStrike">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07"/>
                  </a:ext>
                </a:extLst>
              </a:tr>
              <a:tr h="190230">
                <a:tc>
                  <a:txBody>
                    <a:bodyPr/>
                    <a:lstStyle/>
                    <a:p>
                      <a:pPr algn="l" fontAlgn="ctr"/>
                      <a:r>
                        <a:rPr lang="en-US" sz="1200" u="none" strike="noStrike">
                          <a:effectLst/>
                        </a:rPr>
                        <a:t>TR 22.836 v.1.0.0 on FS_5G_ATRAC (Study on Asset Tracking Use Cases)</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22.836</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1.0.0</a:t>
                      </a:r>
                      <a:endParaRPr lang="en-GB" sz="1200" b="0" i="0" u="none" strike="noStrike">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08"/>
                  </a:ext>
                </a:extLst>
              </a:tr>
              <a:tr h="190230">
                <a:tc>
                  <a:txBody>
                    <a:bodyPr/>
                    <a:lstStyle/>
                    <a:p>
                      <a:pPr algn="l" fontAlgn="ctr"/>
                      <a:r>
                        <a:rPr lang="en-US" sz="1200" u="none" strike="noStrike" dirty="0">
                          <a:effectLst/>
                        </a:rPr>
                        <a:t>TR 22.842 v.2.0.0 on Study on Network Controlled Interactive Service in 5GS (FS_NCIS)</a:t>
                      </a:r>
                      <a:endParaRPr lang="en-US" sz="1200" b="0" i="0" u="none" strike="noStrike" dirty="0">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22.842</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2.0.0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09"/>
                  </a:ext>
                </a:extLst>
              </a:tr>
              <a:tr h="190230">
                <a:tc>
                  <a:txBody>
                    <a:bodyPr/>
                    <a:lstStyle/>
                    <a:p>
                      <a:pPr algn="l" fontAlgn="ctr"/>
                      <a:r>
                        <a:rPr lang="en-US" sz="1200" u="none" strike="noStrike">
                          <a:effectLst/>
                        </a:rPr>
                        <a:t>TR 22.854 v.2.0.0 on Feasibility Study on Multimedia Priority Service (MPS) Phase 2</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22.854</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2.0.0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10"/>
                  </a:ext>
                </a:extLst>
              </a:tr>
              <a:tr h="190230">
                <a:tc>
                  <a:txBody>
                    <a:bodyPr/>
                    <a:lstStyle/>
                    <a:p>
                      <a:pPr algn="l" fontAlgn="ctr"/>
                      <a:r>
                        <a:rPr lang="en-US" sz="1200" u="none" strike="noStrike">
                          <a:effectLst/>
                        </a:rPr>
                        <a:t>TR 22.866 v.1.0.0 on FS_REFEC (Study on enhanced Relays for Energy eFficiency and Extensive Coverage)</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22.866</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1.0.0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11"/>
                  </a:ext>
                </a:extLst>
              </a:tr>
              <a:tr h="190230">
                <a:tc>
                  <a:txBody>
                    <a:bodyPr/>
                    <a:lstStyle/>
                    <a:p>
                      <a:pPr algn="l" fontAlgn="ctr"/>
                      <a:r>
                        <a:rPr lang="en-US" sz="1200" u="none" strike="noStrike">
                          <a:effectLst/>
                        </a:rPr>
                        <a:t>Presentation of TR 23.778 v2.0.0 for approval: Study on mission critical services access aspects</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23.778</a:t>
                      </a:r>
                      <a:endParaRPr lang="en-GB" sz="1200" b="0" i="0" u="none" strike="noStrike" dirty="0">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2.0.0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12"/>
                  </a:ext>
                </a:extLst>
              </a:tr>
              <a:tr h="190230">
                <a:tc>
                  <a:txBody>
                    <a:bodyPr/>
                    <a:lstStyle/>
                    <a:p>
                      <a:pPr algn="l" fontAlgn="ctr"/>
                      <a:r>
                        <a:rPr lang="en-US" sz="1200" u="none" strike="noStrike">
                          <a:effectLst/>
                        </a:rPr>
                        <a:t>Presentation of TR 23.784 v2.0.0 for approval: Study into discreet listening and logging for mission critical services</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23.784</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2.0.0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13"/>
                  </a:ext>
                </a:extLst>
              </a:tr>
              <a:tr h="190230">
                <a:tc>
                  <a:txBody>
                    <a:bodyPr/>
                    <a:lstStyle/>
                    <a:p>
                      <a:pPr algn="l" fontAlgn="ctr"/>
                      <a:r>
                        <a:rPr lang="en-US" sz="1200" u="none" strike="noStrike">
                          <a:effectLst/>
                        </a:rPr>
                        <a:t>Presentation of TR 23.973 version 1.0.0 'User Data Interworking, Coexistence and Migration' for approval</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23.973</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0.2.0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14"/>
                  </a:ext>
                </a:extLst>
              </a:tr>
              <a:tr h="190230">
                <a:tc>
                  <a:txBody>
                    <a:bodyPr/>
                    <a:lstStyle/>
                    <a:p>
                      <a:pPr algn="l" fontAlgn="ctr"/>
                      <a:r>
                        <a:rPr lang="en-US" sz="1200" u="none" strike="noStrike">
                          <a:effectLst/>
                        </a:rPr>
                        <a:t>Draft TR 26.801 User Equipment (UE) supporting handset mode with non-traditional earpieces (Release 16) v. 1.0.0 (FS_HaNTE)</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26.801</a:t>
                      </a:r>
                      <a:endParaRPr lang="en-GB" sz="1200" b="0" i="0" u="none" strike="noStrike" dirty="0">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b="0" i="0" u="none" strike="noStrike" dirty="0">
                          <a:solidFill>
                            <a:schemeClr val="dk1"/>
                          </a:solidFill>
                          <a:effectLst/>
                          <a:latin typeface="+mn-lt"/>
                        </a:rPr>
                        <a:t>16.0.0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15"/>
                  </a:ext>
                </a:extLst>
              </a:tr>
              <a:tr h="283272">
                <a:tc>
                  <a:txBody>
                    <a:bodyPr/>
                    <a:lstStyle/>
                    <a:p>
                      <a:pPr algn="l" fontAlgn="ctr"/>
                      <a:r>
                        <a:rPr lang="en-US" sz="1200" u="none" strike="noStrike">
                          <a:effectLst/>
                        </a:rPr>
                        <a:t>Draft TR 26.929 QoE parameters and metrics relevant to the Virtual Reality (VR) user experience (Release 16) v. 1.0.0 (FS_QoE_VR)</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26.929</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b="0" i="0" u="none" strike="noStrike" dirty="0">
                          <a:solidFill>
                            <a:schemeClr val="dk1"/>
                          </a:solidFill>
                          <a:effectLst/>
                          <a:latin typeface="+mn-lt"/>
                        </a:rPr>
                        <a:t>16.1.0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16"/>
                  </a:ext>
                </a:extLst>
              </a:tr>
              <a:tr h="134957">
                <a:tc>
                  <a:txBody>
                    <a:bodyPr/>
                    <a:lstStyle/>
                    <a:p>
                      <a:pPr algn="l" fontAlgn="ctr"/>
                      <a:r>
                        <a:rPr lang="en-US" sz="1200" u="none" strike="noStrike">
                          <a:effectLst/>
                        </a:rPr>
                        <a:t>TR 28.803 Study on management aspects of edge computing</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28.803</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2.0.0</a:t>
                      </a:r>
                      <a:endParaRPr lang="en-GB" sz="1200" b="0" i="0" u="none" strike="noStrike">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17"/>
                  </a:ext>
                </a:extLst>
              </a:tr>
              <a:tr h="190230">
                <a:tc>
                  <a:txBody>
                    <a:bodyPr/>
                    <a:lstStyle/>
                    <a:p>
                      <a:pPr algn="l" fontAlgn="ctr"/>
                      <a:r>
                        <a:rPr lang="en-US" sz="1200" u="none" strike="noStrike">
                          <a:effectLst/>
                        </a:rPr>
                        <a:t>TR 28.804 Study on tenancy concept in 5G networks and network slicing management</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28.804</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1.0.0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18"/>
                  </a:ext>
                </a:extLst>
              </a:tr>
              <a:tr h="190230">
                <a:tc>
                  <a:txBody>
                    <a:bodyPr/>
                    <a:lstStyle/>
                    <a:p>
                      <a:pPr algn="l" fontAlgn="ctr"/>
                      <a:r>
                        <a:rPr lang="en-US" sz="1200" u="none" strike="noStrike">
                          <a:effectLst/>
                        </a:rPr>
                        <a:t>TR 28.805 Study on management aspects of communication services</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28.805</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2.0.0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19"/>
                  </a:ext>
                </a:extLst>
              </a:tr>
              <a:tr h="134957">
                <a:tc>
                  <a:txBody>
                    <a:bodyPr/>
                    <a:lstStyle/>
                    <a:p>
                      <a:pPr algn="l" fontAlgn="ctr"/>
                      <a:r>
                        <a:rPr lang="en-US" sz="1200" u="none" strike="noStrike">
                          <a:effectLst/>
                        </a:rPr>
                        <a:t>TR 28.806 Study on non-file-based trace reporting</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28.806</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1.0.0</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20"/>
                  </a:ext>
                </a:extLst>
              </a:tr>
              <a:tr h="190230">
                <a:tc>
                  <a:txBody>
                    <a:bodyPr/>
                    <a:lstStyle/>
                    <a:p>
                      <a:pPr algn="l" fontAlgn="ctr"/>
                      <a:r>
                        <a:rPr lang="en-US" sz="1200" u="none" strike="noStrike">
                          <a:effectLst/>
                        </a:rPr>
                        <a:t>TR 33.807 Study on the security of the Wireless and Wireline Convergence for the 5G system architecture</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33.807</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1.0.1</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21"/>
                  </a:ext>
                </a:extLst>
              </a:tr>
              <a:tr h="190230">
                <a:tc>
                  <a:txBody>
                    <a:bodyPr/>
                    <a:lstStyle/>
                    <a:p>
                      <a:pPr algn="l" fontAlgn="ctr"/>
                      <a:r>
                        <a:rPr lang="en-US" sz="1200" u="none" strike="noStrike">
                          <a:effectLst/>
                        </a:rPr>
                        <a:t>TR 33.814 Study on the security of the enhancement to the 5GC location services</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33.814</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1.0.1</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22"/>
                  </a:ext>
                </a:extLst>
              </a:tr>
              <a:tr h="134957">
                <a:tc>
                  <a:txBody>
                    <a:bodyPr/>
                    <a:lstStyle/>
                    <a:p>
                      <a:pPr algn="l" fontAlgn="ctr"/>
                      <a:r>
                        <a:rPr lang="en-US" sz="1200" u="none" strike="noStrike">
                          <a:effectLst/>
                        </a:rPr>
                        <a:t>TR 33.815 Security of PARLOS</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33.815</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1.0.1</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23"/>
                  </a:ext>
                </a:extLst>
              </a:tr>
              <a:tr h="134957">
                <a:tc>
                  <a:txBody>
                    <a:bodyPr/>
                    <a:lstStyle/>
                    <a:p>
                      <a:pPr algn="l" fontAlgn="ctr"/>
                      <a:r>
                        <a:rPr lang="en-US" sz="1200" u="none" strike="noStrike">
                          <a:effectLst/>
                        </a:rPr>
                        <a:t>TR 33.825 Study on the Security for 5G URLLC</a:t>
                      </a:r>
                      <a:endParaRPr lang="en-US"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a:effectLst/>
                        </a:rPr>
                        <a:t>33.825</a:t>
                      </a:r>
                      <a:endParaRPr lang="en-GB" sz="1200" b="0" i="0" u="none" strike="noStrike">
                        <a:solidFill>
                          <a:srgbClr val="000000"/>
                        </a:solidFill>
                        <a:effectLst/>
                        <a:latin typeface="Arial" panose="020B0604020202020204" pitchFamily="34" charset="0"/>
                      </a:endParaRPr>
                    </a:p>
                  </a:txBody>
                  <a:tcPr marL="3455" marR="3455" marT="3455" marB="0" anchor="ctr"/>
                </a:tc>
                <a:tc>
                  <a:txBody>
                    <a:bodyPr/>
                    <a:lstStyle/>
                    <a:p>
                      <a:pPr algn="ctr" fontAlgn="ctr"/>
                      <a:r>
                        <a:rPr lang="en-GB" sz="1200" u="none" strike="noStrike" dirty="0">
                          <a:effectLst/>
                        </a:rPr>
                        <a:t>2.0.1</a:t>
                      </a:r>
                      <a:endParaRPr lang="en-GB" sz="1200" b="0" i="0" u="none" strike="noStrike" dirty="0">
                        <a:solidFill>
                          <a:srgbClr val="000000"/>
                        </a:solidFill>
                        <a:effectLst/>
                        <a:latin typeface="Arial" panose="020B0604020202020204" pitchFamily="34" charset="0"/>
                      </a:endParaRPr>
                    </a:p>
                  </a:txBody>
                  <a:tcPr marL="3455" marR="3455" marT="3455" marB="0" anchor="ctr"/>
                </a:tc>
                <a:extLst>
                  <a:ext uri="{0D108BD9-81ED-4DB2-BD59-A6C34878D82A}">
                    <a16:rowId xmlns:a16="http://schemas.microsoft.com/office/drawing/2014/main" val="10024"/>
                  </a:ext>
                </a:extLst>
              </a:tr>
            </a:tbl>
          </a:graphicData>
        </a:graphic>
      </p:graphicFrame>
    </p:spTree>
    <p:extLst>
      <p:ext uri="{BB962C8B-B14F-4D97-AF65-F5344CB8AC3E}">
        <p14:creationId xmlns:p14="http://schemas.microsoft.com/office/powerpoint/2010/main" val="87738202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Approved TS’s</a:t>
            </a:r>
          </a:p>
        </p:txBody>
      </p:sp>
      <p:graphicFrame>
        <p:nvGraphicFramePr>
          <p:cNvPr id="7" name="Table 6"/>
          <p:cNvGraphicFramePr>
            <a:graphicFrameLocks noGrp="1"/>
          </p:cNvGraphicFramePr>
          <p:nvPr>
            <p:extLst>
              <p:ext uri="{D42A27DB-BD31-4B8C-83A1-F6EECF244321}">
                <p14:modId xmlns:p14="http://schemas.microsoft.com/office/powerpoint/2010/main" val="3802207629"/>
              </p:ext>
            </p:extLst>
          </p:nvPr>
        </p:nvGraphicFramePr>
        <p:xfrm>
          <a:off x="250722" y="1457723"/>
          <a:ext cx="11557924" cy="4926359"/>
        </p:xfrm>
        <a:graphic>
          <a:graphicData uri="http://schemas.openxmlformats.org/drawingml/2006/table">
            <a:tbl>
              <a:tblPr firstRow="1">
                <a:tableStyleId>{5C22544A-7EE6-4342-B048-85BDC9FD1C3A}</a:tableStyleId>
              </a:tblPr>
              <a:tblGrid>
                <a:gridCol w="8554065">
                  <a:extLst>
                    <a:ext uri="{9D8B030D-6E8A-4147-A177-3AD203B41FA5}">
                      <a16:colId xmlns:a16="http://schemas.microsoft.com/office/drawing/2014/main" val="20000"/>
                    </a:ext>
                  </a:extLst>
                </a:gridCol>
                <a:gridCol w="1319704">
                  <a:extLst>
                    <a:ext uri="{9D8B030D-6E8A-4147-A177-3AD203B41FA5}">
                      <a16:colId xmlns:a16="http://schemas.microsoft.com/office/drawing/2014/main" val="20001"/>
                    </a:ext>
                  </a:extLst>
                </a:gridCol>
                <a:gridCol w="1684155">
                  <a:extLst>
                    <a:ext uri="{9D8B030D-6E8A-4147-A177-3AD203B41FA5}">
                      <a16:colId xmlns:a16="http://schemas.microsoft.com/office/drawing/2014/main" val="20002"/>
                    </a:ext>
                  </a:extLst>
                </a:gridCol>
              </a:tblGrid>
              <a:tr h="185747">
                <a:tc>
                  <a:txBody>
                    <a:bodyPr/>
                    <a:lstStyle/>
                    <a:p>
                      <a:pPr algn="ctr" fontAlgn="ctr"/>
                      <a:r>
                        <a:rPr lang="en-GB" sz="1200" u="none" strike="noStrike" dirty="0">
                          <a:effectLst/>
                        </a:rPr>
                        <a:t>Title</a:t>
                      </a:r>
                      <a:endParaRPr lang="en-GB" sz="1200" b="1"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Specification</a:t>
                      </a:r>
                      <a:endParaRPr lang="en-GB" sz="1200" b="1"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Version</a:t>
                      </a:r>
                      <a:endParaRPr lang="en-GB" sz="1200" b="1"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00"/>
                  </a:ext>
                </a:extLst>
              </a:tr>
              <a:tr h="276693">
                <a:tc>
                  <a:txBody>
                    <a:bodyPr/>
                    <a:lstStyle/>
                    <a:p>
                      <a:pPr algn="l" fontAlgn="ctr"/>
                      <a:r>
                        <a:rPr lang="en-US" sz="1200" u="none" strike="noStrike" dirty="0">
                          <a:effectLst/>
                        </a:rPr>
                        <a:t>Presentation of TS 23.273: '5G System (5GS) Location Services (LCS); Stage 2 (Release 16)', Version 1.0.0.</a:t>
                      </a:r>
                      <a:endParaRPr lang="en-US"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23.273</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1.0.0</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01"/>
                  </a:ext>
                </a:extLst>
              </a:tr>
              <a:tr h="248055">
                <a:tc>
                  <a:txBody>
                    <a:bodyPr/>
                    <a:lstStyle/>
                    <a:p>
                      <a:pPr algn="l" fontAlgn="ctr"/>
                      <a:r>
                        <a:rPr lang="en-US" sz="1200" u="none" strike="noStrike" dirty="0">
                          <a:effectLst/>
                        </a:rPr>
                        <a:t>Presentation of TS 23.286 v2.0.0 for approval: Application layer support for V2X services; Functional architecture and information flows</a:t>
                      </a:r>
                      <a:endParaRPr lang="en-US"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23.286</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2.0.0</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02"/>
                  </a:ext>
                </a:extLst>
              </a:tr>
              <a:tr h="291830">
                <a:tc>
                  <a:txBody>
                    <a:bodyPr/>
                    <a:lstStyle/>
                    <a:p>
                      <a:pPr algn="l" fontAlgn="ctr"/>
                      <a:r>
                        <a:rPr lang="en-US" sz="1200" u="none" strike="noStrike" dirty="0">
                          <a:effectLst/>
                        </a:rPr>
                        <a:t>Presentation of TS 23.287: 'Architecture enhancements for 5G System (5GS) to support Vehicle-to-Everything (V2X) services' for Approval</a:t>
                      </a:r>
                      <a:endParaRPr lang="en-US"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23.287</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2.0.0</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03"/>
                  </a:ext>
                </a:extLst>
              </a:tr>
              <a:tr h="296693">
                <a:tc>
                  <a:txBody>
                    <a:bodyPr/>
                    <a:lstStyle/>
                    <a:p>
                      <a:pPr algn="l" fontAlgn="ctr"/>
                      <a:r>
                        <a:rPr lang="en-US" sz="1200" u="none" strike="noStrike" dirty="0">
                          <a:effectLst/>
                        </a:rPr>
                        <a:t>Presentation of TS 23.288: 'Architecture enhancements for 5G System (5GS) to support network data analytics services (Release 16)'.</a:t>
                      </a:r>
                      <a:endParaRPr lang="en-US"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23.288</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1.0.0</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04"/>
                  </a:ext>
                </a:extLst>
              </a:tr>
              <a:tr h="233464">
                <a:tc>
                  <a:txBody>
                    <a:bodyPr/>
                    <a:lstStyle/>
                    <a:p>
                      <a:pPr algn="l" fontAlgn="ctr"/>
                      <a:r>
                        <a:rPr lang="en-US" sz="1200" u="none" strike="noStrike" dirty="0">
                          <a:effectLst/>
                        </a:rPr>
                        <a:t>Presentation of TS 23.316: 'Wireless and wireline convergence access support for the 5G System (5GS) (Release 16)'.</a:t>
                      </a:r>
                      <a:endParaRPr lang="en-US"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23.316</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1.0.0</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05"/>
                  </a:ext>
                </a:extLst>
              </a:tr>
              <a:tr h="282102">
                <a:tc>
                  <a:txBody>
                    <a:bodyPr/>
                    <a:lstStyle/>
                    <a:p>
                      <a:pPr algn="l" fontAlgn="ctr"/>
                      <a:r>
                        <a:rPr lang="en-US" sz="1200" u="none" strike="noStrike" dirty="0">
                          <a:effectLst/>
                        </a:rPr>
                        <a:t>Presentation of TS 23.434 v2.0.0 for approval: Service enabler architecture layer for verticals</a:t>
                      </a:r>
                      <a:endParaRPr lang="en-US"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23.434</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2.0.0</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06"/>
                  </a:ext>
                </a:extLst>
              </a:tr>
              <a:tr h="252920">
                <a:tc>
                  <a:txBody>
                    <a:bodyPr/>
                    <a:lstStyle/>
                    <a:p>
                      <a:pPr algn="l" fontAlgn="ctr"/>
                      <a:r>
                        <a:rPr lang="en-US" sz="1200" u="none" strike="noStrike" dirty="0">
                          <a:effectLst/>
                        </a:rPr>
                        <a:t>Draft TS 26.501 5G Media Streaming (5GMS); General description and architecture (Release 16) v. 2.0.0 (5GMSA)</a:t>
                      </a:r>
                      <a:endParaRPr lang="en-US"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26.501</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b="0" i="0" u="none" strike="noStrike" dirty="0">
                          <a:solidFill>
                            <a:schemeClr val="dk1"/>
                          </a:solidFill>
                          <a:effectLst/>
                          <a:latin typeface="+mn-lt"/>
                        </a:rPr>
                        <a:t>16.1.0</a:t>
                      </a:r>
                      <a:endParaRPr lang="en-GB" sz="1200" b="0" i="0" u="none" strike="noStrike" dirty="0">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07"/>
                  </a:ext>
                </a:extLst>
              </a:tr>
              <a:tr h="248055">
                <a:tc>
                  <a:txBody>
                    <a:bodyPr/>
                    <a:lstStyle/>
                    <a:p>
                      <a:pPr algn="l" fontAlgn="ctr"/>
                      <a:r>
                        <a:rPr lang="en-US" sz="1200" u="none" strike="noStrike" dirty="0">
                          <a:effectLst/>
                        </a:rPr>
                        <a:t>TS 28.404 Management of Quality of Experience (</a:t>
                      </a:r>
                      <a:r>
                        <a:rPr lang="en-US" sz="1200" u="none" strike="noStrike" dirty="0" err="1">
                          <a:effectLst/>
                        </a:rPr>
                        <a:t>QoE</a:t>
                      </a:r>
                      <a:r>
                        <a:rPr lang="en-US" sz="1200" u="none" strike="noStrike" dirty="0">
                          <a:effectLst/>
                        </a:rPr>
                        <a:t>) measurement collection; Concepts, use cases and requirements</a:t>
                      </a:r>
                      <a:endParaRPr lang="en-US"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28.404</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2.0.0</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08"/>
                  </a:ext>
                </a:extLst>
              </a:tr>
              <a:tr h="223736">
                <a:tc>
                  <a:txBody>
                    <a:bodyPr/>
                    <a:lstStyle/>
                    <a:p>
                      <a:pPr algn="l" fontAlgn="ctr"/>
                      <a:r>
                        <a:rPr lang="en-GB" sz="1200" u="none" strike="noStrike">
                          <a:effectLst/>
                        </a:rPr>
                        <a:t>TS 32.160 Management and orchestration; Management service template</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32.160</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2.0.0</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09"/>
                  </a:ext>
                </a:extLst>
              </a:tr>
              <a:tr h="214009">
                <a:tc>
                  <a:txBody>
                    <a:bodyPr/>
                    <a:lstStyle/>
                    <a:p>
                      <a:pPr algn="l" fontAlgn="ctr"/>
                      <a:r>
                        <a:rPr lang="en-US" sz="1200" u="none" strike="noStrike">
                          <a:effectLst/>
                        </a:rPr>
                        <a:t>TS 33.511 security assurance specification for the gNB network product class</a:t>
                      </a:r>
                      <a:endParaRPr lang="en-US"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33.511</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1.0.0</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10"/>
                  </a:ext>
                </a:extLst>
              </a:tr>
              <a:tr h="291829">
                <a:tc>
                  <a:txBody>
                    <a:bodyPr/>
                    <a:lstStyle/>
                    <a:p>
                      <a:pPr algn="l" fontAlgn="ctr"/>
                      <a:r>
                        <a:rPr lang="en-US" sz="1200" u="none" strike="noStrike">
                          <a:effectLst/>
                        </a:rPr>
                        <a:t>TS 33.512 5G Security Assurance Specification (SCAS) Access and Mobility Management Function</a:t>
                      </a:r>
                      <a:endParaRPr lang="en-US"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33.512</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1.0.1</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11"/>
                  </a:ext>
                </a:extLst>
              </a:tr>
              <a:tr h="199417">
                <a:tc>
                  <a:txBody>
                    <a:bodyPr/>
                    <a:lstStyle/>
                    <a:p>
                      <a:pPr algn="l" fontAlgn="ctr"/>
                      <a:r>
                        <a:rPr lang="en-US" sz="1200" u="none" strike="noStrike">
                          <a:effectLst/>
                        </a:rPr>
                        <a:t>TS 33.513 5G Security Assurance Specification (SCAS); User Plane Function (UPF)</a:t>
                      </a:r>
                      <a:endParaRPr lang="en-US"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dirty="0">
                          <a:effectLst/>
                        </a:rPr>
                        <a:t>33.513</a:t>
                      </a:r>
                      <a:endParaRPr lang="en-GB"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1.0.1</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12"/>
                  </a:ext>
                </a:extLst>
              </a:tr>
              <a:tr h="204281">
                <a:tc>
                  <a:txBody>
                    <a:bodyPr/>
                    <a:lstStyle/>
                    <a:p>
                      <a:pPr algn="l" fontAlgn="ctr"/>
                      <a:r>
                        <a:rPr lang="en-US" sz="1200" u="none" strike="noStrike">
                          <a:effectLst/>
                        </a:rPr>
                        <a:t>TS 33.514 5G Security Assurance Specification (SCAS) for the Unified Data Management (UDM) network product class</a:t>
                      </a:r>
                      <a:endParaRPr lang="en-US"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dirty="0">
                          <a:effectLst/>
                        </a:rPr>
                        <a:t>33.514</a:t>
                      </a:r>
                      <a:endParaRPr lang="en-GB"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1.0.1</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13"/>
                  </a:ext>
                </a:extLst>
              </a:tr>
              <a:tr h="301558">
                <a:tc>
                  <a:txBody>
                    <a:bodyPr/>
                    <a:lstStyle/>
                    <a:p>
                      <a:pPr algn="l" fontAlgn="ctr"/>
                      <a:r>
                        <a:rPr lang="en-US" sz="1200" u="none" strike="noStrike">
                          <a:effectLst/>
                        </a:rPr>
                        <a:t>TS 33.515 5G Security Assurance Specification (SCAS) for the Session Management Function (SMF) network product class</a:t>
                      </a:r>
                      <a:endParaRPr lang="en-US"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dirty="0">
                          <a:effectLst/>
                        </a:rPr>
                        <a:t>33.515</a:t>
                      </a:r>
                      <a:endParaRPr lang="en-GB"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1.0.1</a:t>
                      </a:r>
                      <a:endParaRPr lang="en-GB" sz="1200" b="0" i="0" u="none" strike="noStrike">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14"/>
                  </a:ext>
                </a:extLst>
              </a:tr>
              <a:tr h="257783">
                <a:tc>
                  <a:txBody>
                    <a:bodyPr/>
                    <a:lstStyle/>
                    <a:p>
                      <a:pPr algn="l" fontAlgn="ctr"/>
                      <a:r>
                        <a:rPr lang="en-US" sz="1200" u="none" strike="noStrike">
                          <a:effectLst/>
                        </a:rPr>
                        <a:t>TS 33.516 5G Security Assurance Specification (SCAS) Authentication Server Function (AUSF)</a:t>
                      </a:r>
                      <a:endParaRPr lang="en-US"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dirty="0">
                          <a:effectLst/>
                        </a:rPr>
                        <a:t>33.516</a:t>
                      </a:r>
                      <a:endParaRPr lang="en-GB"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dirty="0">
                          <a:effectLst/>
                        </a:rPr>
                        <a:t>1.0.1</a:t>
                      </a:r>
                      <a:endParaRPr lang="en-GB" sz="1200" b="0" i="0" u="none" strike="noStrike" dirty="0">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15"/>
                  </a:ext>
                </a:extLst>
              </a:tr>
              <a:tr h="257783">
                <a:tc>
                  <a:txBody>
                    <a:bodyPr/>
                    <a:lstStyle/>
                    <a:p>
                      <a:pPr algn="l" fontAlgn="ctr"/>
                      <a:r>
                        <a:rPr lang="en-US" sz="1200" u="none" strike="noStrike">
                          <a:effectLst/>
                        </a:rPr>
                        <a:t>TS 33.517 5G Security Assurance Specification (SCAS) for the Security Edge Protection Proxy (SEPP) network product class</a:t>
                      </a:r>
                      <a:endParaRPr lang="en-US"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33.517</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dirty="0">
                          <a:effectLst/>
                        </a:rPr>
                        <a:t>1.0.1</a:t>
                      </a:r>
                      <a:endParaRPr lang="en-GB" sz="1200" b="0" i="0" u="none" strike="noStrike" dirty="0">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16"/>
                  </a:ext>
                </a:extLst>
              </a:tr>
              <a:tr h="291829">
                <a:tc>
                  <a:txBody>
                    <a:bodyPr/>
                    <a:lstStyle/>
                    <a:p>
                      <a:pPr algn="l" fontAlgn="ctr"/>
                      <a:r>
                        <a:rPr lang="en-US" sz="1200" u="none" strike="noStrike">
                          <a:effectLst/>
                        </a:rPr>
                        <a:t>TS 33.518 5G Security Assurance Specification (SCAS) for the Network Repository Function (NRF) network product class</a:t>
                      </a:r>
                      <a:endParaRPr lang="en-US"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33.518</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dirty="0">
                          <a:effectLst/>
                        </a:rPr>
                        <a:t>1.0.1</a:t>
                      </a:r>
                      <a:endParaRPr lang="en-GB" sz="1200" b="0" i="0" u="none" strike="noStrike" dirty="0">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17"/>
                  </a:ext>
                </a:extLst>
              </a:tr>
              <a:tr h="367525">
                <a:tc>
                  <a:txBody>
                    <a:bodyPr/>
                    <a:lstStyle/>
                    <a:p>
                      <a:pPr algn="l" fontAlgn="ctr"/>
                      <a:r>
                        <a:rPr lang="en-US" sz="1200" u="none" strike="noStrike" dirty="0">
                          <a:effectLst/>
                        </a:rPr>
                        <a:t>TS 33.519 Security Assurance Specification (SCAS) for the Network Exposure Function (NEF) network product class</a:t>
                      </a:r>
                      <a:endParaRPr lang="en-US" sz="1200" b="0" i="0" u="none" strike="noStrike" dirty="0">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a:effectLst/>
                        </a:rPr>
                        <a:t>33.519</a:t>
                      </a:r>
                      <a:endParaRPr lang="en-GB" sz="1200" b="0" i="0" u="none" strike="noStrike">
                        <a:solidFill>
                          <a:srgbClr val="000000"/>
                        </a:solidFill>
                        <a:effectLst/>
                        <a:latin typeface="Arial" panose="020B0604020202020204" pitchFamily="34" charset="0"/>
                      </a:endParaRPr>
                    </a:p>
                  </a:txBody>
                  <a:tcPr marL="3917" marR="3917" marT="3917" marB="0" anchor="ctr"/>
                </a:tc>
                <a:tc>
                  <a:txBody>
                    <a:bodyPr/>
                    <a:lstStyle/>
                    <a:p>
                      <a:pPr algn="ctr" fontAlgn="ctr"/>
                      <a:r>
                        <a:rPr lang="en-GB" sz="1200" u="none" strike="noStrike" dirty="0">
                          <a:effectLst/>
                        </a:rPr>
                        <a:t>1.0.1</a:t>
                      </a:r>
                      <a:endParaRPr lang="en-GB" sz="1200" b="0" i="0" u="none" strike="noStrike" dirty="0">
                        <a:solidFill>
                          <a:srgbClr val="000000"/>
                        </a:solidFill>
                        <a:effectLst/>
                        <a:latin typeface="Arial" panose="020B0604020202020204" pitchFamily="34" charset="0"/>
                      </a:endParaRPr>
                    </a:p>
                  </a:txBody>
                  <a:tcPr marL="3917" marR="3917" marT="3917" marB="0" anchor="ctr"/>
                </a:tc>
                <a:extLst>
                  <a:ext uri="{0D108BD9-81ED-4DB2-BD59-A6C34878D82A}">
                    <a16:rowId xmlns:a16="http://schemas.microsoft.com/office/drawing/2014/main" val="10018"/>
                  </a:ext>
                </a:extLst>
              </a:tr>
            </a:tbl>
          </a:graphicData>
        </a:graphic>
      </p:graphicFrame>
    </p:spTree>
    <p:extLst>
      <p:ext uri="{BB962C8B-B14F-4D97-AF65-F5344CB8AC3E}">
        <p14:creationId xmlns:p14="http://schemas.microsoft.com/office/powerpoint/2010/main" val="392760969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Latest Reports from SA WGs</a:t>
            </a:r>
          </a:p>
        </p:txBody>
      </p:sp>
      <p:sp>
        <p:nvSpPr>
          <p:cNvPr id="3" name="Content Placeholder 2"/>
          <p:cNvSpPr>
            <a:spLocks noGrp="1"/>
          </p:cNvSpPr>
          <p:nvPr>
            <p:ph idx="1"/>
          </p:nvPr>
        </p:nvSpPr>
        <p:spPr/>
        <p:txBody>
          <a:bodyPr/>
          <a:lstStyle/>
          <a:p>
            <a:pPr marL="266700" indent="-266700"/>
            <a:r>
              <a:rPr lang="en-US" sz="1800" dirty="0"/>
              <a:t>SA1 Report – </a:t>
            </a:r>
            <a:r>
              <a:rPr lang="en-US" sz="1800" dirty="0">
                <a:hlinkClick r:id="rId2"/>
              </a:rPr>
              <a:t>https://www.3gpp.org/ftp/tsg_sa/TSG_SA/TSGS_85/Docs/SP-190882.zip</a:t>
            </a:r>
            <a:r>
              <a:rPr lang="en-US" sz="1800" dirty="0"/>
              <a:t>  </a:t>
            </a:r>
          </a:p>
          <a:p>
            <a:pPr marL="266700" indent="-266700"/>
            <a:r>
              <a:rPr lang="en-US" sz="1800" dirty="0"/>
              <a:t>SA2 Report – </a:t>
            </a:r>
            <a:r>
              <a:rPr lang="en-US" sz="1800" dirty="0">
                <a:hlinkClick r:id="rId3"/>
              </a:rPr>
              <a:t>https://www.3gpp.org/ftp/tsg_sa/TSG_SA/TSGS_85/Docs/SP-190600.zip</a:t>
            </a:r>
            <a:r>
              <a:rPr lang="en-US" sz="1800" dirty="0"/>
              <a:t> 	</a:t>
            </a:r>
          </a:p>
          <a:p>
            <a:pPr marL="266700" indent="-266700"/>
            <a:r>
              <a:rPr lang="en-US" sz="1800" dirty="0"/>
              <a:t>SA3 Report – </a:t>
            </a:r>
            <a:r>
              <a:rPr lang="en-US" sz="1800" dirty="0">
                <a:hlinkClick r:id="rId4"/>
              </a:rPr>
              <a:t>https://www.3gpp.org/ftp/tsg_sa/TSG_SA/TSGS_85/Docs/SP-190715.zip</a:t>
            </a:r>
            <a:r>
              <a:rPr lang="en-US" sz="1800" dirty="0"/>
              <a:t> </a:t>
            </a:r>
          </a:p>
          <a:p>
            <a:pPr marL="266700" indent="-266700"/>
            <a:r>
              <a:rPr lang="en-US" sz="1800" dirty="0"/>
              <a:t>SA4 Report – </a:t>
            </a:r>
            <a:r>
              <a:rPr lang="en-US" sz="1800" dirty="0">
                <a:hlinkClick r:id="rId5"/>
              </a:rPr>
              <a:t>https://www.3gpp.org/ftp/tsg_sa/TSG_SA/TSGS_85/Docs/SP-190637.zip</a:t>
            </a:r>
            <a:r>
              <a:rPr lang="en-US" sz="1800" dirty="0"/>
              <a:t> </a:t>
            </a:r>
          </a:p>
          <a:p>
            <a:pPr marL="266700" indent="-266700"/>
            <a:r>
              <a:rPr lang="en-US" sz="1800" dirty="0"/>
              <a:t>SA5 Report – </a:t>
            </a:r>
            <a:r>
              <a:rPr lang="en-US" sz="1800" dirty="0">
                <a:hlinkClick r:id="rId6"/>
              </a:rPr>
              <a:t>https://www.3gpp.org/ftp/tsg_sa/TSG_SA/TSGS_85/Docs/SP-190717.zip</a:t>
            </a:r>
            <a:r>
              <a:rPr lang="en-US" sz="1800" dirty="0"/>
              <a:t> </a:t>
            </a:r>
          </a:p>
          <a:p>
            <a:pPr marL="266700" indent="-266700"/>
            <a:r>
              <a:rPr lang="en-US" sz="1800" dirty="0"/>
              <a:t>SA6 Report – </a:t>
            </a:r>
            <a:r>
              <a:rPr lang="en-US" sz="1800" dirty="0">
                <a:hlinkClick r:id="rId7"/>
              </a:rPr>
              <a:t>https://www.3gpp.org/ftp/tsg_sa/TSG_SA/TSGS_85/Docs/SP-190721.zip</a:t>
            </a:r>
            <a:r>
              <a:rPr lang="en-US" sz="1800" dirty="0"/>
              <a:t> </a:t>
            </a:r>
          </a:p>
          <a:p>
            <a:pPr marL="266700" indent="-266700"/>
            <a:endParaRPr lang="en-US" sz="1800" dirty="0"/>
          </a:p>
          <a:p>
            <a:pPr marL="0" indent="0">
              <a:buNone/>
            </a:pPr>
            <a:endParaRPr lang="en-US" sz="1800" dirty="0"/>
          </a:p>
          <a:p>
            <a:endParaRPr lang="en-US" sz="1800" dirty="0"/>
          </a:p>
        </p:txBody>
      </p:sp>
    </p:spTree>
    <p:extLst>
      <p:ext uri="{BB962C8B-B14F-4D97-AF65-F5344CB8AC3E}">
        <p14:creationId xmlns:p14="http://schemas.microsoft.com/office/powerpoint/2010/main" val="352429381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Executive Summary</a:t>
            </a:r>
            <a:endParaRPr lang="en-GB" dirty="0"/>
          </a:p>
        </p:txBody>
      </p:sp>
      <p:sp>
        <p:nvSpPr>
          <p:cNvPr id="3" name="Content Placeholder 2"/>
          <p:cNvSpPr>
            <a:spLocks noGrp="1"/>
          </p:cNvSpPr>
          <p:nvPr>
            <p:ph idx="1"/>
          </p:nvPr>
        </p:nvSpPr>
        <p:spPr>
          <a:xfrm>
            <a:off x="719138" y="1690688"/>
            <a:ext cx="10515600" cy="4351338"/>
          </a:xfrm>
        </p:spPr>
        <p:txBody>
          <a:bodyPr/>
          <a:lstStyle/>
          <a:p>
            <a:r>
              <a:rPr lang="en-GB" sz="2000" dirty="0"/>
              <a:t>Rel-16 work progresses as expected – still most of the work load</a:t>
            </a:r>
          </a:p>
          <a:p>
            <a:pPr lvl="1"/>
            <a:r>
              <a:rPr lang="en-US" sz="1800" dirty="0"/>
              <a:t>Stage-2 was frozen in June 2019. SA2 finished work on Rel-16 exceptions. </a:t>
            </a:r>
            <a:br>
              <a:rPr lang="en-US" sz="1800" dirty="0"/>
            </a:br>
            <a:r>
              <a:rPr lang="en-US" sz="1800" dirty="0"/>
              <a:t>Stage-3 freeze is on target for March 2020.</a:t>
            </a:r>
            <a:endParaRPr lang="en-GB" sz="1800" dirty="0"/>
          </a:p>
          <a:p>
            <a:pPr lvl="1"/>
            <a:r>
              <a:rPr lang="en-GB" sz="1800" dirty="0"/>
              <a:t>SA3, SA4, SA5 and SA6 are progressing according to plan</a:t>
            </a:r>
          </a:p>
          <a:p>
            <a:pPr lvl="1"/>
            <a:r>
              <a:rPr lang="en-GB" sz="1800" dirty="0"/>
              <a:t>Newly approved: 2 Study Items,  25 Work Items</a:t>
            </a:r>
          </a:p>
          <a:p>
            <a:r>
              <a:rPr lang="en-GB" sz="2000" dirty="0"/>
              <a:t> Rel-17 work is picking up speed and progresses as expected </a:t>
            </a:r>
          </a:p>
          <a:p>
            <a:pPr lvl="1"/>
            <a:r>
              <a:rPr lang="en-GB" sz="1800" dirty="0"/>
              <a:t>SA1 finished R17 work by nearly 80%, expected 100% by December</a:t>
            </a:r>
          </a:p>
          <a:p>
            <a:pPr lvl="1"/>
            <a:r>
              <a:rPr lang="en-GB" sz="1800" dirty="0"/>
              <a:t>SA2 prioritization of Work Items in September and December </a:t>
            </a:r>
          </a:p>
          <a:p>
            <a:pPr lvl="1"/>
            <a:r>
              <a:rPr lang="en-GB" sz="1800" dirty="0"/>
              <a:t>More cross-TSG coordination between SA, RAN &amp; CT</a:t>
            </a:r>
          </a:p>
          <a:p>
            <a:pPr lvl="1"/>
            <a:r>
              <a:rPr lang="en-GB" sz="1800" dirty="0"/>
              <a:t>R17 Content &amp; Timeline will be finalized in December </a:t>
            </a:r>
          </a:p>
          <a:p>
            <a:pPr lvl="1"/>
            <a:r>
              <a:rPr lang="en-GB" sz="1800" dirty="0"/>
              <a:t>Newly approved: 18 Study Items, 20 Work Items</a:t>
            </a:r>
          </a:p>
          <a:p>
            <a:r>
              <a:rPr lang="en-GB" sz="2000" dirty="0"/>
              <a:t> 3 Rel-18 SA1 Studies approved</a:t>
            </a:r>
          </a:p>
          <a:p>
            <a:r>
              <a:rPr lang="en-GB" sz="2000" dirty="0"/>
              <a:t> 24 Technical Recommendations and 18 Technical Specifications approved</a:t>
            </a:r>
          </a:p>
          <a:p>
            <a:r>
              <a:rPr lang="en-GB" sz="2000" dirty="0"/>
              <a:t> Improvements are ongoing </a:t>
            </a:r>
          </a:p>
          <a:p>
            <a:pPr lvl="1"/>
            <a:r>
              <a:rPr lang="en-GB" sz="1800" dirty="0"/>
              <a:t>Newcomer Orientation, Mentoring, Liaison Persons, Traceability</a:t>
            </a:r>
          </a:p>
        </p:txBody>
      </p:sp>
    </p:spTree>
    <p:extLst>
      <p:ext uri="{BB962C8B-B14F-4D97-AF65-F5344CB8AC3E}">
        <p14:creationId xmlns:p14="http://schemas.microsoft.com/office/powerpoint/2010/main" val="122784506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Release 15 and Earlier</a:t>
            </a:r>
          </a:p>
        </p:txBody>
      </p:sp>
    </p:spTree>
    <p:extLst>
      <p:ext uri="{BB962C8B-B14F-4D97-AF65-F5344CB8AC3E}">
        <p14:creationId xmlns:p14="http://schemas.microsoft.com/office/powerpoint/2010/main" val="3427154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Release 15 and Earlier</a:t>
            </a:r>
          </a:p>
        </p:txBody>
      </p:sp>
      <p:sp>
        <p:nvSpPr>
          <p:cNvPr id="3" name="Content Placeholder 2"/>
          <p:cNvSpPr>
            <a:spLocks noGrp="1"/>
          </p:cNvSpPr>
          <p:nvPr>
            <p:ph idx="1"/>
          </p:nvPr>
        </p:nvSpPr>
        <p:spPr/>
        <p:txBody>
          <a:bodyPr/>
          <a:lstStyle/>
          <a:p>
            <a:pPr marL="266700" indent="-266700"/>
            <a:endParaRPr lang="en-US" sz="1800" dirty="0"/>
          </a:p>
          <a:p>
            <a:pPr marL="266700" indent="-266700"/>
            <a:r>
              <a:rPr lang="en-US" sz="1800" dirty="0"/>
              <a:t> </a:t>
            </a:r>
            <a:r>
              <a:rPr lang="en-US" sz="2400" dirty="0"/>
              <a:t>All Studies and Work Items are 100 %, besides some IETF drafts.</a:t>
            </a:r>
          </a:p>
          <a:p>
            <a:pPr marL="266700" indent="-266700"/>
            <a:endParaRPr lang="en-US" sz="1800" dirty="0"/>
          </a:p>
          <a:p>
            <a:pPr marL="0" indent="0">
              <a:buNone/>
            </a:pPr>
            <a:endParaRPr lang="en-US" sz="1800" dirty="0"/>
          </a:p>
          <a:p>
            <a:endParaRPr lang="en-US" sz="1800" dirty="0"/>
          </a:p>
        </p:txBody>
      </p:sp>
    </p:spTree>
    <p:extLst>
      <p:ext uri="{BB962C8B-B14F-4D97-AF65-F5344CB8AC3E}">
        <p14:creationId xmlns:p14="http://schemas.microsoft.com/office/powerpoint/2010/main" val="1854521457"/>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Release 16 (ongoing)</a:t>
            </a:r>
          </a:p>
        </p:txBody>
      </p:sp>
    </p:spTree>
    <p:extLst>
      <p:ext uri="{BB962C8B-B14F-4D97-AF65-F5344CB8AC3E}">
        <p14:creationId xmlns:p14="http://schemas.microsoft.com/office/powerpoint/2010/main" val="7909392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Rel-16 Exception Sheets (SA#84)</a:t>
            </a:r>
          </a:p>
        </p:txBody>
      </p:sp>
      <p:graphicFrame>
        <p:nvGraphicFramePr>
          <p:cNvPr id="2" name="Table 1"/>
          <p:cNvGraphicFramePr>
            <a:graphicFrameLocks noGrp="1"/>
          </p:cNvGraphicFramePr>
          <p:nvPr>
            <p:extLst>
              <p:ext uri="{D42A27DB-BD31-4B8C-83A1-F6EECF244321}">
                <p14:modId xmlns:p14="http://schemas.microsoft.com/office/powerpoint/2010/main" val="1285174337"/>
              </p:ext>
            </p:extLst>
          </p:nvPr>
        </p:nvGraphicFramePr>
        <p:xfrm>
          <a:off x="771525" y="1854201"/>
          <a:ext cx="9596439" cy="4291994"/>
        </p:xfrm>
        <a:graphic>
          <a:graphicData uri="http://schemas.openxmlformats.org/drawingml/2006/table">
            <a:tbl>
              <a:tblPr firstRow="1">
                <a:tableStyleId>{5C22544A-7EE6-4342-B048-85BDC9FD1C3A}</a:tableStyleId>
              </a:tblPr>
              <a:tblGrid>
                <a:gridCol w="1276456">
                  <a:extLst>
                    <a:ext uri="{9D8B030D-6E8A-4147-A177-3AD203B41FA5}">
                      <a16:colId xmlns:a16="http://schemas.microsoft.com/office/drawing/2014/main" val="20000"/>
                    </a:ext>
                  </a:extLst>
                </a:gridCol>
                <a:gridCol w="4194789">
                  <a:extLst>
                    <a:ext uri="{9D8B030D-6E8A-4147-A177-3AD203B41FA5}">
                      <a16:colId xmlns:a16="http://schemas.microsoft.com/office/drawing/2014/main" val="20001"/>
                    </a:ext>
                  </a:extLst>
                </a:gridCol>
                <a:gridCol w="1315352">
                  <a:extLst>
                    <a:ext uri="{9D8B030D-6E8A-4147-A177-3AD203B41FA5}">
                      <a16:colId xmlns:a16="http://schemas.microsoft.com/office/drawing/2014/main" val="20002"/>
                    </a:ext>
                  </a:extLst>
                </a:gridCol>
                <a:gridCol w="833404">
                  <a:extLst>
                    <a:ext uri="{9D8B030D-6E8A-4147-A177-3AD203B41FA5}">
                      <a16:colId xmlns:a16="http://schemas.microsoft.com/office/drawing/2014/main" val="20003"/>
                    </a:ext>
                  </a:extLst>
                </a:gridCol>
                <a:gridCol w="1976438">
                  <a:extLst>
                    <a:ext uri="{9D8B030D-6E8A-4147-A177-3AD203B41FA5}">
                      <a16:colId xmlns:a16="http://schemas.microsoft.com/office/drawing/2014/main" val="20004"/>
                    </a:ext>
                  </a:extLst>
                </a:gridCol>
              </a:tblGrid>
              <a:tr h="234834">
                <a:tc>
                  <a:txBody>
                    <a:bodyPr/>
                    <a:lstStyle/>
                    <a:p>
                      <a:pPr algn="ctr">
                        <a:spcAft>
                          <a:spcPts val="600"/>
                        </a:spcAft>
                        <a:tabLst>
                          <a:tab pos="540385" algn="l"/>
                          <a:tab pos="900430" algn="l"/>
                        </a:tabLst>
                      </a:pPr>
                      <a:r>
                        <a:rPr lang="en-US" sz="1200" dirty="0" err="1">
                          <a:effectLst/>
                          <a:latin typeface="Arial" panose="020B0604020202020204" pitchFamily="34" charset="0"/>
                          <a:ea typeface="MS Mincho"/>
                          <a:cs typeface="Times New Roman" panose="02020603050405020304" pitchFamily="18" charset="0"/>
                        </a:rPr>
                        <a:t>Tdoc</a:t>
                      </a:r>
                      <a:endParaRPr lang="en-US" sz="12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US" sz="1200" dirty="0">
                          <a:effectLst/>
                          <a:latin typeface="Arial" panose="020B0604020202020204" pitchFamily="34" charset="0"/>
                          <a:ea typeface="MS Mincho"/>
                          <a:cs typeface="Times New Roman" panose="02020603050405020304" pitchFamily="18" charset="0"/>
                        </a:rPr>
                        <a:t>Name</a:t>
                      </a:r>
                    </a:p>
                  </a:txBody>
                  <a:tcPr marL="6907" marR="6907" marT="6907" marB="6907"/>
                </a:tc>
                <a:tc>
                  <a:txBody>
                    <a:bodyPr/>
                    <a:lstStyle/>
                    <a:p>
                      <a:pPr algn="ctr">
                        <a:spcAft>
                          <a:spcPts val="600"/>
                        </a:spcAft>
                        <a:tabLst>
                          <a:tab pos="540385" algn="l"/>
                          <a:tab pos="900430" algn="l"/>
                        </a:tabLst>
                      </a:pPr>
                      <a:r>
                        <a:rPr lang="en-US" sz="1200" dirty="0">
                          <a:effectLst/>
                          <a:latin typeface="Arial" panose="020B0604020202020204" pitchFamily="34" charset="0"/>
                          <a:ea typeface="MS Mincho"/>
                          <a:cs typeface="Times New Roman" panose="02020603050405020304" pitchFamily="18" charset="0"/>
                        </a:rPr>
                        <a:t>Acronym</a:t>
                      </a:r>
                    </a:p>
                  </a:txBody>
                  <a:tcPr marL="6907" marR="6907" marT="6907" marB="6907"/>
                </a:tc>
                <a:tc>
                  <a:txBody>
                    <a:bodyPr/>
                    <a:lstStyle/>
                    <a:p>
                      <a:pPr algn="ctr">
                        <a:spcAft>
                          <a:spcPts val="600"/>
                        </a:spcAft>
                        <a:tabLst>
                          <a:tab pos="540385" algn="l"/>
                          <a:tab pos="900430" algn="l"/>
                        </a:tabLst>
                      </a:pPr>
                      <a:r>
                        <a:rPr lang="en-US" sz="1200" dirty="0">
                          <a:effectLst/>
                          <a:latin typeface="Arial" panose="020B0604020202020204" pitchFamily="34" charset="0"/>
                          <a:ea typeface="MS Mincho"/>
                          <a:cs typeface="Times New Roman" panose="02020603050405020304" pitchFamily="18" charset="0"/>
                        </a:rPr>
                        <a:t>WG</a:t>
                      </a:r>
                    </a:p>
                  </a:txBody>
                  <a:tcPr marL="6907" marR="6907" marT="6907" marB="6907"/>
                </a:tc>
                <a:tc>
                  <a:txBody>
                    <a:bodyPr/>
                    <a:lstStyle/>
                    <a:p>
                      <a:pPr algn="ctr">
                        <a:spcAft>
                          <a:spcPts val="600"/>
                        </a:spcAft>
                        <a:tabLst>
                          <a:tab pos="540385" algn="l"/>
                          <a:tab pos="900430" algn="l"/>
                        </a:tabLst>
                      </a:pPr>
                      <a:r>
                        <a:rPr lang="en-US" sz="1200" dirty="0">
                          <a:effectLst/>
                          <a:latin typeface="Arial" panose="020B0604020202020204" pitchFamily="34" charset="0"/>
                          <a:ea typeface="MS Mincho"/>
                          <a:cs typeface="Times New Roman" panose="02020603050405020304" pitchFamily="18" charset="0"/>
                        </a:rPr>
                        <a:t>Status (SA#85)</a:t>
                      </a:r>
                    </a:p>
                  </a:txBody>
                  <a:tcPr marL="6907" marR="6907" marT="6907" marB="6907"/>
                </a:tc>
                <a:extLst>
                  <a:ext uri="{0D108BD9-81ED-4DB2-BD59-A6C34878D82A}">
                    <a16:rowId xmlns:a16="http://schemas.microsoft.com/office/drawing/2014/main" val="10000"/>
                  </a:ext>
                </a:extLst>
              </a:tr>
              <a:tr h="234834">
                <a:tc>
                  <a:txBody>
                    <a:bodyPr/>
                    <a:lstStyle/>
                    <a:p>
                      <a:pPr algn="ctr">
                        <a:spcAft>
                          <a:spcPts val="600"/>
                        </a:spcAft>
                        <a:tabLst>
                          <a:tab pos="540385" algn="l"/>
                          <a:tab pos="900430" algn="l"/>
                        </a:tabLst>
                      </a:pPr>
                      <a:r>
                        <a:rPr lang="en-GB" sz="1600" dirty="0">
                          <a:effectLst/>
                        </a:rPr>
                        <a:t>SP-190433</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spcAft>
                          <a:spcPts val="600"/>
                        </a:spcAft>
                        <a:tabLst>
                          <a:tab pos="540385" algn="l"/>
                          <a:tab pos="900430" algn="l"/>
                        </a:tabLst>
                      </a:pPr>
                      <a:r>
                        <a:rPr lang="en-GB" sz="1600">
                          <a:effectLst/>
                        </a:rPr>
                        <a:t>Exception sheet for eLCS</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5G_eLCS</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SA WG2</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kern="1200" dirty="0">
                          <a:solidFill>
                            <a:schemeClr val="dk1"/>
                          </a:solidFill>
                          <a:effectLst/>
                          <a:latin typeface="+mn-lt"/>
                          <a:ea typeface="+mn-ea"/>
                          <a:cs typeface="+mn-cs"/>
                        </a:rPr>
                        <a:t>Completed</a:t>
                      </a:r>
                      <a:endParaRPr lang="en-US" sz="1600" kern="1200" dirty="0">
                        <a:solidFill>
                          <a:schemeClr val="dk1"/>
                        </a:solidFill>
                        <a:effectLst/>
                        <a:latin typeface="+mn-lt"/>
                        <a:ea typeface="+mn-ea"/>
                        <a:cs typeface="+mn-cs"/>
                      </a:endParaRPr>
                    </a:p>
                  </a:txBody>
                  <a:tcPr marL="6907" marR="6907" marT="6907" marB="6907"/>
                </a:tc>
                <a:extLst>
                  <a:ext uri="{0D108BD9-81ED-4DB2-BD59-A6C34878D82A}">
                    <a16:rowId xmlns:a16="http://schemas.microsoft.com/office/drawing/2014/main" val="10001"/>
                  </a:ext>
                </a:extLst>
              </a:tr>
              <a:tr h="455854">
                <a:tc>
                  <a:txBody>
                    <a:bodyPr/>
                    <a:lstStyle/>
                    <a:p>
                      <a:pPr algn="ctr">
                        <a:spcAft>
                          <a:spcPts val="600"/>
                        </a:spcAft>
                        <a:tabLst>
                          <a:tab pos="540385" algn="l"/>
                          <a:tab pos="900430" algn="l"/>
                        </a:tabLst>
                      </a:pPr>
                      <a:r>
                        <a:rPr lang="en-GB" sz="1600" dirty="0">
                          <a:effectLst/>
                        </a:rPr>
                        <a:t>SP-190434</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spcAft>
                          <a:spcPts val="600"/>
                        </a:spcAft>
                        <a:tabLst>
                          <a:tab pos="540385" algn="l"/>
                          <a:tab pos="900430" algn="l"/>
                        </a:tabLst>
                      </a:pPr>
                      <a:r>
                        <a:rPr lang="en-GB" sz="1600" dirty="0">
                          <a:effectLst/>
                        </a:rPr>
                        <a:t>Exception sheet for Rel-16 </a:t>
                      </a:r>
                      <a:r>
                        <a:rPr lang="en-GB" sz="1600" dirty="0" err="1">
                          <a:effectLst/>
                        </a:rPr>
                        <a:t>Vertical_LAN</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Vertical_LAN</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SA WG2</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kern="1200" dirty="0">
                          <a:solidFill>
                            <a:schemeClr val="dk1"/>
                          </a:solidFill>
                          <a:effectLst/>
                          <a:latin typeface="+mn-lt"/>
                          <a:ea typeface="+mn-ea"/>
                          <a:cs typeface="+mn-cs"/>
                        </a:rPr>
                        <a:t>Completed</a:t>
                      </a:r>
                      <a:endParaRPr lang="en-US" sz="1600" kern="1200" dirty="0">
                        <a:solidFill>
                          <a:schemeClr val="dk1"/>
                        </a:solidFill>
                        <a:effectLst/>
                        <a:latin typeface="+mn-lt"/>
                        <a:ea typeface="+mn-ea"/>
                        <a:cs typeface="+mn-cs"/>
                      </a:endParaRPr>
                    </a:p>
                  </a:txBody>
                  <a:tcPr marL="6907" marR="6907" marT="6907" marB="6907"/>
                </a:tc>
                <a:extLst>
                  <a:ext uri="{0D108BD9-81ED-4DB2-BD59-A6C34878D82A}">
                    <a16:rowId xmlns:a16="http://schemas.microsoft.com/office/drawing/2014/main" val="10002"/>
                  </a:ext>
                </a:extLst>
              </a:tr>
              <a:tr h="345344">
                <a:tc>
                  <a:txBody>
                    <a:bodyPr/>
                    <a:lstStyle/>
                    <a:p>
                      <a:pPr algn="ctr">
                        <a:spcAft>
                          <a:spcPts val="600"/>
                        </a:spcAft>
                        <a:tabLst>
                          <a:tab pos="540385" algn="l"/>
                          <a:tab pos="900430" algn="l"/>
                        </a:tabLst>
                      </a:pPr>
                      <a:r>
                        <a:rPr lang="en-GB" sz="1600">
                          <a:effectLst/>
                        </a:rPr>
                        <a:t>SP-190435</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spcAft>
                          <a:spcPts val="600"/>
                        </a:spcAft>
                        <a:tabLst>
                          <a:tab pos="540385" algn="l"/>
                          <a:tab pos="900430" algn="l"/>
                        </a:tabLst>
                      </a:pPr>
                      <a:r>
                        <a:rPr lang="en-GB" sz="1600" dirty="0">
                          <a:effectLst/>
                        </a:rPr>
                        <a:t>Exception sheet for 5G_URLLC</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5G_URLLC</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SA WG2</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kern="1200" dirty="0">
                          <a:solidFill>
                            <a:schemeClr val="dk1"/>
                          </a:solidFill>
                          <a:effectLst/>
                          <a:latin typeface="+mn-lt"/>
                          <a:ea typeface="+mn-ea"/>
                          <a:cs typeface="+mn-cs"/>
                        </a:rPr>
                        <a:t>Completed</a:t>
                      </a:r>
                      <a:endParaRPr lang="en-US" sz="1600" kern="1200" dirty="0">
                        <a:solidFill>
                          <a:schemeClr val="dk1"/>
                        </a:solidFill>
                        <a:effectLst/>
                        <a:latin typeface="+mn-lt"/>
                        <a:ea typeface="+mn-ea"/>
                        <a:cs typeface="+mn-cs"/>
                      </a:endParaRPr>
                    </a:p>
                  </a:txBody>
                  <a:tcPr marL="6907" marR="6907" marT="6907" marB="6907"/>
                </a:tc>
                <a:extLst>
                  <a:ext uri="{0D108BD9-81ED-4DB2-BD59-A6C34878D82A}">
                    <a16:rowId xmlns:a16="http://schemas.microsoft.com/office/drawing/2014/main" val="10003"/>
                  </a:ext>
                </a:extLst>
              </a:tr>
              <a:tr h="345344">
                <a:tc>
                  <a:txBody>
                    <a:bodyPr/>
                    <a:lstStyle/>
                    <a:p>
                      <a:pPr algn="ctr">
                        <a:spcAft>
                          <a:spcPts val="600"/>
                        </a:spcAft>
                        <a:tabLst>
                          <a:tab pos="540385" algn="l"/>
                          <a:tab pos="900430" algn="l"/>
                        </a:tabLst>
                      </a:pPr>
                      <a:r>
                        <a:rPr lang="en-GB" sz="1600">
                          <a:effectLst/>
                        </a:rPr>
                        <a:t>SP-190436</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spcAft>
                          <a:spcPts val="600"/>
                        </a:spcAft>
                        <a:tabLst>
                          <a:tab pos="540385" algn="l"/>
                          <a:tab pos="900430" algn="l"/>
                        </a:tabLst>
                      </a:pPr>
                      <a:r>
                        <a:rPr lang="en-GB" sz="1600" dirty="0">
                          <a:effectLst/>
                        </a:rPr>
                        <a:t>Exception sheet for Rel-16 eV2XARC</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dirty="0">
                          <a:effectLst/>
                        </a:rPr>
                        <a:t>eV2XARC</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SA WG2</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kern="1200">
                          <a:solidFill>
                            <a:schemeClr val="dk1"/>
                          </a:solidFill>
                          <a:effectLst/>
                          <a:latin typeface="+mn-lt"/>
                          <a:ea typeface="+mn-ea"/>
                          <a:cs typeface="+mn-cs"/>
                        </a:rPr>
                        <a:t>Completed</a:t>
                      </a:r>
                      <a:endParaRPr lang="en-US" sz="1600" kern="1200">
                        <a:solidFill>
                          <a:schemeClr val="dk1"/>
                        </a:solidFill>
                        <a:effectLst/>
                        <a:latin typeface="+mn-lt"/>
                        <a:ea typeface="+mn-ea"/>
                        <a:cs typeface="+mn-cs"/>
                      </a:endParaRPr>
                    </a:p>
                  </a:txBody>
                  <a:tcPr marL="6907" marR="6907" marT="6907" marB="6907"/>
                </a:tc>
                <a:extLst>
                  <a:ext uri="{0D108BD9-81ED-4DB2-BD59-A6C34878D82A}">
                    <a16:rowId xmlns:a16="http://schemas.microsoft.com/office/drawing/2014/main" val="10004"/>
                  </a:ext>
                </a:extLst>
              </a:tr>
              <a:tr h="345344">
                <a:tc>
                  <a:txBody>
                    <a:bodyPr/>
                    <a:lstStyle/>
                    <a:p>
                      <a:pPr algn="ctr">
                        <a:spcAft>
                          <a:spcPts val="600"/>
                        </a:spcAft>
                        <a:tabLst>
                          <a:tab pos="540385" algn="l"/>
                          <a:tab pos="900430" algn="l"/>
                        </a:tabLst>
                      </a:pPr>
                      <a:r>
                        <a:rPr lang="en-GB" sz="1600">
                          <a:effectLst/>
                        </a:rPr>
                        <a:t>SP-190437</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spcAft>
                          <a:spcPts val="600"/>
                        </a:spcAft>
                        <a:tabLst>
                          <a:tab pos="540385" algn="l"/>
                          <a:tab pos="900430" algn="l"/>
                        </a:tabLst>
                      </a:pPr>
                      <a:r>
                        <a:rPr lang="en-GB" sz="1600" dirty="0">
                          <a:effectLst/>
                        </a:rPr>
                        <a:t>TS 23.316 5WWC Exception</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dirty="0">
                          <a:effectLst/>
                        </a:rPr>
                        <a:t>5WWC</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SA WG2</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kern="1200">
                          <a:solidFill>
                            <a:schemeClr val="dk1"/>
                          </a:solidFill>
                          <a:effectLst/>
                          <a:latin typeface="+mn-lt"/>
                          <a:ea typeface="+mn-ea"/>
                          <a:cs typeface="+mn-cs"/>
                        </a:rPr>
                        <a:t>Completed</a:t>
                      </a:r>
                      <a:endParaRPr lang="en-US" sz="1600" kern="1200">
                        <a:solidFill>
                          <a:schemeClr val="dk1"/>
                        </a:solidFill>
                        <a:effectLst/>
                        <a:latin typeface="+mn-lt"/>
                        <a:ea typeface="+mn-ea"/>
                        <a:cs typeface="+mn-cs"/>
                      </a:endParaRPr>
                    </a:p>
                  </a:txBody>
                  <a:tcPr marL="6907" marR="6907" marT="6907" marB="6907"/>
                </a:tc>
                <a:extLst>
                  <a:ext uri="{0D108BD9-81ED-4DB2-BD59-A6C34878D82A}">
                    <a16:rowId xmlns:a16="http://schemas.microsoft.com/office/drawing/2014/main" val="10005"/>
                  </a:ext>
                </a:extLst>
              </a:tr>
              <a:tr h="345344">
                <a:tc>
                  <a:txBody>
                    <a:bodyPr/>
                    <a:lstStyle/>
                    <a:p>
                      <a:pPr algn="ctr">
                        <a:spcAft>
                          <a:spcPts val="600"/>
                        </a:spcAft>
                        <a:tabLst>
                          <a:tab pos="540385" algn="l"/>
                          <a:tab pos="900430" algn="l"/>
                        </a:tabLst>
                      </a:pPr>
                      <a:r>
                        <a:rPr lang="en-GB" sz="1600">
                          <a:effectLst/>
                        </a:rPr>
                        <a:t>SP-190438</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spcAft>
                          <a:spcPts val="600"/>
                        </a:spcAft>
                        <a:tabLst>
                          <a:tab pos="540385" algn="l"/>
                          <a:tab pos="900430" algn="l"/>
                        </a:tabLst>
                      </a:pPr>
                      <a:r>
                        <a:rPr lang="en-GB" sz="1600">
                          <a:effectLst/>
                        </a:rPr>
                        <a:t>Exception Sheet for ATSSS</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dirty="0">
                          <a:effectLst/>
                        </a:rPr>
                        <a:t>ATSSS</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dirty="0">
                          <a:effectLst/>
                        </a:rPr>
                        <a:t>SA WG2</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kern="1200" dirty="0">
                          <a:solidFill>
                            <a:schemeClr val="dk1"/>
                          </a:solidFill>
                          <a:effectLst/>
                          <a:latin typeface="+mn-lt"/>
                          <a:ea typeface="+mn-ea"/>
                          <a:cs typeface="+mn-cs"/>
                        </a:rPr>
                        <a:t>Completed</a:t>
                      </a:r>
                      <a:endParaRPr lang="en-US" sz="1600" kern="1200" dirty="0">
                        <a:solidFill>
                          <a:schemeClr val="dk1"/>
                        </a:solidFill>
                        <a:effectLst/>
                        <a:latin typeface="+mn-lt"/>
                        <a:ea typeface="+mn-ea"/>
                        <a:cs typeface="+mn-cs"/>
                      </a:endParaRPr>
                    </a:p>
                  </a:txBody>
                  <a:tcPr marL="6907" marR="6907" marT="6907" marB="6907"/>
                </a:tc>
                <a:extLst>
                  <a:ext uri="{0D108BD9-81ED-4DB2-BD59-A6C34878D82A}">
                    <a16:rowId xmlns:a16="http://schemas.microsoft.com/office/drawing/2014/main" val="10006"/>
                  </a:ext>
                </a:extLst>
              </a:tr>
              <a:tr h="345344">
                <a:tc>
                  <a:txBody>
                    <a:bodyPr/>
                    <a:lstStyle/>
                    <a:p>
                      <a:pPr algn="ctr">
                        <a:spcAft>
                          <a:spcPts val="600"/>
                        </a:spcAft>
                        <a:tabLst>
                          <a:tab pos="540385" algn="l"/>
                          <a:tab pos="900430" algn="l"/>
                        </a:tabLst>
                      </a:pPr>
                      <a:r>
                        <a:rPr lang="en-GB" sz="1600">
                          <a:effectLst/>
                        </a:rPr>
                        <a:t>SP-190439</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spcAft>
                          <a:spcPts val="600"/>
                        </a:spcAft>
                        <a:tabLst>
                          <a:tab pos="540385" algn="l"/>
                          <a:tab pos="900430" algn="l"/>
                        </a:tabLst>
                      </a:pPr>
                      <a:r>
                        <a:rPr lang="en-GB" sz="1600">
                          <a:effectLst/>
                        </a:rPr>
                        <a:t>5G_CIoT Exception Sheet</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5G_CIoT</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dirty="0">
                          <a:effectLst/>
                        </a:rPr>
                        <a:t>SA WG2</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kern="1200" dirty="0">
                          <a:solidFill>
                            <a:schemeClr val="dk1"/>
                          </a:solidFill>
                          <a:effectLst/>
                          <a:latin typeface="+mn-lt"/>
                          <a:ea typeface="+mn-ea"/>
                          <a:cs typeface="+mn-cs"/>
                        </a:rPr>
                        <a:t>Completed</a:t>
                      </a:r>
                      <a:endParaRPr lang="en-US" sz="1600" kern="1200" dirty="0">
                        <a:solidFill>
                          <a:schemeClr val="dk1"/>
                        </a:solidFill>
                        <a:effectLst/>
                        <a:latin typeface="+mn-lt"/>
                        <a:ea typeface="+mn-ea"/>
                        <a:cs typeface="+mn-cs"/>
                      </a:endParaRPr>
                    </a:p>
                  </a:txBody>
                  <a:tcPr marL="6907" marR="6907" marT="6907" marB="6907"/>
                </a:tc>
                <a:extLst>
                  <a:ext uri="{0D108BD9-81ED-4DB2-BD59-A6C34878D82A}">
                    <a16:rowId xmlns:a16="http://schemas.microsoft.com/office/drawing/2014/main" val="10007"/>
                  </a:ext>
                </a:extLst>
              </a:tr>
              <a:tr h="580900">
                <a:tc>
                  <a:txBody>
                    <a:bodyPr/>
                    <a:lstStyle/>
                    <a:p>
                      <a:pPr algn="ctr">
                        <a:spcAft>
                          <a:spcPts val="600"/>
                        </a:spcAft>
                        <a:tabLst>
                          <a:tab pos="540385" algn="l"/>
                          <a:tab pos="900430" algn="l"/>
                        </a:tabLst>
                      </a:pPr>
                      <a:r>
                        <a:rPr lang="en-GB" sz="1600" dirty="0">
                          <a:effectLst/>
                        </a:rPr>
                        <a:t>SP-190546</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spcAft>
                          <a:spcPts val="600"/>
                        </a:spcAft>
                        <a:tabLst>
                          <a:tab pos="540385" algn="l"/>
                          <a:tab pos="900430" algn="l"/>
                        </a:tabLst>
                      </a:pPr>
                      <a:r>
                        <a:rPr lang="en-GB" sz="1600">
                          <a:effectLst/>
                        </a:rPr>
                        <a:t>Exception sheet for Rel-16 WI 'Optimisations on UE radio capability signalling' (RACS)</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RACS</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dirty="0">
                          <a:effectLst/>
                        </a:rPr>
                        <a:t>SA WG2</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kern="1200" dirty="0">
                          <a:solidFill>
                            <a:schemeClr val="dk1"/>
                          </a:solidFill>
                          <a:effectLst/>
                          <a:latin typeface="+mn-lt"/>
                          <a:ea typeface="+mn-ea"/>
                          <a:cs typeface="+mn-cs"/>
                        </a:rPr>
                        <a:t>Completed</a:t>
                      </a:r>
                      <a:br>
                        <a:rPr lang="en-GB" sz="1600" kern="1200" dirty="0">
                          <a:solidFill>
                            <a:schemeClr val="dk1"/>
                          </a:solidFill>
                          <a:effectLst/>
                          <a:latin typeface="+mn-lt"/>
                          <a:ea typeface="+mn-ea"/>
                          <a:cs typeface="+mn-cs"/>
                        </a:rPr>
                      </a:br>
                      <a:r>
                        <a:rPr lang="en-GB" sz="1600" kern="1200" dirty="0">
                          <a:solidFill>
                            <a:schemeClr val="dk1"/>
                          </a:solidFill>
                          <a:effectLst/>
                          <a:latin typeface="+mn-lt"/>
                          <a:ea typeface="+mn-ea"/>
                          <a:cs typeface="+mn-cs"/>
                        </a:rPr>
                        <a:t>(UCMF</a:t>
                      </a:r>
                      <a:r>
                        <a:rPr lang="en-GB" sz="1600" kern="1200" baseline="0" dirty="0">
                          <a:solidFill>
                            <a:schemeClr val="dk1"/>
                          </a:solidFill>
                          <a:effectLst/>
                          <a:latin typeface="+mn-lt"/>
                          <a:ea typeface="+mn-ea"/>
                          <a:cs typeface="+mn-cs"/>
                        </a:rPr>
                        <a:t> shifted to CT4)</a:t>
                      </a:r>
                      <a:endParaRPr lang="en-US" sz="1600" kern="1200" dirty="0">
                        <a:solidFill>
                          <a:schemeClr val="dk1"/>
                        </a:solidFill>
                        <a:effectLst/>
                        <a:latin typeface="+mn-lt"/>
                        <a:ea typeface="+mn-ea"/>
                        <a:cs typeface="+mn-cs"/>
                      </a:endParaRPr>
                    </a:p>
                  </a:txBody>
                  <a:tcPr marL="6907" marR="6907" marT="6907" marB="6907"/>
                </a:tc>
                <a:extLst>
                  <a:ext uri="{0D108BD9-81ED-4DB2-BD59-A6C34878D82A}">
                    <a16:rowId xmlns:a16="http://schemas.microsoft.com/office/drawing/2014/main" val="10008"/>
                  </a:ext>
                </a:extLst>
              </a:tr>
              <a:tr h="345344">
                <a:tc>
                  <a:txBody>
                    <a:bodyPr/>
                    <a:lstStyle/>
                    <a:p>
                      <a:pPr algn="ctr">
                        <a:spcAft>
                          <a:spcPts val="600"/>
                        </a:spcAft>
                        <a:tabLst>
                          <a:tab pos="540385" algn="l"/>
                          <a:tab pos="900430" algn="l"/>
                        </a:tabLst>
                      </a:pPr>
                      <a:r>
                        <a:rPr lang="en-GB" sz="1600">
                          <a:effectLst/>
                        </a:rPr>
                        <a:t>SP-190582</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spcAft>
                          <a:spcPts val="600"/>
                        </a:spcAft>
                        <a:tabLst>
                          <a:tab pos="540385" algn="l"/>
                          <a:tab pos="900430" algn="l"/>
                        </a:tabLst>
                      </a:pPr>
                      <a:r>
                        <a:rPr lang="en-GB" sz="1600">
                          <a:effectLst/>
                        </a:rPr>
                        <a:t>Exception sheet for Rel-16 5G_eSBA</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5G_eSBA</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SA WG 2</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kern="1200" dirty="0">
                          <a:solidFill>
                            <a:schemeClr val="dk1"/>
                          </a:solidFill>
                          <a:effectLst/>
                          <a:latin typeface="+mn-lt"/>
                          <a:ea typeface="+mn-ea"/>
                          <a:cs typeface="+mn-cs"/>
                        </a:rPr>
                        <a:t>Completed</a:t>
                      </a:r>
                      <a:endParaRPr lang="en-US" sz="1600" kern="1200" dirty="0">
                        <a:solidFill>
                          <a:schemeClr val="dk1"/>
                        </a:solidFill>
                        <a:effectLst/>
                        <a:latin typeface="+mn-lt"/>
                        <a:ea typeface="+mn-ea"/>
                        <a:cs typeface="+mn-cs"/>
                      </a:endParaRPr>
                    </a:p>
                  </a:txBody>
                  <a:tcPr marL="6907" marR="6907" marT="6907" marB="6907"/>
                </a:tc>
                <a:extLst>
                  <a:ext uri="{0D108BD9-81ED-4DB2-BD59-A6C34878D82A}">
                    <a16:rowId xmlns:a16="http://schemas.microsoft.com/office/drawing/2014/main" val="10009"/>
                  </a:ext>
                </a:extLst>
              </a:tr>
              <a:tr h="345344">
                <a:tc>
                  <a:txBody>
                    <a:bodyPr/>
                    <a:lstStyle/>
                    <a:p>
                      <a:pPr algn="ctr">
                        <a:spcAft>
                          <a:spcPts val="600"/>
                        </a:spcAft>
                        <a:tabLst>
                          <a:tab pos="540385" algn="l"/>
                          <a:tab pos="900430" algn="l"/>
                        </a:tabLst>
                      </a:pPr>
                      <a:r>
                        <a:rPr lang="en-GB" sz="1600">
                          <a:effectLst/>
                        </a:rPr>
                        <a:t>SP-190474</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spcAft>
                          <a:spcPts val="600"/>
                        </a:spcAft>
                        <a:tabLst>
                          <a:tab pos="540385" algn="l"/>
                          <a:tab pos="900430" algn="l"/>
                        </a:tabLst>
                      </a:pPr>
                      <a:r>
                        <a:rPr lang="en-GB" sz="1600">
                          <a:effectLst/>
                        </a:rPr>
                        <a:t>Rel-16 Work Item Exception for eMCCI</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eMCCI</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a:effectLst/>
                        </a:rPr>
                        <a:t>SA WG6</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kern="1200" dirty="0">
                          <a:solidFill>
                            <a:schemeClr val="dk1"/>
                          </a:solidFill>
                          <a:effectLst/>
                          <a:latin typeface="+mn-lt"/>
                          <a:ea typeface="+mn-ea"/>
                          <a:cs typeface="+mn-cs"/>
                        </a:rPr>
                        <a:t>Completed</a:t>
                      </a:r>
                      <a:endParaRPr lang="en-US" sz="1600" kern="1200" dirty="0">
                        <a:solidFill>
                          <a:schemeClr val="dk1"/>
                        </a:solidFill>
                        <a:effectLst/>
                        <a:latin typeface="+mn-lt"/>
                        <a:ea typeface="+mn-ea"/>
                        <a:cs typeface="+mn-cs"/>
                      </a:endParaRPr>
                    </a:p>
                  </a:txBody>
                  <a:tcPr marL="6907" marR="6907" marT="6907" marB="6907"/>
                </a:tc>
                <a:extLst>
                  <a:ext uri="{0D108BD9-81ED-4DB2-BD59-A6C34878D82A}">
                    <a16:rowId xmlns:a16="http://schemas.microsoft.com/office/drawing/2014/main" val="10010"/>
                  </a:ext>
                </a:extLst>
              </a:tr>
              <a:tr h="345344">
                <a:tc>
                  <a:txBody>
                    <a:bodyPr/>
                    <a:lstStyle/>
                    <a:p>
                      <a:pPr algn="ctr">
                        <a:spcAft>
                          <a:spcPts val="600"/>
                        </a:spcAft>
                        <a:tabLst>
                          <a:tab pos="540385" algn="l"/>
                          <a:tab pos="900430" algn="l"/>
                        </a:tabLst>
                      </a:pPr>
                      <a:r>
                        <a:rPr lang="en-GB" sz="1600" dirty="0">
                          <a:effectLst/>
                        </a:rPr>
                        <a:t>SP-190475</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spcAft>
                          <a:spcPts val="600"/>
                        </a:spcAft>
                        <a:tabLst>
                          <a:tab pos="540385" algn="l"/>
                          <a:tab pos="900430" algn="l"/>
                        </a:tabLst>
                      </a:pPr>
                      <a:r>
                        <a:rPr lang="en-GB" sz="1600">
                          <a:effectLst/>
                        </a:rPr>
                        <a:t>Rel-16 Work Item Exception for eMCData2</a:t>
                      </a:r>
                      <a:endParaRPr lang="en-US" sz="160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dirty="0">
                          <a:effectLst/>
                        </a:rPr>
                        <a:t>eMCData2</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dirty="0">
                          <a:effectLst/>
                        </a:rPr>
                        <a:t>SA WG6</a:t>
                      </a:r>
                      <a:endParaRPr lang="en-US" sz="1600" dirty="0">
                        <a:effectLst/>
                        <a:latin typeface="Arial" panose="020B0604020202020204" pitchFamily="34" charset="0"/>
                        <a:ea typeface="MS Mincho"/>
                        <a:cs typeface="Times New Roman" panose="02020603050405020304" pitchFamily="18" charset="0"/>
                      </a:endParaRPr>
                    </a:p>
                  </a:txBody>
                  <a:tcPr marL="6907" marR="6907" marT="6907" marB="6907"/>
                </a:tc>
                <a:tc>
                  <a:txBody>
                    <a:bodyPr/>
                    <a:lstStyle/>
                    <a:p>
                      <a:pPr algn="ctr">
                        <a:spcAft>
                          <a:spcPts val="600"/>
                        </a:spcAft>
                        <a:tabLst>
                          <a:tab pos="540385" algn="l"/>
                          <a:tab pos="900430" algn="l"/>
                        </a:tabLst>
                      </a:pPr>
                      <a:r>
                        <a:rPr lang="en-GB" sz="1600" kern="1200" dirty="0">
                          <a:solidFill>
                            <a:schemeClr val="dk1"/>
                          </a:solidFill>
                          <a:effectLst/>
                          <a:latin typeface="+mn-lt"/>
                          <a:ea typeface="+mn-ea"/>
                          <a:cs typeface="+mn-cs"/>
                        </a:rPr>
                        <a:t>Completed</a:t>
                      </a:r>
                      <a:endParaRPr lang="en-US" sz="1600" kern="1200" dirty="0">
                        <a:solidFill>
                          <a:schemeClr val="dk1"/>
                        </a:solidFill>
                        <a:effectLst/>
                        <a:latin typeface="+mn-lt"/>
                        <a:ea typeface="+mn-ea"/>
                        <a:cs typeface="+mn-cs"/>
                      </a:endParaRPr>
                    </a:p>
                  </a:txBody>
                  <a:tcPr marL="6907" marR="6907" marT="6907" marB="6907"/>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428680912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SA1 Studies</a:t>
            </a:r>
          </a:p>
        </p:txBody>
      </p:sp>
      <p:graphicFrame>
        <p:nvGraphicFramePr>
          <p:cNvPr id="3" name="Table 2"/>
          <p:cNvGraphicFramePr>
            <a:graphicFrameLocks noGrp="1"/>
          </p:cNvGraphicFramePr>
          <p:nvPr>
            <p:extLst>
              <p:ext uri="{D42A27DB-BD31-4B8C-83A1-F6EECF244321}">
                <p14:modId xmlns:p14="http://schemas.microsoft.com/office/powerpoint/2010/main" val="1397970369"/>
              </p:ext>
            </p:extLst>
          </p:nvPr>
        </p:nvGraphicFramePr>
        <p:xfrm>
          <a:off x="208105" y="1837373"/>
          <a:ext cx="11660177" cy="4285616"/>
        </p:xfrm>
        <a:graphic>
          <a:graphicData uri="http://schemas.openxmlformats.org/drawingml/2006/table">
            <a:tbl>
              <a:tblPr firstRow="1">
                <a:tableStyleId>{5C22544A-7EE6-4342-B048-85BDC9FD1C3A}</a:tableStyleId>
              </a:tblPr>
              <a:tblGrid>
                <a:gridCol w="5442256">
                  <a:extLst>
                    <a:ext uri="{9D8B030D-6E8A-4147-A177-3AD203B41FA5}">
                      <a16:colId xmlns:a16="http://schemas.microsoft.com/office/drawing/2014/main" val="20000"/>
                    </a:ext>
                  </a:extLst>
                </a:gridCol>
                <a:gridCol w="1135118">
                  <a:extLst>
                    <a:ext uri="{9D8B030D-6E8A-4147-A177-3AD203B41FA5}">
                      <a16:colId xmlns:a16="http://schemas.microsoft.com/office/drawing/2014/main" val="20001"/>
                    </a:ext>
                  </a:extLst>
                </a:gridCol>
                <a:gridCol w="504496">
                  <a:extLst>
                    <a:ext uri="{9D8B030D-6E8A-4147-A177-3AD203B41FA5}">
                      <a16:colId xmlns:a16="http://schemas.microsoft.com/office/drawing/2014/main" val="20002"/>
                    </a:ext>
                  </a:extLst>
                </a:gridCol>
                <a:gridCol w="876563">
                  <a:extLst>
                    <a:ext uri="{9D8B030D-6E8A-4147-A177-3AD203B41FA5}">
                      <a16:colId xmlns:a16="http://schemas.microsoft.com/office/drawing/2014/main" val="20003"/>
                    </a:ext>
                  </a:extLst>
                </a:gridCol>
                <a:gridCol w="1147730">
                  <a:extLst>
                    <a:ext uri="{9D8B030D-6E8A-4147-A177-3AD203B41FA5}">
                      <a16:colId xmlns:a16="http://schemas.microsoft.com/office/drawing/2014/main" val="20004"/>
                    </a:ext>
                  </a:extLst>
                </a:gridCol>
                <a:gridCol w="2554014">
                  <a:extLst>
                    <a:ext uri="{9D8B030D-6E8A-4147-A177-3AD203B41FA5}">
                      <a16:colId xmlns:a16="http://schemas.microsoft.com/office/drawing/2014/main" val="20005"/>
                    </a:ext>
                  </a:extLst>
                </a:gridCol>
              </a:tblGrid>
              <a:tr h="244475">
                <a:tc>
                  <a:txBody>
                    <a:bodyPr/>
                    <a:lstStyle/>
                    <a:p>
                      <a:pPr algn="ctr" fontAlgn="ctr"/>
                      <a:r>
                        <a:rPr lang="en-US" sz="1400" u="none" strike="noStrike">
                          <a:effectLst/>
                        </a:rPr>
                        <a:t>Name</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Acronym</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Group</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Completion</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tdoc</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Rapporteur</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244475">
                <a:tc>
                  <a:txBody>
                    <a:bodyPr/>
                    <a:lstStyle/>
                    <a:p>
                      <a:pPr algn="l" fontAlgn="ctr"/>
                      <a:r>
                        <a:rPr lang="en-US" sz="1400" u="none" strike="noStrike">
                          <a:effectLst/>
                        </a:rPr>
                        <a:t>5G positioning services</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FS_5G_HYPOS</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SP-170589</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Ries, Lionel, ESA </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1"/>
                  </a:ext>
                </a:extLst>
              </a:tr>
              <a:tr h="244475">
                <a:tc>
                  <a:txBody>
                    <a:bodyPr/>
                    <a:lstStyle/>
                    <a:p>
                      <a:pPr algn="l" fontAlgn="ctr"/>
                      <a:r>
                        <a:rPr lang="en-US" sz="1400" u="none" strike="noStrike">
                          <a:effectLst/>
                        </a:rPr>
                        <a:t>LAN support in 5G</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FS_5GLAN</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SP-170456</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dirty="0" err="1">
                          <a:effectLst/>
                        </a:rPr>
                        <a:t>Nasielski</a:t>
                      </a:r>
                      <a:r>
                        <a:rPr lang="en-US" sz="1400" u="none" strike="noStrike" dirty="0">
                          <a:effectLst/>
                        </a:rPr>
                        <a:t>, Jack, Qualcomm Incorporated</a:t>
                      </a:r>
                      <a:endParaRPr lang="en-US" sz="1400" b="0" i="0" u="none" strike="noStrike" dirty="0">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2"/>
                  </a:ext>
                </a:extLst>
              </a:tr>
              <a:tr h="244475">
                <a:tc>
                  <a:txBody>
                    <a:bodyPr/>
                    <a:lstStyle/>
                    <a:p>
                      <a:pPr algn="l" fontAlgn="ctr"/>
                      <a:r>
                        <a:rPr lang="en-US" sz="1400" u="none" strike="noStrike" dirty="0">
                          <a:effectLst/>
                        </a:rPr>
                        <a:t>Study on 5G message service for </a:t>
                      </a:r>
                      <a:r>
                        <a:rPr lang="en-US" sz="1400" u="none" strike="noStrike" dirty="0" err="1">
                          <a:effectLst/>
                        </a:rPr>
                        <a:t>MIoT</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FS_5GMSG</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SP-170704</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Zheng, Jianping, China Mobile</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3"/>
                  </a:ext>
                </a:extLst>
              </a:tr>
              <a:tr h="244475">
                <a:tc>
                  <a:txBody>
                    <a:bodyPr/>
                    <a:lstStyle/>
                    <a:p>
                      <a:pPr algn="l" fontAlgn="ctr"/>
                      <a:r>
                        <a:rPr lang="en-US" sz="1400" u="none" strike="noStrike">
                          <a:effectLst/>
                        </a:rPr>
                        <a:t>Study on using Satellite Access in 5G</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FS_5GSAT</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SP-170702</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MICHEL, Cyril</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4"/>
                  </a:ext>
                </a:extLst>
              </a:tr>
              <a:tr h="244475">
                <a:tc>
                  <a:txBody>
                    <a:bodyPr/>
                    <a:lstStyle/>
                    <a:p>
                      <a:pPr algn="l" fontAlgn="ctr"/>
                      <a:r>
                        <a:rPr lang="en-US" sz="1400" u="none" strike="noStrike">
                          <a:effectLst/>
                        </a:rPr>
                        <a:t>Study on Business Role Models for Network Slicing</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FS_BMNS</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SP-180169</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Covell, Betsy, Nokia</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5"/>
                  </a:ext>
                </a:extLst>
              </a:tr>
              <a:tr h="244475">
                <a:tc>
                  <a:txBody>
                    <a:bodyPr/>
                    <a:lstStyle/>
                    <a:p>
                      <a:pPr algn="l" fontAlgn="ctr"/>
                      <a:r>
                        <a:rPr lang="en-US" sz="1400" u="none" strike="noStrike">
                          <a:effectLst/>
                        </a:rPr>
                        <a:t>Study on Communication for Automation in Vertical Domains</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FS_CAV</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SP-170169</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Walewski, Joachim, Siemens AG</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6"/>
                  </a:ext>
                </a:extLst>
              </a:tr>
              <a:tr h="244475">
                <a:tc>
                  <a:txBody>
                    <a:bodyPr/>
                    <a:lstStyle/>
                    <a:p>
                      <a:pPr algn="l" fontAlgn="ctr"/>
                      <a:r>
                        <a:rPr lang="en-US" sz="1400" u="none" strike="noStrike">
                          <a:effectLst/>
                        </a:rPr>
                        <a:t>Enhancement of LTE for Efficient delivery of Streaming Service</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FS_eLESTR</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SP-160960</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China Telecommunications, XIA Xu</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7"/>
                  </a:ext>
                </a:extLst>
              </a:tr>
              <a:tr h="244475">
                <a:tc>
                  <a:txBody>
                    <a:bodyPr/>
                    <a:lstStyle/>
                    <a:p>
                      <a:pPr algn="l" fontAlgn="ctr"/>
                      <a:r>
                        <a:rPr lang="en-US" sz="1400" u="none" strike="noStrike">
                          <a:effectLst/>
                        </a:rPr>
                        <a:t>Study on enhancements to IMS for new real time communication services</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FS_enIMS</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SP-170703</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China Mobile, Hui Cai </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8"/>
                  </a:ext>
                </a:extLst>
              </a:tr>
              <a:tr h="244475">
                <a:tc>
                  <a:txBody>
                    <a:bodyPr/>
                    <a:lstStyle/>
                    <a:p>
                      <a:pPr algn="l" fontAlgn="ctr"/>
                      <a:r>
                        <a:rPr lang="en-US" sz="1400" u="none" strike="noStrike">
                          <a:effectLst/>
                        </a:rPr>
                        <a:t>Study on enhancements of Public Warning System</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FS_FRMCS2</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SP-170588</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Merkel, Juergen, Nokia</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9"/>
                  </a:ext>
                </a:extLst>
              </a:tr>
              <a:tr h="244475">
                <a:tc>
                  <a:txBody>
                    <a:bodyPr/>
                    <a:lstStyle/>
                    <a:p>
                      <a:pPr algn="l" fontAlgn="ctr"/>
                      <a:r>
                        <a:rPr lang="en-US" sz="1400" u="none" strike="noStrike">
                          <a:effectLst/>
                        </a:rPr>
                        <a:t>Mobile Communication System for Railways 2</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FS_ID_UAS</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SP-180172</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Eddy Hall; Qualcomm Incorporated</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0"/>
                  </a:ext>
                </a:extLst>
              </a:tr>
              <a:tr h="244475">
                <a:tc>
                  <a:txBody>
                    <a:bodyPr/>
                    <a:lstStyle/>
                    <a:p>
                      <a:pPr algn="l" fontAlgn="ctr"/>
                      <a:r>
                        <a:rPr lang="en-US" sz="1400" u="none" strike="noStrike">
                          <a:effectLst/>
                        </a:rPr>
                        <a:t>Study on Remote Identification of Unmanned Aerial Systems</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FS_LUCIA</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SP-170995</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Bischinger, Kurt; Deutsche Telekom</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1"/>
                  </a:ext>
                </a:extLst>
              </a:tr>
              <a:tr h="244475">
                <a:tc>
                  <a:txBody>
                    <a:bodyPr/>
                    <a:lstStyle/>
                    <a:p>
                      <a:pPr algn="l" fontAlgn="ctr"/>
                      <a:r>
                        <a:rPr lang="en-US" sz="1400" u="none" strike="noStrike">
                          <a:effectLst/>
                        </a:rPr>
                        <a:t>User Identities and Authentication</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FS_MARCOM</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SP-170453</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SyncTechno Inc., Hyounhee Koo</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2"/>
                  </a:ext>
                </a:extLst>
              </a:tr>
              <a:tr h="244475">
                <a:tc>
                  <a:txBody>
                    <a:bodyPr/>
                    <a:lstStyle/>
                    <a:p>
                      <a:pPr algn="l" fontAlgn="ctr"/>
                      <a:r>
                        <a:rPr lang="en-US" sz="1400" u="none" strike="noStrike">
                          <a:effectLst/>
                        </a:rPr>
                        <a:t>Study on Maritime Communication Services over 3GPP system</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FS_PARLOS</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SP-160904</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Covell, Betsy</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3"/>
                  </a:ext>
                </a:extLst>
              </a:tr>
              <a:tr h="244475">
                <a:tc>
                  <a:txBody>
                    <a:bodyPr/>
                    <a:lstStyle/>
                    <a:p>
                      <a:pPr algn="l" fontAlgn="ctr"/>
                      <a:r>
                        <a:rPr lang="en-US" sz="1400" u="none" strike="noStrike">
                          <a:effectLst/>
                        </a:rPr>
                        <a:t>Study on Improvement of V2X Service Handling</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FS_V2XIMP</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SP-180247</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SungDuck Chun; LG Electronics</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4"/>
                  </a:ext>
                </a:extLst>
              </a:tr>
              <a:tr h="244475">
                <a:tc>
                  <a:txBody>
                    <a:bodyPr/>
                    <a:lstStyle/>
                    <a:p>
                      <a:pPr algn="l" fontAlgn="ctr"/>
                      <a:r>
                        <a:rPr lang="en-US" sz="1400" u="none" strike="noStrike">
                          <a:effectLst/>
                        </a:rPr>
                        <a:t>Provision of Access to Restricted Local Operator Services by Unauthenticated UEs</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FS_PARLOS</a:t>
                      </a:r>
                      <a:endParaRPr lang="en-US" sz="14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S1</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SP-160733</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dirty="0" err="1">
                          <a:effectLst/>
                        </a:rPr>
                        <a:t>SyncTechno</a:t>
                      </a:r>
                      <a:r>
                        <a:rPr lang="en-US" sz="1400" u="none" strike="noStrike" dirty="0">
                          <a:effectLst/>
                        </a:rPr>
                        <a:t> Inc., </a:t>
                      </a:r>
                      <a:r>
                        <a:rPr lang="en-US" sz="1400" u="none" strike="noStrike" dirty="0" err="1">
                          <a:effectLst/>
                        </a:rPr>
                        <a:t>Hyounhee</a:t>
                      </a:r>
                      <a:r>
                        <a:rPr lang="en-US" sz="1400" u="none" strike="noStrike" dirty="0">
                          <a:effectLst/>
                        </a:rPr>
                        <a:t> Koo</a:t>
                      </a:r>
                      <a:endParaRPr lang="en-US" sz="1400" b="0" i="0" u="none" strike="noStrike" dirty="0">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5"/>
                  </a:ext>
                </a:extLst>
              </a:tr>
            </a:tbl>
          </a:graphicData>
        </a:graphic>
      </p:graphicFrame>
      <p:sp>
        <p:nvSpPr>
          <p:cNvPr id="4" name="Line Callout 2 (Accent Bar) 3"/>
          <p:cNvSpPr/>
          <p:nvPr/>
        </p:nvSpPr>
        <p:spPr>
          <a:xfrm>
            <a:off x="5573948" y="1157592"/>
            <a:ext cx="1770435" cy="345332"/>
          </a:xfrm>
          <a:prstGeom prst="accentCallout2">
            <a:avLst>
              <a:gd name="adj1" fmla="val 26236"/>
              <a:gd name="adj2" fmla="val 103680"/>
              <a:gd name="adj3" fmla="val 24293"/>
              <a:gd name="adj4" fmla="val 140954"/>
              <a:gd name="adj5" fmla="val 312878"/>
              <a:gd name="adj6" fmla="val 1407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FFFF"/>
                </a:solidFill>
              </a:rPr>
              <a:t>Green if 100% complete</a:t>
            </a:r>
            <a:endParaRPr lang="en-US" dirty="0">
              <a:solidFill>
                <a:srgbClr val="FFFFFF"/>
              </a:solidFill>
            </a:endParaRPr>
          </a:p>
        </p:txBody>
      </p:sp>
    </p:spTree>
    <p:extLst>
      <p:ext uri="{BB962C8B-B14F-4D97-AF65-F5344CB8AC3E}">
        <p14:creationId xmlns:p14="http://schemas.microsoft.com/office/powerpoint/2010/main" val="73193631"/>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SA2 Studies</a:t>
            </a:r>
          </a:p>
        </p:txBody>
      </p:sp>
      <p:graphicFrame>
        <p:nvGraphicFramePr>
          <p:cNvPr id="3" name="Table 2"/>
          <p:cNvGraphicFramePr>
            <a:graphicFrameLocks noGrp="1"/>
          </p:cNvGraphicFramePr>
          <p:nvPr>
            <p:extLst>
              <p:ext uri="{D42A27DB-BD31-4B8C-83A1-F6EECF244321}">
                <p14:modId xmlns:p14="http://schemas.microsoft.com/office/powerpoint/2010/main" val="521804311"/>
              </p:ext>
            </p:extLst>
          </p:nvPr>
        </p:nvGraphicFramePr>
        <p:xfrm>
          <a:off x="69368" y="1821684"/>
          <a:ext cx="11962873" cy="3559884"/>
        </p:xfrm>
        <a:graphic>
          <a:graphicData uri="http://schemas.openxmlformats.org/drawingml/2006/table">
            <a:tbl>
              <a:tblPr firstRow="1">
                <a:tableStyleId>{5C22544A-7EE6-4342-B048-85BDC9FD1C3A}</a:tableStyleId>
              </a:tblPr>
              <a:tblGrid>
                <a:gridCol w="5172625">
                  <a:extLst>
                    <a:ext uri="{9D8B030D-6E8A-4147-A177-3AD203B41FA5}">
                      <a16:colId xmlns:a16="http://schemas.microsoft.com/office/drawing/2014/main" val="20000"/>
                    </a:ext>
                  </a:extLst>
                </a:gridCol>
                <a:gridCol w="1805717">
                  <a:extLst>
                    <a:ext uri="{9D8B030D-6E8A-4147-A177-3AD203B41FA5}">
                      <a16:colId xmlns:a16="http://schemas.microsoft.com/office/drawing/2014/main" val="20001"/>
                    </a:ext>
                  </a:extLst>
                </a:gridCol>
                <a:gridCol w="658334">
                  <a:extLst>
                    <a:ext uri="{9D8B030D-6E8A-4147-A177-3AD203B41FA5}">
                      <a16:colId xmlns:a16="http://schemas.microsoft.com/office/drawing/2014/main" val="20002"/>
                    </a:ext>
                  </a:extLst>
                </a:gridCol>
                <a:gridCol w="959287">
                  <a:extLst>
                    <a:ext uri="{9D8B030D-6E8A-4147-A177-3AD203B41FA5}">
                      <a16:colId xmlns:a16="http://schemas.microsoft.com/office/drawing/2014/main" val="20003"/>
                    </a:ext>
                  </a:extLst>
                </a:gridCol>
                <a:gridCol w="959287">
                  <a:extLst>
                    <a:ext uri="{9D8B030D-6E8A-4147-A177-3AD203B41FA5}">
                      <a16:colId xmlns:a16="http://schemas.microsoft.com/office/drawing/2014/main" val="20004"/>
                    </a:ext>
                  </a:extLst>
                </a:gridCol>
                <a:gridCol w="2407623">
                  <a:extLst>
                    <a:ext uri="{9D8B030D-6E8A-4147-A177-3AD203B41FA5}">
                      <a16:colId xmlns:a16="http://schemas.microsoft.com/office/drawing/2014/main" val="20005"/>
                    </a:ext>
                  </a:extLst>
                </a:gridCol>
              </a:tblGrid>
              <a:tr h="197032">
                <a:tc>
                  <a:txBody>
                    <a:bodyPr/>
                    <a:lstStyle/>
                    <a:p>
                      <a:pPr algn="ctr" fontAlgn="ctr"/>
                      <a:r>
                        <a:rPr lang="en-US" sz="1200" u="none" strike="noStrike" dirty="0">
                          <a:effectLst/>
                        </a:rPr>
                        <a:t>Name</a:t>
                      </a:r>
                      <a:endParaRPr lang="en-US" sz="1200" b="0" i="0" u="none" strike="noStrike" dirty="0">
                        <a:solidFill>
                          <a:srgbClr val="000000"/>
                        </a:solidFill>
                        <a:effectLst/>
                        <a:latin typeface="Arial" panose="020B0604020202020204" pitchFamily="34" charset="0"/>
                      </a:endParaRPr>
                    </a:p>
                  </a:txBody>
                  <a:tcPr marL="3839" marR="3839" marT="3839" marB="0" anchor="ctr"/>
                </a:tc>
                <a:tc>
                  <a:txBody>
                    <a:bodyPr/>
                    <a:lstStyle/>
                    <a:p>
                      <a:pPr algn="ctr" fontAlgn="ctr"/>
                      <a:r>
                        <a:rPr lang="en-US" sz="1200" u="none" strike="noStrike" dirty="0">
                          <a:effectLst/>
                        </a:rPr>
                        <a:t>Acronym</a:t>
                      </a:r>
                      <a:endParaRPr lang="en-US" sz="1200" b="0" i="0" u="none" strike="noStrike" dirty="0">
                        <a:solidFill>
                          <a:srgbClr val="000000"/>
                        </a:solidFill>
                        <a:effectLst/>
                        <a:latin typeface="Arial" panose="020B0604020202020204" pitchFamily="34" charset="0"/>
                      </a:endParaRPr>
                    </a:p>
                  </a:txBody>
                  <a:tcPr marL="3839" marR="3839" marT="3839" marB="0" anchor="ctr"/>
                </a:tc>
                <a:tc>
                  <a:txBody>
                    <a:bodyPr/>
                    <a:lstStyle/>
                    <a:p>
                      <a:pPr algn="l" fontAlgn="ctr"/>
                      <a:r>
                        <a:rPr lang="en-US" sz="1200" u="none" strike="noStrike">
                          <a:effectLst/>
                        </a:rPr>
                        <a:t>Group</a:t>
                      </a:r>
                      <a:endParaRPr lang="en-US" sz="1200" b="0" i="0" u="none" strike="noStrike">
                        <a:solidFill>
                          <a:srgbClr val="000000"/>
                        </a:solidFill>
                        <a:effectLst/>
                        <a:latin typeface="Arial" panose="020B0604020202020204" pitchFamily="34" charset="0"/>
                      </a:endParaRPr>
                    </a:p>
                  </a:txBody>
                  <a:tcPr marL="3839" marR="3839" marT="3839" marB="0" anchor="ctr"/>
                </a:tc>
                <a:tc>
                  <a:txBody>
                    <a:bodyPr/>
                    <a:lstStyle/>
                    <a:p>
                      <a:pPr algn="ctr" fontAlgn="ctr"/>
                      <a:r>
                        <a:rPr lang="en-US" sz="1200" u="none" strike="noStrike">
                          <a:effectLst/>
                        </a:rPr>
                        <a:t>Completion</a:t>
                      </a:r>
                      <a:endParaRPr lang="en-US" sz="1200" b="0" i="0" u="none" strike="noStrike">
                        <a:solidFill>
                          <a:srgbClr val="000000"/>
                        </a:solidFill>
                        <a:effectLst/>
                        <a:latin typeface="Arial" panose="020B0604020202020204" pitchFamily="34" charset="0"/>
                      </a:endParaRPr>
                    </a:p>
                  </a:txBody>
                  <a:tcPr marL="3839" marR="3839" marT="3839" marB="0" anchor="ctr"/>
                </a:tc>
                <a:tc>
                  <a:txBody>
                    <a:bodyPr/>
                    <a:lstStyle/>
                    <a:p>
                      <a:pPr algn="ctr" fontAlgn="ctr"/>
                      <a:r>
                        <a:rPr lang="en-US" sz="1200" u="none" strike="noStrike">
                          <a:effectLst/>
                        </a:rPr>
                        <a:t>tdoc</a:t>
                      </a:r>
                      <a:endParaRPr lang="en-US" sz="1200" b="0" i="0" u="none" strike="noStrike">
                        <a:solidFill>
                          <a:srgbClr val="000000"/>
                        </a:solidFill>
                        <a:effectLst/>
                        <a:latin typeface="Arial" panose="020B0604020202020204" pitchFamily="34" charset="0"/>
                      </a:endParaRPr>
                    </a:p>
                  </a:txBody>
                  <a:tcPr marL="3839" marR="3839" marT="3839" marB="0" anchor="ctr"/>
                </a:tc>
                <a:tc>
                  <a:txBody>
                    <a:bodyPr/>
                    <a:lstStyle/>
                    <a:p>
                      <a:pPr algn="ctr" fontAlgn="ctr"/>
                      <a:r>
                        <a:rPr lang="en-US" sz="1200" u="none" strike="noStrike" dirty="0">
                          <a:effectLst/>
                        </a:rPr>
                        <a:t>Rapporteur</a:t>
                      </a:r>
                      <a:endParaRPr lang="en-US" sz="1200" b="0" i="0" u="none" strike="noStrike" dirty="0">
                        <a:solidFill>
                          <a:srgbClr val="000000"/>
                        </a:solidFill>
                        <a:effectLst/>
                        <a:latin typeface="Arial" panose="020B0604020202020204" pitchFamily="34" charset="0"/>
                      </a:endParaRPr>
                    </a:p>
                  </a:txBody>
                  <a:tcPr marL="3839" marR="3839" marT="3839" marB="0" anchor="ctr"/>
                </a:tc>
                <a:extLst>
                  <a:ext uri="{0D108BD9-81ED-4DB2-BD59-A6C34878D82A}">
                    <a16:rowId xmlns:a16="http://schemas.microsoft.com/office/drawing/2014/main" val="10000"/>
                  </a:ext>
                </a:extLst>
              </a:tr>
              <a:tr h="197032">
                <a:tc>
                  <a:txBody>
                    <a:bodyPr/>
                    <a:lstStyle/>
                    <a:p>
                      <a:pPr algn="l" fontAlgn="b"/>
                      <a:r>
                        <a:rPr lang="en-US" sz="1100" b="1" i="0" u="none" strike="noStrike" dirty="0">
                          <a:solidFill>
                            <a:srgbClr val="000000"/>
                          </a:solidFill>
                          <a:effectLst/>
                          <a:latin typeface="Calibri" panose="020F0502020204030204" pitchFamily="34" charset="0"/>
                        </a:rPr>
                        <a:t>Shifted to CT</a:t>
                      </a:r>
                      <a:r>
                        <a:rPr lang="en-US" sz="1100" b="1" i="0" u="none" strike="noStrike" baseline="0" dirty="0">
                          <a:solidFill>
                            <a:srgbClr val="000000"/>
                          </a:solidFill>
                          <a:effectLst/>
                          <a:latin typeface="Calibri" panose="020F0502020204030204" pitchFamily="34" charset="0"/>
                        </a:rPr>
                        <a:t> WGs </a:t>
                      </a:r>
                      <a:r>
                        <a:rPr lang="en-US" sz="1100" b="0" i="0" u="none" strike="noStrike" dirty="0">
                          <a:solidFill>
                            <a:srgbClr val="000000"/>
                          </a:solidFill>
                          <a:effectLst/>
                          <a:latin typeface="Calibri" panose="020F0502020204030204" pitchFamily="34" charset="0"/>
                        </a:rPr>
                        <a:t>Study on Enhanced IMS to 5GC Integration</a:t>
                      </a:r>
                    </a:p>
                  </a:txBody>
                  <a:tcPr marL="4763" marR="4763" marT="4763" marB="0" anchor="b">
                    <a:solidFill>
                      <a:schemeClr val="bg1">
                        <a:lumMod val="85000"/>
                      </a:schemeClr>
                    </a:solidFill>
                  </a:tcPr>
                </a:tc>
                <a:tc>
                  <a:txBody>
                    <a:bodyPr/>
                    <a:lstStyle/>
                    <a:p>
                      <a:pPr algn="l" fontAlgn="t"/>
                      <a:r>
                        <a:rPr lang="en-US" sz="800" b="0" i="0" u="none" strike="noStrike" dirty="0">
                          <a:solidFill>
                            <a:srgbClr val="000000"/>
                          </a:solidFill>
                          <a:effectLst/>
                          <a:latin typeface="Arial" panose="020B0604020202020204" pitchFamily="34" charset="0"/>
                        </a:rPr>
                        <a:t>FS_eIMS5G</a:t>
                      </a:r>
                    </a:p>
                  </a:txBody>
                  <a:tcPr marL="4763" marR="4763" marT="4763" marB="0">
                    <a:solidFill>
                      <a:schemeClr val="bg1">
                        <a:lumMod val="85000"/>
                      </a:schemeClr>
                    </a:solidFill>
                  </a:tcPr>
                </a:tc>
                <a:tc>
                  <a:txBody>
                    <a:bodyPr/>
                    <a:lstStyle/>
                    <a:p>
                      <a:pPr algn="l" fontAlgn="t"/>
                      <a:r>
                        <a:rPr lang="en-US" sz="800" b="0" i="0" u="none" strike="noStrike" dirty="0">
                          <a:solidFill>
                            <a:srgbClr val="000000"/>
                          </a:solidFill>
                          <a:effectLst/>
                          <a:latin typeface="Arial" panose="020B0604020202020204" pitchFamily="34" charset="0"/>
                        </a:rPr>
                        <a:t>S2</a:t>
                      </a:r>
                    </a:p>
                  </a:txBody>
                  <a:tcPr marL="4763" marR="4763" marT="4763" marB="0">
                    <a:solidFill>
                      <a:schemeClr val="bg1">
                        <a:lumMod val="85000"/>
                      </a:schemeClr>
                    </a:solidFill>
                  </a:tcPr>
                </a:tc>
                <a:tc>
                  <a:txBody>
                    <a:bodyPr/>
                    <a:lstStyle/>
                    <a:p>
                      <a:pPr algn="l" fontAlgn="t"/>
                      <a:r>
                        <a:rPr lang="en-US" sz="800" b="0" i="0" u="none" strike="noStrike" dirty="0">
                          <a:solidFill>
                            <a:srgbClr val="000000"/>
                          </a:solidFill>
                          <a:effectLst/>
                          <a:latin typeface="Arial" panose="020B0604020202020204" pitchFamily="34" charset="0"/>
                        </a:rPr>
                        <a:t>70%</a:t>
                      </a:r>
                    </a:p>
                  </a:txBody>
                  <a:tcPr marL="4763" marR="4763" marT="4763" marB="0">
                    <a:solidFill>
                      <a:schemeClr val="bg1">
                        <a:lumMod val="85000"/>
                      </a:schemeClr>
                    </a:solidFill>
                  </a:tcPr>
                </a:tc>
                <a:tc>
                  <a:txBody>
                    <a:bodyPr/>
                    <a:lstStyle/>
                    <a:p>
                      <a:pPr algn="l" fontAlgn="t"/>
                      <a:r>
                        <a:rPr lang="en-US" sz="800" b="0" i="0" u="none" strike="noStrike" dirty="0">
                          <a:solidFill>
                            <a:srgbClr val="000000"/>
                          </a:solidFill>
                          <a:effectLst/>
                          <a:latin typeface="Arial" panose="020B0604020202020204" pitchFamily="34" charset="0"/>
                        </a:rPr>
                        <a:t>SP-180736</a:t>
                      </a:r>
                    </a:p>
                  </a:txBody>
                  <a:tcPr marL="4763" marR="4763" marT="4763" marB="0">
                    <a:solidFill>
                      <a:schemeClr val="bg1">
                        <a:lumMod val="85000"/>
                      </a:schemeClr>
                    </a:solidFill>
                  </a:tcPr>
                </a:tc>
                <a:tc>
                  <a:txBody>
                    <a:bodyPr/>
                    <a:lstStyle/>
                    <a:p>
                      <a:pPr algn="l" fontAlgn="t"/>
                      <a:r>
                        <a:rPr lang="en-US" sz="800" b="0" i="0" u="none" strike="noStrike" dirty="0">
                          <a:solidFill>
                            <a:srgbClr val="000000"/>
                          </a:solidFill>
                          <a:effectLst/>
                          <a:latin typeface="Arial" panose="020B0604020202020204" pitchFamily="34" charset="0"/>
                        </a:rPr>
                        <a:t>Joul, Chris, T-Mobile USA</a:t>
                      </a:r>
                    </a:p>
                  </a:txBody>
                  <a:tcPr marL="4763" marR="4763" marT="4763" marB="0">
                    <a:solidFill>
                      <a:schemeClr val="bg1">
                        <a:lumMod val="85000"/>
                      </a:schemeClr>
                    </a:solidFill>
                  </a:tcPr>
                </a:tc>
                <a:extLst>
                  <a:ext uri="{0D108BD9-81ED-4DB2-BD59-A6C34878D82A}">
                    <a16:rowId xmlns:a16="http://schemas.microsoft.com/office/drawing/2014/main" val="10001"/>
                  </a:ext>
                </a:extLst>
              </a:tr>
              <a:tr h="197032">
                <a:tc>
                  <a:txBody>
                    <a:bodyPr/>
                    <a:lstStyle/>
                    <a:p>
                      <a:pPr algn="l" fontAlgn="b"/>
                      <a:r>
                        <a:rPr lang="en-US" sz="1100" b="1" i="0" u="none" strike="noStrike" dirty="0">
                          <a:solidFill>
                            <a:srgbClr val="000000"/>
                          </a:solidFill>
                          <a:effectLst/>
                          <a:latin typeface="Calibri" panose="020F0502020204030204" pitchFamily="34" charset="0"/>
                        </a:rPr>
                        <a:t>Stopped</a:t>
                      </a:r>
                      <a:r>
                        <a:rPr lang="en-US" sz="1100" b="0" i="0" u="none" strike="noStrike" dirty="0">
                          <a:solidFill>
                            <a:srgbClr val="000000"/>
                          </a:solidFill>
                          <a:effectLst/>
                          <a:latin typeface="Calibri" panose="020F0502020204030204" pitchFamily="34" charset="0"/>
                        </a:rPr>
                        <a:t> Study on encrypted traffic detection</a:t>
                      </a:r>
                    </a:p>
                  </a:txBody>
                  <a:tcPr marL="4763" marR="4763" marT="4763" marB="0" anchor="b">
                    <a:solidFill>
                      <a:schemeClr val="bg1">
                        <a:lumMod val="85000"/>
                      </a:schemeClr>
                    </a:solidFill>
                  </a:tcPr>
                </a:tc>
                <a:tc>
                  <a:txBody>
                    <a:bodyPr/>
                    <a:lstStyle/>
                    <a:p>
                      <a:pPr algn="l" fontAlgn="t"/>
                      <a:r>
                        <a:rPr lang="en-US" sz="800" b="0" i="0" u="none" strike="noStrike" dirty="0">
                          <a:solidFill>
                            <a:srgbClr val="000000"/>
                          </a:solidFill>
                          <a:effectLst/>
                          <a:latin typeface="Arial" panose="020B0604020202020204" pitchFamily="34" charset="0"/>
                        </a:rPr>
                        <a:t>FS_ENTRADE</a:t>
                      </a:r>
                    </a:p>
                  </a:txBody>
                  <a:tcPr marL="4763" marR="4763" marT="4763" marB="0">
                    <a:solidFill>
                      <a:schemeClr val="bg1">
                        <a:lumMod val="85000"/>
                      </a:schemeClr>
                    </a:solidFill>
                  </a:tcPr>
                </a:tc>
                <a:tc>
                  <a:txBody>
                    <a:bodyPr/>
                    <a:lstStyle/>
                    <a:p>
                      <a:pPr algn="l" fontAlgn="t"/>
                      <a:r>
                        <a:rPr lang="en-US" sz="800" b="0" i="0" u="none" strike="noStrike" dirty="0">
                          <a:solidFill>
                            <a:srgbClr val="000000"/>
                          </a:solidFill>
                          <a:effectLst/>
                          <a:latin typeface="Arial" panose="020B0604020202020204" pitchFamily="34" charset="0"/>
                        </a:rPr>
                        <a:t>S2</a:t>
                      </a:r>
                    </a:p>
                  </a:txBody>
                  <a:tcPr marL="4763" marR="4763" marT="4763" marB="0">
                    <a:solidFill>
                      <a:schemeClr val="bg1">
                        <a:lumMod val="85000"/>
                      </a:schemeClr>
                    </a:solidFill>
                  </a:tcPr>
                </a:tc>
                <a:tc>
                  <a:txBody>
                    <a:bodyPr/>
                    <a:lstStyle/>
                    <a:p>
                      <a:pPr algn="l" fontAlgn="t"/>
                      <a:r>
                        <a:rPr lang="en-US" sz="800" b="0" i="0" u="none" strike="noStrike" dirty="0">
                          <a:solidFill>
                            <a:srgbClr val="000000"/>
                          </a:solidFill>
                          <a:effectLst/>
                          <a:latin typeface="Arial" panose="020B0604020202020204" pitchFamily="34" charset="0"/>
                        </a:rPr>
                        <a:t>70%</a:t>
                      </a:r>
                    </a:p>
                  </a:txBody>
                  <a:tcPr marL="4763" marR="4763" marT="4763" marB="0">
                    <a:solidFill>
                      <a:schemeClr val="bg1">
                        <a:lumMod val="85000"/>
                      </a:schemeClr>
                    </a:solidFill>
                  </a:tcPr>
                </a:tc>
                <a:tc>
                  <a:txBody>
                    <a:bodyPr/>
                    <a:lstStyle/>
                    <a:p>
                      <a:pPr algn="l" fontAlgn="t"/>
                      <a:r>
                        <a:rPr lang="en-US" sz="800" b="0" i="0" u="none" strike="noStrike" dirty="0">
                          <a:solidFill>
                            <a:srgbClr val="000000"/>
                          </a:solidFill>
                          <a:effectLst/>
                          <a:latin typeface="Arial" panose="020B0604020202020204" pitchFamily="34" charset="0"/>
                        </a:rPr>
                        <a:t>SP-181111</a:t>
                      </a:r>
                    </a:p>
                  </a:txBody>
                  <a:tcPr marL="4763" marR="4763" marT="4763" marB="0">
                    <a:solidFill>
                      <a:schemeClr val="bg1">
                        <a:lumMod val="85000"/>
                      </a:schemeClr>
                    </a:solidFill>
                  </a:tcPr>
                </a:tc>
                <a:tc>
                  <a:txBody>
                    <a:bodyPr/>
                    <a:lstStyle/>
                    <a:p>
                      <a:pPr algn="l" fontAlgn="t"/>
                      <a:r>
                        <a:rPr lang="en-US" sz="800" b="0" i="0" u="none" strike="noStrike" dirty="0">
                          <a:solidFill>
                            <a:srgbClr val="000000"/>
                          </a:solidFill>
                          <a:effectLst/>
                          <a:latin typeface="Arial" panose="020B0604020202020204" pitchFamily="34" charset="0"/>
                        </a:rPr>
                        <a:t>Chi Ren, China Unicom</a:t>
                      </a:r>
                    </a:p>
                  </a:txBody>
                  <a:tcPr marL="4763" marR="4763" marT="4763" marB="0">
                    <a:solidFill>
                      <a:schemeClr val="bg1">
                        <a:lumMod val="85000"/>
                      </a:schemeClr>
                    </a:solidFill>
                  </a:tcPr>
                </a:tc>
                <a:extLst>
                  <a:ext uri="{0D108BD9-81ED-4DB2-BD59-A6C34878D82A}">
                    <a16:rowId xmlns:a16="http://schemas.microsoft.com/office/drawing/2014/main" val="10002"/>
                  </a:ext>
                </a:extLst>
              </a:tr>
              <a:tr h="200359">
                <a:tc>
                  <a:txBody>
                    <a:bodyPr/>
                    <a:lstStyle/>
                    <a:p>
                      <a:pPr algn="l" fontAlgn="b"/>
                      <a:r>
                        <a:rPr lang="en-US" sz="1100" b="0" i="0" u="none" strike="noStrike" dirty="0">
                          <a:solidFill>
                            <a:srgbClr val="000000"/>
                          </a:solidFill>
                          <a:effectLst/>
                          <a:latin typeface="Calibri" panose="020F0502020204030204" pitchFamily="34" charset="0"/>
                        </a:rPr>
                        <a:t>Study on enhancement of URLLC supporting in 5GC</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FS_5G_URLLC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100%</a:t>
                      </a:r>
                    </a:p>
                  </a:txBody>
                  <a:tcPr marL="4763" marR="4763" marT="4763" marB="0">
                    <a:solidFill>
                      <a:srgbClr val="92D050"/>
                    </a:solidFill>
                  </a:tcPr>
                </a:tc>
                <a:tc>
                  <a:txBody>
                    <a:bodyPr/>
                    <a:lstStyle/>
                    <a:p>
                      <a:pPr algn="l" fontAlgn="t"/>
                      <a:r>
                        <a:rPr lang="en-US" sz="800" b="0" i="0" u="none" strike="noStrike">
                          <a:solidFill>
                            <a:srgbClr val="000000"/>
                          </a:solidFill>
                          <a:effectLst/>
                          <a:latin typeface="Arial" panose="020B0604020202020204" pitchFamily="34" charset="0"/>
                        </a:rPr>
                        <a:t>SP-180118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Hui Ni, Huawei</a:t>
                      </a:r>
                    </a:p>
                  </a:txBody>
                  <a:tcPr marL="4763" marR="4763" marT="4763" marB="0"/>
                </a:tc>
                <a:extLst>
                  <a:ext uri="{0D108BD9-81ED-4DB2-BD59-A6C34878D82A}">
                    <a16:rowId xmlns:a16="http://schemas.microsoft.com/office/drawing/2014/main" val="10003"/>
                  </a:ext>
                </a:extLst>
              </a:tr>
              <a:tr h="197032">
                <a:tc>
                  <a:txBody>
                    <a:bodyPr/>
                    <a:lstStyle/>
                    <a:p>
                      <a:pPr algn="l" fontAlgn="b"/>
                      <a:r>
                        <a:rPr lang="en-US" sz="1100" b="0" i="0" u="none" strike="noStrike" dirty="0">
                          <a:solidFill>
                            <a:srgbClr val="000000"/>
                          </a:solidFill>
                          <a:effectLst/>
                          <a:latin typeface="Calibri" panose="020F0502020204030204" pitchFamily="34" charset="0"/>
                        </a:rPr>
                        <a:t>Study for single radio voice continuity from 5GS to 3G</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FS_5G-SRVCC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100%</a:t>
                      </a:r>
                    </a:p>
                  </a:txBody>
                  <a:tcPr marL="4763" marR="4763" marT="4763" marB="0">
                    <a:solidFill>
                      <a:srgbClr val="92D050"/>
                    </a:solidFill>
                  </a:tcPr>
                </a:tc>
                <a:tc>
                  <a:txBody>
                    <a:bodyPr/>
                    <a:lstStyle/>
                    <a:p>
                      <a:pPr algn="l" fontAlgn="t"/>
                      <a:r>
                        <a:rPr lang="en-US" sz="800" b="0" i="0" u="none" strike="noStrike">
                          <a:solidFill>
                            <a:srgbClr val="000000"/>
                          </a:solidFill>
                          <a:effectLst/>
                          <a:latin typeface="Arial" panose="020B0604020202020204" pitchFamily="34" charset="0"/>
                        </a:rPr>
                        <a:t>SP-180239</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Chi Ren, China Unicom</a:t>
                      </a:r>
                    </a:p>
                  </a:txBody>
                  <a:tcPr marL="4763" marR="4763" marT="4763" marB="0"/>
                </a:tc>
                <a:extLst>
                  <a:ext uri="{0D108BD9-81ED-4DB2-BD59-A6C34878D82A}">
                    <a16:rowId xmlns:a16="http://schemas.microsoft.com/office/drawing/2014/main" val="10004"/>
                  </a:ext>
                </a:extLst>
              </a:tr>
              <a:tr h="200359">
                <a:tc>
                  <a:txBody>
                    <a:bodyPr/>
                    <a:lstStyle/>
                    <a:p>
                      <a:pPr algn="l" fontAlgn="b"/>
                      <a:r>
                        <a:rPr lang="en-US" sz="1100" b="0" i="0" u="none" strike="noStrike">
                          <a:solidFill>
                            <a:srgbClr val="000000"/>
                          </a:solidFill>
                          <a:effectLst/>
                          <a:latin typeface="Calibri" panose="020F0502020204030204" pitchFamily="34" charset="0"/>
                        </a:rPr>
                        <a:t>Study on the Wireless and Wireline Convergence for the 5G system architecture</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FS_5WWC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SP-170380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Marco Spini, Huawei Technologies</a:t>
                      </a:r>
                    </a:p>
                  </a:txBody>
                  <a:tcPr marL="4763" marR="4763" marT="4763" marB="0"/>
                </a:tc>
                <a:extLst>
                  <a:ext uri="{0D108BD9-81ED-4DB2-BD59-A6C34878D82A}">
                    <a16:rowId xmlns:a16="http://schemas.microsoft.com/office/drawing/2014/main" val="10005"/>
                  </a:ext>
                </a:extLst>
              </a:tr>
              <a:tr h="197032">
                <a:tc>
                  <a:txBody>
                    <a:bodyPr/>
                    <a:lstStyle/>
                    <a:p>
                      <a:pPr algn="l" fontAlgn="b"/>
                      <a:r>
                        <a:rPr lang="en-US" sz="1100" b="0" i="0" u="none" strike="noStrike">
                          <a:solidFill>
                            <a:srgbClr val="000000"/>
                          </a:solidFill>
                          <a:effectLst/>
                          <a:latin typeface="Calibri" panose="020F0502020204030204" pitchFamily="34" charset="0"/>
                        </a:rPr>
                        <a:t>Study on ATSSS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FS_ATSSS</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SP-180732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So, Tricci, ZTE</a:t>
                      </a:r>
                    </a:p>
                  </a:txBody>
                  <a:tcPr marL="4763" marR="4763" marT="4763" marB="0"/>
                </a:tc>
                <a:extLst>
                  <a:ext uri="{0D108BD9-81ED-4DB2-BD59-A6C34878D82A}">
                    <a16:rowId xmlns:a16="http://schemas.microsoft.com/office/drawing/2014/main" val="10006"/>
                  </a:ext>
                </a:extLst>
              </a:tr>
              <a:tr h="197032">
                <a:tc>
                  <a:txBody>
                    <a:bodyPr/>
                    <a:lstStyle/>
                    <a:p>
                      <a:pPr algn="l" fontAlgn="b"/>
                      <a:r>
                        <a:rPr lang="en-US" sz="1100" b="0" i="0" u="none" strike="noStrike" dirty="0">
                          <a:solidFill>
                            <a:srgbClr val="000000"/>
                          </a:solidFill>
                          <a:effectLst/>
                          <a:latin typeface="Calibri" panose="020F0502020204030204" pitchFamily="34" charset="0"/>
                        </a:rPr>
                        <a:t>Study on 5G_CIoT</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FS_CIoT_5G</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SP-180614</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Sebastian Speicher </a:t>
                      </a:r>
                    </a:p>
                  </a:txBody>
                  <a:tcPr marL="4763" marR="4763" marT="4763" marB="0"/>
                </a:tc>
                <a:extLst>
                  <a:ext uri="{0D108BD9-81ED-4DB2-BD59-A6C34878D82A}">
                    <a16:rowId xmlns:a16="http://schemas.microsoft.com/office/drawing/2014/main" val="10007"/>
                  </a:ext>
                </a:extLst>
              </a:tr>
              <a:tr h="197032">
                <a:tc>
                  <a:txBody>
                    <a:bodyPr/>
                    <a:lstStyle/>
                    <a:p>
                      <a:pPr algn="l" fontAlgn="b"/>
                      <a:r>
                        <a:rPr lang="en-US" sz="1100" b="0" i="0" u="none" strike="noStrike" dirty="0">
                          <a:solidFill>
                            <a:srgbClr val="000000"/>
                          </a:solidFill>
                          <a:effectLst/>
                          <a:latin typeface="Calibri" panose="020F0502020204030204" pitchFamily="34" charset="0"/>
                        </a:rPr>
                        <a:t>Study on Enhancement to the 5GC Location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FS_eLCS</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SP-180734</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Ming Ai, CATT</a:t>
                      </a:r>
                    </a:p>
                  </a:txBody>
                  <a:tcPr marL="4763" marR="4763" marT="4763" marB="0"/>
                </a:tc>
                <a:extLst>
                  <a:ext uri="{0D108BD9-81ED-4DB2-BD59-A6C34878D82A}">
                    <a16:rowId xmlns:a16="http://schemas.microsoft.com/office/drawing/2014/main" val="10008"/>
                  </a:ext>
                </a:extLst>
              </a:tr>
              <a:tr h="197032">
                <a:tc>
                  <a:txBody>
                    <a:bodyPr/>
                    <a:lstStyle/>
                    <a:p>
                      <a:pPr algn="l" fontAlgn="b"/>
                      <a:r>
                        <a:rPr lang="en-US" sz="1100" b="0" i="0" u="none" strike="noStrike">
                          <a:solidFill>
                            <a:srgbClr val="000000"/>
                          </a:solidFill>
                          <a:effectLst/>
                          <a:latin typeface="Calibri" panose="020F0502020204030204" pitchFamily="34" charset="0"/>
                        </a:rPr>
                        <a:t>Study of enablers for Network Automation for 5G</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FS_eNA</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SP-180792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Xiaobo Wu, Huawei Technologies </a:t>
                      </a:r>
                    </a:p>
                  </a:txBody>
                  <a:tcPr marL="4763" marR="4763" marT="4763" marB="0"/>
                </a:tc>
                <a:extLst>
                  <a:ext uri="{0D108BD9-81ED-4DB2-BD59-A6C34878D82A}">
                    <a16:rowId xmlns:a16="http://schemas.microsoft.com/office/drawing/2014/main" val="10009"/>
                  </a:ext>
                </a:extLst>
              </a:tr>
              <a:tr h="197032">
                <a:tc>
                  <a:txBody>
                    <a:bodyPr/>
                    <a:lstStyle/>
                    <a:p>
                      <a:pPr algn="l" fontAlgn="b"/>
                      <a:r>
                        <a:rPr lang="en-US" sz="1100" b="0" i="0" u="none" strike="noStrike">
                          <a:solidFill>
                            <a:srgbClr val="000000"/>
                          </a:solidFill>
                          <a:effectLst/>
                          <a:latin typeface="Calibri" panose="020F0502020204030204" pitchFamily="34" charset="0"/>
                        </a:rPr>
                        <a:t>Study on Enhancement of Network Slicing</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FS_eNS</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SP-180503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ZTE, Tricci So </a:t>
                      </a:r>
                    </a:p>
                  </a:txBody>
                  <a:tcPr marL="4763" marR="4763" marT="4763" marB="0"/>
                </a:tc>
                <a:extLst>
                  <a:ext uri="{0D108BD9-81ED-4DB2-BD59-A6C34878D82A}">
                    <a16:rowId xmlns:a16="http://schemas.microsoft.com/office/drawing/2014/main" val="10010"/>
                  </a:ext>
                </a:extLst>
              </a:tr>
              <a:tr h="197032">
                <a:tc>
                  <a:txBody>
                    <a:bodyPr/>
                    <a:lstStyle/>
                    <a:p>
                      <a:pPr algn="l" fontAlgn="b"/>
                      <a:r>
                        <a:rPr lang="en-US" sz="1100" b="0" i="0" u="none" strike="noStrike" dirty="0">
                          <a:solidFill>
                            <a:srgbClr val="000000"/>
                          </a:solidFill>
                          <a:effectLst/>
                          <a:latin typeface="Calibri" panose="020F0502020204030204" pitchFamily="34" charset="0"/>
                        </a:rPr>
                        <a:t>Study on Enhancements to the Service-Based 5G System Architecture</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FS_eSBA</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SP-180231</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Tao Sun (China Mobile)</a:t>
                      </a:r>
                    </a:p>
                  </a:txBody>
                  <a:tcPr marL="4763" marR="4763" marT="4763" marB="0"/>
                </a:tc>
                <a:extLst>
                  <a:ext uri="{0D108BD9-81ED-4DB2-BD59-A6C34878D82A}">
                    <a16:rowId xmlns:a16="http://schemas.microsoft.com/office/drawing/2014/main" val="10011"/>
                  </a:ext>
                </a:extLst>
              </a:tr>
              <a:tr h="197032">
                <a:tc>
                  <a:txBody>
                    <a:bodyPr/>
                    <a:lstStyle/>
                    <a:p>
                      <a:pPr algn="l" fontAlgn="b"/>
                      <a:r>
                        <a:rPr lang="en-US" sz="1100" b="0" i="0" u="none" strike="noStrike">
                          <a:solidFill>
                            <a:srgbClr val="000000"/>
                          </a:solidFill>
                          <a:effectLst/>
                          <a:latin typeface="Calibri" panose="020F0502020204030204" pitchFamily="34" charset="0"/>
                        </a:rPr>
                        <a:t>Study on ETSUN</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FS_ETSUN</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SP-180731</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Laurent Thiebaut (Nokia)</a:t>
                      </a:r>
                    </a:p>
                  </a:txBody>
                  <a:tcPr marL="4763" marR="4763" marT="4763" marB="0"/>
                </a:tc>
                <a:extLst>
                  <a:ext uri="{0D108BD9-81ED-4DB2-BD59-A6C34878D82A}">
                    <a16:rowId xmlns:a16="http://schemas.microsoft.com/office/drawing/2014/main" val="10012"/>
                  </a:ext>
                </a:extLst>
              </a:tr>
              <a:tr h="197032">
                <a:tc>
                  <a:txBody>
                    <a:bodyPr/>
                    <a:lstStyle/>
                    <a:p>
                      <a:pPr algn="l" fontAlgn="b"/>
                      <a:r>
                        <a:rPr lang="en-US" sz="1100" b="0" i="0" u="none" strike="noStrike">
                          <a:solidFill>
                            <a:srgbClr val="000000"/>
                          </a:solidFill>
                          <a:effectLst/>
                          <a:latin typeface="Calibri" panose="020F0502020204030204" pitchFamily="34" charset="0"/>
                        </a:rPr>
                        <a:t>Study on eV2XARC</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FS_eV2XARC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SP-180733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LaeYoung Kim, LG Electronics</a:t>
                      </a:r>
                    </a:p>
                  </a:txBody>
                  <a:tcPr marL="4763" marR="4763" marT="4763" marB="0"/>
                </a:tc>
                <a:extLst>
                  <a:ext uri="{0D108BD9-81ED-4DB2-BD59-A6C34878D82A}">
                    <a16:rowId xmlns:a16="http://schemas.microsoft.com/office/drawing/2014/main" val="10013"/>
                  </a:ext>
                </a:extLst>
              </a:tr>
              <a:tr h="200359">
                <a:tc>
                  <a:txBody>
                    <a:bodyPr/>
                    <a:lstStyle/>
                    <a:p>
                      <a:pPr algn="l" fontAlgn="b"/>
                      <a:r>
                        <a:rPr lang="en-US" sz="1100" b="0" i="0" u="none" strike="noStrike" dirty="0">
                          <a:solidFill>
                            <a:srgbClr val="000000"/>
                          </a:solidFill>
                          <a:effectLst/>
                          <a:latin typeface="Calibri" panose="020F0502020204030204" pitchFamily="34" charset="0"/>
                        </a:rPr>
                        <a:t>Study on Stage 2 for PARLOS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FS_PARLOS_SA2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SP-180501</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Nokia (Nicolas Drevon</a:t>
                      </a:r>
                    </a:p>
                  </a:txBody>
                  <a:tcPr marL="4763" marR="4763" marT="4763" marB="0"/>
                </a:tc>
                <a:extLst>
                  <a:ext uri="{0D108BD9-81ED-4DB2-BD59-A6C34878D82A}">
                    <a16:rowId xmlns:a16="http://schemas.microsoft.com/office/drawing/2014/main" val="10014"/>
                  </a:ext>
                </a:extLst>
              </a:tr>
              <a:tr h="200359">
                <a:tc>
                  <a:txBody>
                    <a:bodyPr/>
                    <a:lstStyle/>
                    <a:p>
                      <a:pPr algn="l" fontAlgn="b"/>
                      <a:r>
                        <a:rPr lang="en-US" sz="1100" b="0" i="0" u="none" strike="noStrike">
                          <a:solidFill>
                            <a:srgbClr val="000000"/>
                          </a:solidFill>
                          <a:effectLst/>
                          <a:latin typeface="Calibri" panose="020F0502020204030204" pitchFamily="34" charset="0"/>
                        </a:rPr>
                        <a:t>Study on RACS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FS_RACS</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SP-180599</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Haris Zisimopoulos, Qualcomm Incorporated </a:t>
                      </a:r>
                    </a:p>
                  </a:txBody>
                  <a:tcPr marL="4763" marR="4763" marT="4763" marB="0"/>
                </a:tc>
                <a:extLst>
                  <a:ext uri="{0D108BD9-81ED-4DB2-BD59-A6C34878D82A}">
                    <a16:rowId xmlns:a16="http://schemas.microsoft.com/office/drawing/2014/main" val="10015"/>
                  </a:ext>
                </a:extLst>
              </a:tr>
              <a:tr h="197032">
                <a:tc>
                  <a:txBody>
                    <a:bodyPr/>
                    <a:lstStyle/>
                    <a:p>
                      <a:pPr algn="l" fontAlgn="b"/>
                      <a:r>
                        <a:rPr lang="en-US" sz="1100" b="0" i="0" u="none" strike="noStrike">
                          <a:solidFill>
                            <a:srgbClr val="000000"/>
                          </a:solidFill>
                          <a:effectLst/>
                          <a:latin typeface="Calibri" panose="020F0502020204030204" pitchFamily="34" charset="0"/>
                        </a:rPr>
                        <a:t>Study on UDICOM</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FS_UDICoM</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SP-190148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Susana Sabater (Vodafone</a:t>
                      </a:r>
                    </a:p>
                  </a:txBody>
                  <a:tcPr marL="4763" marR="4763" marT="4763" marB="0"/>
                </a:tc>
                <a:extLst>
                  <a:ext uri="{0D108BD9-81ED-4DB2-BD59-A6C34878D82A}">
                    <a16:rowId xmlns:a16="http://schemas.microsoft.com/office/drawing/2014/main" val="10016"/>
                  </a:ext>
                </a:extLst>
              </a:tr>
              <a:tr h="197032">
                <a:tc>
                  <a:txBody>
                    <a:bodyPr/>
                    <a:lstStyle/>
                    <a:p>
                      <a:pPr algn="l" fontAlgn="b"/>
                      <a:r>
                        <a:rPr lang="en-US" sz="1100" b="0" i="0" u="none" strike="noStrike">
                          <a:solidFill>
                            <a:srgbClr val="000000"/>
                          </a:solidFill>
                          <a:effectLst/>
                          <a:latin typeface="Calibri" panose="020F0502020204030204" pitchFamily="34" charset="0"/>
                        </a:rPr>
                        <a:t>Study on 5GS Enhanced support of Vertical and LAN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FS_Vertical_LAN</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SP-180507</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Devaki </a:t>
                      </a:r>
                      <a:r>
                        <a:rPr lang="en-US" sz="800" b="0" i="0" u="none" strike="noStrike" dirty="0" err="1">
                          <a:solidFill>
                            <a:srgbClr val="000000"/>
                          </a:solidFill>
                          <a:effectLst/>
                          <a:latin typeface="Arial" panose="020B0604020202020204" pitchFamily="34" charset="0"/>
                        </a:rPr>
                        <a:t>Chandramouli</a:t>
                      </a:r>
                      <a:r>
                        <a:rPr lang="en-US" sz="800" b="0" i="0" u="none" strike="noStrike" dirty="0">
                          <a:solidFill>
                            <a:srgbClr val="000000"/>
                          </a:solidFill>
                          <a:effectLst/>
                          <a:latin typeface="Arial" panose="020B0604020202020204" pitchFamily="34" charset="0"/>
                        </a:rPr>
                        <a:t>, Nokia</a:t>
                      </a:r>
                    </a:p>
                  </a:txBody>
                  <a:tcPr marL="4763" marR="4763" marT="4763" marB="0"/>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393894546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SA3 Studies</a:t>
            </a:r>
          </a:p>
        </p:txBody>
      </p:sp>
      <p:graphicFrame>
        <p:nvGraphicFramePr>
          <p:cNvPr id="3" name="Table 2"/>
          <p:cNvGraphicFramePr>
            <a:graphicFrameLocks noGrp="1"/>
          </p:cNvGraphicFramePr>
          <p:nvPr>
            <p:extLst>
              <p:ext uri="{D42A27DB-BD31-4B8C-83A1-F6EECF244321}">
                <p14:modId xmlns:p14="http://schemas.microsoft.com/office/powerpoint/2010/main" val="1675792910"/>
              </p:ext>
            </p:extLst>
          </p:nvPr>
        </p:nvGraphicFramePr>
        <p:xfrm>
          <a:off x="147929" y="1549560"/>
          <a:ext cx="11685399" cy="4654433"/>
        </p:xfrm>
        <a:graphic>
          <a:graphicData uri="http://schemas.openxmlformats.org/drawingml/2006/table">
            <a:tbl>
              <a:tblPr firstRow="1">
                <a:tableStyleId>{5C22544A-7EE6-4342-B048-85BDC9FD1C3A}</a:tableStyleId>
              </a:tblPr>
              <a:tblGrid>
                <a:gridCol w="5052649">
                  <a:extLst>
                    <a:ext uri="{9D8B030D-6E8A-4147-A177-3AD203B41FA5}">
                      <a16:colId xmlns:a16="http://schemas.microsoft.com/office/drawing/2014/main" val="20000"/>
                    </a:ext>
                  </a:extLst>
                </a:gridCol>
                <a:gridCol w="1763833">
                  <a:extLst>
                    <a:ext uri="{9D8B030D-6E8A-4147-A177-3AD203B41FA5}">
                      <a16:colId xmlns:a16="http://schemas.microsoft.com/office/drawing/2014/main" val="20001"/>
                    </a:ext>
                  </a:extLst>
                </a:gridCol>
                <a:gridCol w="643064">
                  <a:extLst>
                    <a:ext uri="{9D8B030D-6E8A-4147-A177-3AD203B41FA5}">
                      <a16:colId xmlns:a16="http://schemas.microsoft.com/office/drawing/2014/main" val="20002"/>
                    </a:ext>
                  </a:extLst>
                </a:gridCol>
                <a:gridCol w="937037">
                  <a:extLst>
                    <a:ext uri="{9D8B030D-6E8A-4147-A177-3AD203B41FA5}">
                      <a16:colId xmlns:a16="http://schemas.microsoft.com/office/drawing/2014/main" val="20003"/>
                    </a:ext>
                  </a:extLst>
                </a:gridCol>
                <a:gridCol w="937037">
                  <a:extLst>
                    <a:ext uri="{9D8B030D-6E8A-4147-A177-3AD203B41FA5}">
                      <a16:colId xmlns:a16="http://schemas.microsoft.com/office/drawing/2014/main" val="20004"/>
                    </a:ext>
                  </a:extLst>
                </a:gridCol>
                <a:gridCol w="2351779">
                  <a:extLst>
                    <a:ext uri="{9D8B030D-6E8A-4147-A177-3AD203B41FA5}">
                      <a16:colId xmlns:a16="http://schemas.microsoft.com/office/drawing/2014/main" val="20005"/>
                    </a:ext>
                  </a:extLst>
                </a:gridCol>
              </a:tblGrid>
              <a:tr h="188497">
                <a:tc>
                  <a:txBody>
                    <a:bodyPr/>
                    <a:lstStyle/>
                    <a:p>
                      <a:pPr algn="ctr" fontAlgn="ctr"/>
                      <a:r>
                        <a:rPr lang="en-US" sz="1200" u="none" strike="noStrike" dirty="0">
                          <a:effectLst/>
                        </a:rPr>
                        <a:t>Name</a:t>
                      </a:r>
                      <a:endParaRPr lang="en-US" sz="1200" b="0" i="0" u="none" strike="noStrike" dirty="0">
                        <a:solidFill>
                          <a:srgbClr val="000000"/>
                        </a:solidFill>
                        <a:effectLst/>
                        <a:latin typeface="Arial" panose="020B0604020202020204" pitchFamily="34" charset="0"/>
                      </a:endParaRPr>
                    </a:p>
                  </a:txBody>
                  <a:tcPr marL="3672" marR="3672" marT="3672" marB="0" anchor="ctr"/>
                </a:tc>
                <a:tc>
                  <a:txBody>
                    <a:bodyPr/>
                    <a:lstStyle/>
                    <a:p>
                      <a:pPr algn="ctr" fontAlgn="ctr"/>
                      <a:r>
                        <a:rPr lang="en-US" sz="1200" u="none" strike="noStrike">
                          <a:effectLst/>
                        </a:rPr>
                        <a:t>Acronym</a:t>
                      </a:r>
                      <a:endParaRPr lang="en-US" sz="1200" b="0" i="0" u="none" strike="noStrike">
                        <a:solidFill>
                          <a:srgbClr val="000000"/>
                        </a:solidFill>
                        <a:effectLst/>
                        <a:latin typeface="Arial" panose="020B0604020202020204" pitchFamily="34" charset="0"/>
                      </a:endParaRPr>
                    </a:p>
                  </a:txBody>
                  <a:tcPr marL="3672" marR="3672" marT="3672" marB="0" anchor="ctr"/>
                </a:tc>
                <a:tc>
                  <a:txBody>
                    <a:bodyPr/>
                    <a:lstStyle/>
                    <a:p>
                      <a:pPr algn="ctr" fontAlgn="ctr"/>
                      <a:r>
                        <a:rPr lang="en-US" sz="1200" u="none" strike="noStrike" dirty="0">
                          <a:effectLst/>
                        </a:rPr>
                        <a:t>Group</a:t>
                      </a:r>
                      <a:endParaRPr lang="en-US" sz="1200" b="0" i="0" u="none" strike="noStrike" dirty="0">
                        <a:solidFill>
                          <a:srgbClr val="000000"/>
                        </a:solidFill>
                        <a:effectLst/>
                        <a:latin typeface="Arial" panose="020B0604020202020204" pitchFamily="34" charset="0"/>
                      </a:endParaRPr>
                    </a:p>
                  </a:txBody>
                  <a:tcPr marL="3672" marR="3672" marT="3672" marB="0" anchor="ctr"/>
                </a:tc>
                <a:tc>
                  <a:txBody>
                    <a:bodyPr/>
                    <a:lstStyle/>
                    <a:p>
                      <a:pPr algn="ctr" fontAlgn="ctr"/>
                      <a:r>
                        <a:rPr lang="en-US" sz="1200" u="none" strike="noStrike">
                          <a:effectLst/>
                        </a:rPr>
                        <a:t>Completion</a:t>
                      </a:r>
                      <a:endParaRPr lang="en-US" sz="1200" b="0" i="0" u="none" strike="noStrike">
                        <a:solidFill>
                          <a:srgbClr val="000000"/>
                        </a:solidFill>
                        <a:effectLst/>
                        <a:latin typeface="Arial" panose="020B0604020202020204" pitchFamily="34" charset="0"/>
                      </a:endParaRPr>
                    </a:p>
                  </a:txBody>
                  <a:tcPr marL="3672" marR="3672" marT="3672" marB="0" anchor="ctr"/>
                </a:tc>
                <a:tc>
                  <a:txBody>
                    <a:bodyPr/>
                    <a:lstStyle/>
                    <a:p>
                      <a:pPr algn="ctr" fontAlgn="ctr"/>
                      <a:r>
                        <a:rPr lang="en-US" sz="1200" u="none" strike="noStrike">
                          <a:effectLst/>
                        </a:rPr>
                        <a:t>tdoc</a:t>
                      </a:r>
                      <a:endParaRPr lang="en-US" sz="1200" b="0" i="0" u="none" strike="noStrike">
                        <a:solidFill>
                          <a:srgbClr val="000000"/>
                        </a:solidFill>
                        <a:effectLst/>
                        <a:latin typeface="Arial" panose="020B0604020202020204" pitchFamily="34" charset="0"/>
                      </a:endParaRPr>
                    </a:p>
                  </a:txBody>
                  <a:tcPr marL="3672" marR="3672" marT="3672" marB="0" anchor="ctr"/>
                </a:tc>
                <a:tc>
                  <a:txBody>
                    <a:bodyPr/>
                    <a:lstStyle/>
                    <a:p>
                      <a:pPr algn="ctr" fontAlgn="ctr"/>
                      <a:r>
                        <a:rPr lang="en-US" sz="1200" u="none" strike="noStrike">
                          <a:effectLst/>
                        </a:rPr>
                        <a:t>Rapporteur</a:t>
                      </a:r>
                      <a:endParaRPr lang="en-US" sz="1200" b="0" i="0" u="none" strike="noStrike">
                        <a:solidFill>
                          <a:srgbClr val="000000"/>
                        </a:solidFill>
                        <a:effectLst/>
                        <a:latin typeface="Arial" panose="020B0604020202020204" pitchFamily="34" charset="0"/>
                      </a:endParaRPr>
                    </a:p>
                  </a:txBody>
                  <a:tcPr marL="3672" marR="3672" marT="3672" marB="0" anchor="ctr"/>
                </a:tc>
                <a:extLst>
                  <a:ext uri="{0D108BD9-81ED-4DB2-BD59-A6C34878D82A}">
                    <a16:rowId xmlns:a16="http://schemas.microsoft.com/office/drawing/2014/main" val="10000"/>
                  </a:ext>
                </a:extLst>
              </a:tr>
              <a:tr h="188497">
                <a:tc>
                  <a:txBody>
                    <a:bodyPr/>
                    <a:lstStyle/>
                    <a:p>
                      <a:pPr algn="l" fontAlgn="b"/>
                      <a:r>
                        <a:rPr lang="en-US" sz="1100" b="0" i="0" u="none" strike="noStrike" dirty="0">
                          <a:solidFill>
                            <a:srgbClr val="000000"/>
                          </a:solidFill>
                          <a:effectLst/>
                          <a:latin typeface="Calibri" panose="020F0502020204030204" pitchFamily="34" charset="0"/>
                        </a:rPr>
                        <a:t>Study on storage and transport of 5GC security parameters for ARPF authentication</a:t>
                      </a:r>
                    </a:p>
                  </a:txBody>
                  <a:tcPr marL="4763" marR="4763" marT="4763" marB="0" anchor="b">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FS_5GC_SEC_ARPF</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SP-190708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Evans, Timothy, Vodafone </a:t>
                      </a:r>
                    </a:p>
                  </a:txBody>
                  <a:tcPr marL="4763" marR="4763" marT="4763" marB="0"/>
                </a:tc>
                <a:extLst>
                  <a:ext uri="{0D108BD9-81ED-4DB2-BD59-A6C34878D82A}">
                    <a16:rowId xmlns:a16="http://schemas.microsoft.com/office/drawing/2014/main" val="10001"/>
                  </a:ext>
                </a:extLst>
              </a:tr>
              <a:tr h="188497">
                <a:tc>
                  <a:txBody>
                    <a:bodyPr/>
                    <a:lstStyle/>
                    <a:p>
                      <a:pPr algn="l" fontAlgn="b"/>
                      <a:r>
                        <a:rPr lang="en-US" sz="1100" b="0" i="0" u="none" strike="noStrike">
                          <a:solidFill>
                            <a:srgbClr val="000000"/>
                          </a:solidFill>
                          <a:effectLst/>
                          <a:latin typeface="Calibri" panose="020F0502020204030204" pitchFamily="34" charset="0"/>
                        </a:rPr>
                        <a:t>Study on Security Impacts of Virtualisation</a:t>
                      </a:r>
                    </a:p>
                  </a:txBody>
                  <a:tcPr marL="4763" marR="4763" marT="4763" marB="0" anchor="b"/>
                </a:tc>
                <a:tc>
                  <a:txBody>
                    <a:bodyPr/>
                    <a:lstStyle/>
                    <a:p>
                      <a:pPr algn="l" fontAlgn="t"/>
                      <a:r>
                        <a:rPr lang="en-US" sz="800" b="0" i="0" u="none" strike="noStrike" dirty="0">
                          <a:solidFill>
                            <a:srgbClr val="000000"/>
                          </a:solidFill>
                          <a:effectLst/>
                          <a:latin typeface="Arial" panose="020B0604020202020204" pitchFamily="34" charset="0"/>
                        </a:rPr>
                        <a:t>FS_SIV</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SP-181236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Alex Leadbeater, BT Plc</a:t>
                      </a:r>
                    </a:p>
                  </a:txBody>
                  <a:tcPr marL="4763" marR="4763" marT="4763" marB="0"/>
                </a:tc>
                <a:extLst>
                  <a:ext uri="{0D108BD9-81ED-4DB2-BD59-A6C34878D82A}">
                    <a16:rowId xmlns:a16="http://schemas.microsoft.com/office/drawing/2014/main" val="10002"/>
                  </a:ext>
                </a:extLst>
              </a:tr>
              <a:tr h="188497">
                <a:tc>
                  <a:txBody>
                    <a:bodyPr/>
                    <a:lstStyle/>
                    <a:p>
                      <a:pPr algn="l" fontAlgn="b"/>
                      <a:r>
                        <a:rPr lang="en-US" sz="1100" b="0" i="0" u="none" strike="noStrike">
                          <a:solidFill>
                            <a:srgbClr val="000000"/>
                          </a:solidFill>
                          <a:effectLst/>
                          <a:latin typeface="Calibri" panose="020F0502020204030204" pitchFamily="34" charset="0"/>
                        </a:rPr>
                        <a:t>Study on authentication enhancements in 5GS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FS_AUTH_ENH</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SP-190713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Tsiatsis, Vlasios, </a:t>
                      </a:r>
                    </a:p>
                  </a:txBody>
                  <a:tcPr marL="4763" marR="4763" marT="4763" marB="0"/>
                </a:tc>
                <a:extLst>
                  <a:ext uri="{0D108BD9-81ED-4DB2-BD59-A6C34878D82A}">
                    <a16:rowId xmlns:a16="http://schemas.microsoft.com/office/drawing/2014/main" val="10003"/>
                  </a:ext>
                </a:extLst>
              </a:tr>
              <a:tr h="191679">
                <a:tc>
                  <a:txBody>
                    <a:bodyPr/>
                    <a:lstStyle/>
                    <a:p>
                      <a:pPr algn="l" fontAlgn="b"/>
                      <a:r>
                        <a:rPr lang="en-US" sz="1100" b="0" i="0" u="none" strike="noStrike">
                          <a:solidFill>
                            <a:srgbClr val="000000"/>
                          </a:solidFill>
                          <a:effectLst/>
                          <a:latin typeface="Calibri" panose="020F0502020204030204" pitchFamily="34" charset="0"/>
                        </a:rPr>
                        <a:t>Study on SECAM and SCAS for 3GPP virtualized network products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FS_VNP_SECAM_SCAS</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30%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SP-180696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Minpeng Qi, China Mobile</a:t>
                      </a:r>
                    </a:p>
                  </a:txBody>
                  <a:tcPr marL="4763" marR="4763" marT="4763" marB="0"/>
                </a:tc>
                <a:extLst>
                  <a:ext uri="{0D108BD9-81ED-4DB2-BD59-A6C34878D82A}">
                    <a16:rowId xmlns:a16="http://schemas.microsoft.com/office/drawing/2014/main" val="10004"/>
                  </a:ext>
                </a:extLst>
              </a:tr>
              <a:tr h="188497">
                <a:tc>
                  <a:txBody>
                    <a:bodyPr/>
                    <a:lstStyle/>
                    <a:p>
                      <a:pPr algn="l" fontAlgn="b"/>
                      <a:r>
                        <a:rPr lang="en-US" sz="1100" b="0" i="0" u="none" strike="noStrike">
                          <a:solidFill>
                            <a:srgbClr val="000000"/>
                          </a:solidFill>
                          <a:effectLst/>
                          <a:latin typeface="Calibri" panose="020F0502020204030204" pitchFamily="34" charset="0"/>
                        </a:rPr>
                        <a:t>Study on Security for NR_IAB</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FS_NR_IAB_Sec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50%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SP-190106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Rajavelsamy Rajadurai, Samsung, </a:t>
                      </a:r>
                    </a:p>
                  </a:txBody>
                  <a:tcPr marL="4763" marR="4763" marT="4763" marB="0"/>
                </a:tc>
                <a:extLst>
                  <a:ext uri="{0D108BD9-81ED-4DB2-BD59-A6C34878D82A}">
                    <a16:rowId xmlns:a16="http://schemas.microsoft.com/office/drawing/2014/main" val="10005"/>
                  </a:ext>
                </a:extLst>
              </a:tr>
              <a:tr h="188497">
                <a:tc>
                  <a:txBody>
                    <a:bodyPr/>
                    <a:lstStyle/>
                    <a:p>
                      <a:pPr algn="l" fontAlgn="b"/>
                      <a:r>
                        <a:rPr lang="en-US" sz="1100" b="0" i="0" u="none" strike="noStrike">
                          <a:solidFill>
                            <a:srgbClr val="000000"/>
                          </a:solidFill>
                          <a:effectLst/>
                          <a:latin typeface="Calibri" panose="020F0502020204030204" pitchFamily="34" charset="0"/>
                        </a:rPr>
                        <a:t>Study on User Plane Integrity Protection</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FS_UP_IP_Sec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50%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SP-181035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Evans, Tim, Vodafone</a:t>
                      </a:r>
                    </a:p>
                  </a:txBody>
                  <a:tcPr marL="4763" marR="4763" marT="4763" marB="0"/>
                </a:tc>
                <a:extLst>
                  <a:ext uri="{0D108BD9-81ED-4DB2-BD59-A6C34878D82A}">
                    <a16:rowId xmlns:a16="http://schemas.microsoft.com/office/drawing/2014/main" val="10006"/>
                  </a:ext>
                </a:extLst>
              </a:tr>
              <a:tr h="191679">
                <a:tc>
                  <a:txBody>
                    <a:bodyPr/>
                    <a:lstStyle/>
                    <a:p>
                      <a:pPr algn="l" fontAlgn="b"/>
                      <a:r>
                        <a:rPr lang="en-US" sz="1100" b="0" i="0" u="none" strike="noStrike">
                          <a:solidFill>
                            <a:srgbClr val="000000"/>
                          </a:solidFill>
                          <a:effectLst/>
                          <a:latin typeface="Calibri" panose="020F0502020204030204" pitchFamily="34" charset="0"/>
                        </a:rPr>
                        <a:t>Study on Security Aspects of 3GPP support for Advanced V2X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FS_eV2X_Sec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60%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SP-190108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Joonwoong Kim, LG Electronics</a:t>
                      </a:r>
                    </a:p>
                  </a:txBody>
                  <a:tcPr marL="4763" marR="4763" marT="4763" marB="0"/>
                </a:tc>
                <a:extLst>
                  <a:ext uri="{0D108BD9-81ED-4DB2-BD59-A6C34878D82A}">
                    <a16:rowId xmlns:a16="http://schemas.microsoft.com/office/drawing/2014/main" val="10007"/>
                  </a:ext>
                </a:extLst>
              </a:tr>
              <a:tr h="191679">
                <a:tc>
                  <a:txBody>
                    <a:bodyPr/>
                    <a:lstStyle/>
                    <a:p>
                      <a:pPr algn="l" fontAlgn="b"/>
                      <a:r>
                        <a:rPr lang="en-US" sz="1100" b="0" i="0" u="none" strike="noStrike">
                          <a:solidFill>
                            <a:srgbClr val="000000"/>
                          </a:solidFill>
                          <a:effectLst/>
                          <a:latin typeface="Calibri" panose="020F0502020204030204" pitchFamily="34" charset="0"/>
                        </a:rPr>
                        <a:t>Study on Long Term Key Update Process (LTKUP) Detailed solutions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FS_LTKUP_Detail</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60%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SP-181038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Evans, Tim, Vodafone</a:t>
                      </a:r>
                    </a:p>
                  </a:txBody>
                  <a:tcPr marL="4763" marR="4763" marT="4763" marB="0"/>
                </a:tc>
                <a:extLst>
                  <a:ext uri="{0D108BD9-81ED-4DB2-BD59-A6C34878D82A}">
                    <a16:rowId xmlns:a16="http://schemas.microsoft.com/office/drawing/2014/main" val="10008"/>
                  </a:ext>
                </a:extLst>
              </a:tr>
              <a:tr h="188497">
                <a:tc>
                  <a:txBody>
                    <a:bodyPr/>
                    <a:lstStyle/>
                    <a:p>
                      <a:pPr algn="l" fontAlgn="b"/>
                      <a:r>
                        <a:rPr lang="en-US" sz="1100" b="0" i="0" u="none" strike="noStrike">
                          <a:solidFill>
                            <a:srgbClr val="000000"/>
                          </a:solidFill>
                          <a:effectLst/>
                          <a:latin typeface="Calibri" panose="020F0502020204030204" pitchFamily="34" charset="0"/>
                        </a:rPr>
                        <a:t>Study on 5G security enhancement against false base stations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FS_5GFBS</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66%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SP-180690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Ivy Guo, Apple</a:t>
                      </a:r>
                    </a:p>
                  </a:txBody>
                  <a:tcPr marL="4763" marR="4763" marT="4763" marB="0"/>
                </a:tc>
                <a:extLst>
                  <a:ext uri="{0D108BD9-81ED-4DB2-BD59-A6C34878D82A}">
                    <a16:rowId xmlns:a16="http://schemas.microsoft.com/office/drawing/2014/main" val="10009"/>
                  </a:ext>
                </a:extLst>
              </a:tr>
              <a:tr h="188497">
                <a:tc>
                  <a:txBody>
                    <a:bodyPr/>
                    <a:lstStyle/>
                    <a:p>
                      <a:pPr algn="l" fontAlgn="b"/>
                      <a:r>
                        <a:rPr lang="en-US" sz="1100" b="0" i="0" u="none" strike="noStrike">
                          <a:solidFill>
                            <a:srgbClr val="000000"/>
                          </a:solidFill>
                          <a:effectLst/>
                          <a:latin typeface="Calibri" panose="020F0502020204030204" pitchFamily="34" charset="0"/>
                        </a:rPr>
                        <a:t>Study on authentication and key management for applications based on 3GPP credential in 5G</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FS_AKMA</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70%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SP-180443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Jin Peng, China Mobile</a:t>
                      </a:r>
                    </a:p>
                  </a:txBody>
                  <a:tcPr marL="4763" marR="4763" marT="4763" marB="0"/>
                </a:tc>
                <a:extLst>
                  <a:ext uri="{0D108BD9-81ED-4DB2-BD59-A6C34878D82A}">
                    <a16:rowId xmlns:a16="http://schemas.microsoft.com/office/drawing/2014/main" val="10010"/>
                  </a:ext>
                </a:extLst>
              </a:tr>
              <a:tr h="188497">
                <a:tc>
                  <a:txBody>
                    <a:bodyPr/>
                    <a:lstStyle/>
                    <a:p>
                      <a:pPr algn="l" fontAlgn="b"/>
                      <a:r>
                        <a:rPr lang="en-US" sz="1100" b="0" i="0" u="none" strike="noStrike">
                          <a:solidFill>
                            <a:srgbClr val="000000"/>
                          </a:solidFill>
                          <a:effectLst/>
                          <a:latin typeface="Calibri" panose="020F0502020204030204" pitchFamily="34" charset="0"/>
                        </a:rPr>
                        <a:t>Study on the security of the Wireless and Wireline Convergence for the 5G system architecture</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FS_5WWC_SEC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75%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SP-180438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He Li, Huawei Technologies</a:t>
                      </a:r>
                    </a:p>
                  </a:txBody>
                  <a:tcPr marL="4763" marR="4763" marT="4763" marB="0"/>
                </a:tc>
                <a:extLst>
                  <a:ext uri="{0D108BD9-81ED-4DB2-BD59-A6C34878D82A}">
                    <a16:rowId xmlns:a16="http://schemas.microsoft.com/office/drawing/2014/main" val="10011"/>
                  </a:ext>
                </a:extLst>
              </a:tr>
              <a:tr h="188497">
                <a:tc>
                  <a:txBody>
                    <a:bodyPr/>
                    <a:lstStyle/>
                    <a:p>
                      <a:pPr algn="l" fontAlgn="b"/>
                      <a:r>
                        <a:rPr lang="en-US" sz="1100" b="0" i="0" u="none" strike="noStrike">
                          <a:solidFill>
                            <a:srgbClr val="000000"/>
                          </a:solidFill>
                          <a:effectLst/>
                          <a:latin typeface="Calibri" panose="020F0502020204030204" pitchFamily="34" charset="0"/>
                        </a:rPr>
                        <a:t>Study on Security for 5GS Enhanced support of Vertical and LAN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FS_Vertical_LAN_SEC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78%</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SP-180697</a:t>
                      </a:r>
                    </a:p>
                  </a:txBody>
                  <a:tcPr marL="4763" marR="4763" marT="4763" marB="0"/>
                </a:tc>
                <a:tc>
                  <a:txBody>
                    <a:bodyPr/>
                    <a:lstStyle/>
                    <a:p>
                      <a:pPr algn="l" fontAlgn="t"/>
                      <a:r>
                        <a:rPr lang="en-US" sz="800" b="0" i="0" u="none" strike="noStrike" dirty="0" err="1">
                          <a:solidFill>
                            <a:srgbClr val="000000"/>
                          </a:solidFill>
                          <a:effectLst/>
                          <a:latin typeface="Arial" panose="020B0604020202020204" pitchFamily="34" charset="0"/>
                        </a:rPr>
                        <a:t>Jerichow</a:t>
                      </a:r>
                      <a:r>
                        <a:rPr lang="en-US" sz="800" b="0" i="0" u="none" strike="noStrike" dirty="0">
                          <a:solidFill>
                            <a:srgbClr val="000000"/>
                          </a:solidFill>
                          <a:effectLst/>
                          <a:latin typeface="Arial" panose="020B0604020202020204" pitchFamily="34" charset="0"/>
                        </a:rPr>
                        <a:t>, Anja (Nokia) </a:t>
                      </a:r>
                    </a:p>
                  </a:txBody>
                  <a:tcPr marL="4763" marR="4763" marT="4763" marB="0"/>
                </a:tc>
                <a:extLst>
                  <a:ext uri="{0D108BD9-81ED-4DB2-BD59-A6C34878D82A}">
                    <a16:rowId xmlns:a16="http://schemas.microsoft.com/office/drawing/2014/main" val="10012"/>
                  </a:ext>
                </a:extLst>
              </a:tr>
              <a:tr h="188497">
                <a:tc>
                  <a:txBody>
                    <a:bodyPr/>
                    <a:lstStyle/>
                    <a:p>
                      <a:pPr algn="l" fontAlgn="b"/>
                      <a:r>
                        <a:rPr lang="en-US" sz="1100" b="0" i="0" u="none" strike="noStrike">
                          <a:solidFill>
                            <a:srgbClr val="000000"/>
                          </a:solidFill>
                          <a:effectLst/>
                          <a:latin typeface="Calibri" panose="020F0502020204030204" pitchFamily="34" charset="0"/>
                        </a:rPr>
                        <a:t>Study on Security aspects of Enhancement of Network Slicing</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FS_eNS_SEC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80%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SP-180692</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 </a:t>
                      </a:r>
                    </a:p>
                  </a:txBody>
                  <a:tcPr marL="4763" marR="4763" marT="4763" marB="0"/>
                </a:tc>
                <a:extLst>
                  <a:ext uri="{0D108BD9-81ED-4DB2-BD59-A6C34878D82A}">
                    <a16:rowId xmlns:a16="http://schemas.microsoft.com/office/drawing/2014/main" val="10013"/>
                  </a:ext>
                </a:extLst>
              </a:tr>
              <a:tr h="191679">
                <a:tc>
                  <a:txBody>
                    <a:bodyPr/>
                    <a:lstStyle/>
                    <a:p>
                      <a:pPr algn="l" fontAlgn="b"/>
                      <a:r>
                        <a:rPr lang="en-US" sz="1100" b="0" i="0" u="none" strike="noStrike">
                          <a:solidFill>
                            <a:srgbClr val="000000"/>
                          </a:solidFill>
                          <a:effectLst/>
                          <a:latin typeface="Calibri" panose="020F0502020204030204" pitchFamily="34" charset="0"/>
                        </a:rPr>
                        <a:t>Study on Security Aspects of the 5G Service Based Architecture</a:t>
                      </a:r>
                    </a:p>
                  </a:txBody>
                  <a:tcPr marL="4763" marR="4763" marT="4763" marB="0" anchor="b"/>
                </a:tc>
                <a:tc>
                  <a:txBody>
                    <a:bodyPr/>
                    <a:lstStyle/>
                    <a:p>
                      <a:pPr algn="l" fontAlgn="t"/>
                      <a:r>
                        <a:rPr lang="en-US" sz="800" b="0" i="0" u="none" strike="noStrike" dirty="0" err="1">
                          <a:solidFill>
                            <a:srgbClr val="000000"/>
                          </a:solidFill>
                          <a:effectLst/>
                          <a:latin typeface="Arial" panose="020B0604020202020204" pitchFamily="34" charset="0"/>
                        </a:rPr>
                        <a:t>FS_SBA_Sec</a:t>
                      </a:r>
                      <a:endParaRPr lang="en-US" sz="800" b="0" i="0" u="none" strike="noStrike" dirty="0">
                        <a:solidFill>
                          <a:srgbClr val="000000"/>
                        </a:solidFill>
                        <a:effectLst/>
                        <a:latin typeface="Arial" panose="020B0604020202020204" pitchFamily="34" charset="0"/>
                      </a:endParaRP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80%</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SP-180598</a:t>
                      </a:r>
                    </a:p>
                  </a:txBody>
                  <a:tcPr marL="4763" marR="4763" marT="4763" marB="0"/>
                </a:tc>
                <a:tc>
                  <a:txBody>
                    <a:bodyPr/>
                    <a:lstStyle/>
                    <a:p>
                      <a:pPr algn="l" fontAlgn="t"/>
                      <a:r>
                        <a:rPr lang="de-DE" sz="800" b="0" i="0" u="none" strike="noStrike" dirty="0">
                          <a:solidFill>
                            <a:srgbClr val="000000"/>
                          </a:solidFill>
                          <a:effectLst/>
                          <a:latin typeface="Arial" panose="020B0604020202020204" pitchFamily="34" charset="0"/>
                        </a:rPr>
                        <a:t>Christine Jost, Ericsson</a:t>
                      </a:r>
                    </a:p>
                  </a:txBody>
                  <a:tcPr marL="4763" marR="4763" marT="4763" marB="0"/>
                </a:tc>
                <a:extLst>
                  <a:ext uri="{0D108BD9-81ED-4DB2-BD59-A6C34878D82A}">
                    <a16:rowId xmlns:a16="http://schemas.microsoft.com/office/drawing/2014/main" val="10014"/>
                  </a:ext>
                </a:extLst>
              </a:tr>
              <a:tr h="188497">
                <a:tc>
                  <a:txBody>
                    <a:bodyPr/>
                    <a:lstStyle/>
                    <a:p>
                      <a:pPr algn="l" fontAlgn="b"/>
                      <a:r>
                        <a:rPr lang="en-US" sz="1100" b="0" i="0" u="none" strike="noStrike">
                          <a:solidFill>
                            <a:srgbClr val="000000"/>
                          </a:solidFill>
                          <a:effectLst/>
                          <a:latin typeface="Calibri" panose="020F0502020204030204" pitchFamily="34" charset="0"/>
                        </a:rPr>
                        <a:t>Study on evolution of Cellular IoT security for the 5G System</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FS_CIoT_sec_5G</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90%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SP-180440</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Henrik </a:t>
                      </a:r>
                      <a:r>
                        <a:rPr lang="en-US" sz="800" b="0" i="0" u="none" strike="noStrike" dirty="0" err="1">
                          <a:solidFill>
                            <a:srgbClr val="000000"/>
                          </a:solidFill>
                          <a:effectLst/>
                          <a:latin typeface="Arial" panose="020B0604020202020204" pitchFamily="34" charset="0"/>
                        </a:rPr>
                        <a:t>Normann</a:t>
                      </a:r>
                      <a:r>
                        <a:rPr lang="en-US" sz="800" b="0" i="0" u="none" strike="noStrike" dirty="0">
                          <a:solidFill>
                            <a:srgbClr val="000000"/>
                          </a:solidFill>
                          <a:effectLst/>
                          <a:latin typeface="Arial" panose="020B0604020202020204" pitchFamily="34" charset="0"/>
                        </a:rPr>
                        <a:t>, Ericsson </a:t>
                      </a:r>
                    </a:p>
                  </a:txBody>
                  <a:tcPr marL="4763" marR="4763" marT="4763" marB="0"/>
                </a:tc>
                <a:extLst>
                  <a:ext uri="{0D108BD9-81ED-4DB2-BD59-A6C34878D82A}">
                    <a16:rowId xmlns:a16="http://schemas.microsoft.com/office/drawing/2014/main" val="10015"/>
                  </a:ext>
                </a:extLst>
              </a:tr>
              <a:tr h="188497">
                <a:tc>
                  <a:txBody>
                    <a:bodyPr/>
                    <a:lstStyle/>
                    <a:p>
                      <a:pPr algn="l" fontAlgn="b"/>
                      <a:r>
                        <a:rPr lang="en-US" sz="1100" b="0" i="0" u="none" strike="noStrike">
                          <a:solidFill>
                            <a:srgbClr val="000000"/>
                          </a:solidFill>
                          <a:effectLst/>
                          <a:latin typeface="Calibri" panose="020F0502020204030204" pitchFamily="34" charset="0"/>
                        </a:rPr>
                        <a:t>Study on supporting 256-bit algorithms for 5G</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FS_256_Algo</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SP-171054</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Evans, Tim, Vodafone Group</a:t>
                      </a:r>
                    </a:p>
                  </a:txBody>
                  <a:tcPr marL="4763" marR="4763" marT="4763" marB="0"/>
                </a:tc>
                <a:extLst>
                  <a:ext uri="{0D108BD9-81ED-4DB2-BD59-A6C34878D82A}">
                    <a16:rowId xmlns:a16="http://schemas.microsoft.com/office/drawing/2014/main" val="10016"/>
                  </a:ext>
                </a:extLst>
              </a:tr>
              <a:tr h="191679">
                <a:tc>
                  <a:txBody>
                    <a:bodyPr/>
                    <a:lstStyle/>
                    <a:p>
                      <a:pPr algn="l" fontAlgn="b"/>
                      <a:r>
                        <a:rPr lang="en-US" sz="1100" b="0" i="0" u="none" strike="noStrike">
                          <a:solidFill>
                            <a:srgbClr val="000000"/>
                          </a:solidFill>
                          <a:effectLst/>
                          <a:latin typeface="Calibri" panose="020F0502020204030204" pitchFamily="34" charset="0"/>
                        </a:rPr>
                        <a:t>Study on the security of URLLC for 5GS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FS_5G_URLLC_SEC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SP-180910</a:t>
                      </a:r>
                    </a:p>
                  </a:txBody>
                  <a:tcPr marL="4763" marR="4763" marT="4763" marB="0"/>
                </a:tc>
                <a:tc>
                  <a:txBody>
                    <a:bodyPr/>
                    <a:lstStyle/>
                    <a:p>
                      <a:pPr algn="l" fontAlgn="t"/>
                      <a:r>
                        <a:rPr lang="en-US" sz="800" b="0" i="0" u="none" strike="noStrike" dirty="0" err="1">
                          <a:solidFill>
                            <a:srgbClr val="000000"/>
                          </a:solidFill>
                          <a:effectLst/>
                          <a:latin typeface="Arial" panose="020B0604020202020204" pitchFamily="34" charset="0"/>
                        </a:rPr>
                        <a:t>Rong</a:t>
                      </a:r>
                      <a:r>
                        <a:rPr lang="en-US" sz="800" b="0" i="0" u="none" strike="noStrike" dirty="0">
                          <a:solidFill>
                            <a:srgbClr val="000000"/>
                          </a:solidFill>
                          <a:effectLst/>
                          <a:latin typeface="Arial" panose="020B0604020202020204" pitchFamily="34" charset="0"/>
                        </a:rPr>
                        <a:t> Wu, Huawei Technologies</a:t>
                      </a:r>
                    </a:p>
                  </a:txBody>
                  <a:tcPr marL="4763" marR="4763" marT="4763" marB="0"/>
                </a:tc>
                <a:extLst>
                  <a:ext uri="{0D108BD9-81ED-4DB2-BD59-A6C34878D82A}">
                    <a16:rowId xmlns:a16="http://schemas.microsoft.com/office/drawing/2014/main" val="10017"/>
                  </a:ext>
                </a:extLst>
              </a:tr>
              <a:tr h="188497">
                <a:tc>
                  <a:txBody>
                    <a:bodyPr/>
                    <a:lstStyle/>
                    <a:p>
                      <a:pPr algn="l" fontAlgn="b"/>
                      <a:r>
                        <a:rPr lang="en-US" sz="1100" b="0" i="0" u="none" strike="noStrike">
                          <a:solidFill>
                            <a:srgbClr val="000000"/>
                          </a:solidFill>
                          <a:effectLst/>
                          <a:latin typeface="Calibri" panose="020F0502020204030204" pitchFamily="34" charset="0"/>
                        </a:rPr>
                        <a:t>Study on security aspects of single radio voice continuity from 5G to UTRAN</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FS_5G_UTRAN_SEC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SP-180209</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Feng Gao, China Unicom</a:t>
                      </a:r>
                    </a:p>
                  </a:txBody>
                  <a:tcPr marL="4763" marR="4763" marT="4763" marB="0"/>
                </a:tc>
                <a:extLst>
                  <a:ext uri="{0D108BD9-81ED-4DB2-BD59-A6C34878D82A}">
                    <a16:rowId xmlns:a16="http://schemas.microsoft.com/office/drawing/2014/main" val="10018"/>
                  </a:ext>
                </a:extLst>
              </a:tr>
              <a:tr h="188497">
                <a:tc>
                  <a:txBody>
                    <a:bodyPr/>
                    <a:lstStyle/>
                    <a:p>
                      <a:pPr algn="l" fontAlgn="b"/>
                      <a:r>
                        <a:rPr lang="en-US" sz="1100" b="0" i="0" u="none" strike="noStrike">
                          <a:solidFill>
                            <a:srgbClr val="000000"/>
                          </a:solidFill>
                          <a:effectLst/>
                          <a:latin typeface="Calibri" panose="020F0502020204030204" pitchFamily="34" charset="0"/>
                        </a:rPr>
                        <a:t>Stopped - Study of KDF negotiation for 5G System Security</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FS_5GS_KDF</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SP-180691</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Ahmad </a:t>
                      </a:r>
                      <a:r>
                        <a:rPr lang="en-US" sz="800" b="0" i="0" u="none" strike="noStrike" dirty="0" err="1">
                          <a:solidFill>
                            <a:srgbClr val="000000"/>
                          </a:solidFill>
                          <a:effectLst/>
                          <a:latin typeface="Arial" panose="020B0604020202020204" pitchFamily="34" charset="0"/>
                        </a:rPr>
                        <a:t>Muhanna</a:t>
                      </a:r>
                      <a:r>
                        <a:rPr lang="en-US" sz="800" b="0" i="0" u="none" strike="noStrike" dirty="0">
                          <a:solidFill>
                            <a:srgbClr val="000000"/>
                          </a:solidFill>
                          <a:effectLst/>
                          <a:latin typeface="Arial" panose="020B0604020202020204" pitchFamily="34" charset="0"/>
                        </a:rPr>
                        <a:t> </a:t>
                      </a:r>
                    </a:p>
                  </a:txBody>
                  <a:tcPr marL="4763" marR="4763" marT="4763" marB="0"/>
                </a:tc>
                <a:extLst>
                  <a:ext uri="{0D108BD9-81ED-4DB2-BD59-A6C34878D82A}">
                    <a16:rowId xmlns:a16="http://schemas.microsoft.com/office/drawing/2014/main" val="10019"/>
                  </a:ext>
                </a:extLst>
              </a:tr>
              <a:tr h="188497">
                <a:tc>
                  <a:txBody>
                    <a:bodyPr/>
                    <a:lstStyle/>
                    <a:p>
                      <a:pPr algn="l" fontAlgn="b"/>
                      <a:r>
                        <a:rPr lang="en-US" sz="1100" b="0" i="0" u="none" strike="noStrike">
                          <a:solidFill>
                            <a:srgbClr val="000000"/>
                          </a:solidFill>
                          <a:effectLst/>
                          <a:latin typeface="Calibri" panose="020F0502020204030204" pitchFamily="34" charset="0"/>
                        </a:rPr>
                        <a:t>Study on Security of the enhancement to the 5GC location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FS_eLCS_Sec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SP-180694</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Wei Zhou, CATT</a:t>
                      </a:r>
                    </a:p>
                  </a:txBody>
                  <a:tcPr marL="4763" marR="4763" marT="4763" marB="0"/>
                </a:tc>
                <a:extLst>
                  <a:ext uri="{0D108BD9-81ED-4DB2-BD59-A6C34878D82A}">
                    <a16:rowId xmlns:a16="http://schemas.microsoft.com/office/drawing/2014/main" val="10020"/>
                  </a:ext>
                </a:extLst>
              </a:tr>
              <a:tr h="188497">
                <a:tc>
                  <a:txBody>
                    <a:bodyPr/>
                    <a:lstStyle/>
                    <a:p>
                      <a:pPr algn="l" fontAlgn="b"/>
                      <a:r>
                        <a:rPr lang="en-US" sz="1100" b="0" i="0" u="none" strike="noStrike">
                          <a:solidFill>
                            <a:srgbClr val="000000"/>
                          </a:solidFill>
                          <a:effectLst/>
                          <a:latin typeface="Calibri" panose="020F0502020204030204" pitchFamily="34" charset="0"/>
                        </a:rPr>
                        <a:t>Study on Long Term Key Update Procedures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FS_LTKUP</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SP-170413</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Evans, Tim, Vodafone</a:t>
                      </a:r>
                    </a:p>
                  </a:txBody>
                  <a:tcPr marL="4763" marR="4763" marT="4763" marB="0"/>
                </a:tc>
                <a:extLst>
                  <a:ext uri="{0D108BD9-81ED-4DB2-BD59-A6C34878D82A}">
                    <a16:rowId xmlns:a16="http://schemas.microsoft.com/office/drawing/2014/main" val="10021"/>
                  </a:ext>
                </a:extLst>
              </a:tr>
              <a:tr h="188497">
                <a:tc>
                  <a:txBody>
                    <a:bodyPr/>
                    <a:lstStyle/>
                    <a:p>
                      <a:pPr algn="l" fontAlgn="b"/>
                      <a:r>
                        <a:rPr lang="en-US" sz="1100" b="0" i="0" u="none" strike="noStrike">
                          <a:solidFill>
                            <a:srgbClr val="000000"/>
                          </a:solidFill>
                          <a:effectLst/>
                          <a:latin typeface="Calibri" panose="020F0502020204030204" pitchFamily="34" charset="0"/>
                        </a:rPr>
                        <a:t>Study on Security Aspects of PARLOS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FS_PARLOS_Sec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SP-180442</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Greg Schumacher, Sprint</a:t>
                      </a:r>
                    </a:p>
                  </a:txBody>
                  <a:tcPr marL="4763" marR="4763" marT="4763" marB="0"/>
                </a:tc>
                <a:extLst>
                  <a:ext uri="{0D108BD9-81ED-4DB2-BD59-A6C34878D82A}">
                    <a16:rowId xmlns:a16="http://schemas.microsoft.com/office/drawing/2014/main" val="10022"/>
                  </a:ext>
                </a:extLst>
              </a:tr>
            </a:tbl>
          </a:graphicData>
        </a:graphic>
      </p:graphicFrame>
      <p:sp>
        <p:nvSpPr>
          <p:cNvPr id="5" name="Line Callout 2 (Accent Bar) 4"/>
          <p:cNvSpPr/>
          <p:nvPr/>
        </p:nvSpPr>
        <p:spPr>
          <a:xfrm>
            <a:off x="5573948" y="1157592"/>
            <a:ext cx="1935805" cy="345332"/>
          </a:xfrm>
          <a:prstGeom prst="accentCallout2">
            <a:avLst>
              <a:gd name="adj1" fmla="val 60039"/>
              <a:gd name="adj2" fmla="val -2089"/>
              <a:gd name="adj3" fmla="val 62321"/>
              <a:gd name="adj4" fmla="val -27177"/>
              <a:gd name="adj5" fmla="val 176258"/>
              <a:gd name="adj6" fmla="val -276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FFFF"/>
                </a:solidFill>
              </a:rPr>
              <a:t>Green if new since last PCG</a:t>
            </a:r>
            <a:endParaRPr lang="en-US" dirty="0">
              <a:solidFill>
                <a:srgbClr val="FFFFFF"/>
              </a:solidFill>
            </a:endParaRPr>
          </a:p>
        </p:txBody>
      </p:sp>
    </p:spTree>
    <p:extLst>
      <p:ext uri="{BB962C8B-B14F-4D97-AF65-F5344CB8AC3E}">
        <p14:creationId xmlns:p14="http://schemas.microsoft.com/office/powerpoint/2010/main" val="119404622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SA4 Studies</a:t>
            </a:r>
          </a:p>
        </p:txBody>
      </p:sp>
      <p:graphicFrame>
        <p:nvGraphicFramePr>
          <p:cNvPr id="3" name="Table 2"/>
          <p:cNvGraphicFramePr>
            <a:graphicFrameLocks noGrp="1"/>
          </p:cNvGraphicFramePr>
          <p:nvPr>
            <p:extLst>
              <p:ext uri="{D42A27DB-BD31-4B8C-83A1-F6EECF244321}">
                <p14:modId xmlns:p14="http://schemas.microsoft.com/office/powerpoint/2010/main" val="3168025435"/>
              </p:ext>
            </p:extLst>
          </p:nvPr>
        </p:nvGraphicFramePr>
        <p:xfrm>
          <a:off x="43977" y="1844279"/>
          <a:ext cx="11861973" cy="2937828"/>
        </p:xfrm>
        <a:graphic>
          <a:graphicData uri="http://schemas.openxmlformats.org/drawingml/2006/table">
            <a:tbl>
              <a:tblPr firstRow="1">
                <a:tableStyleId>{5C22544A-7EE6-4342-B048-85BDC9FD1C3A}</a:tableStyleId>
              </a:tblPr>
              <a:tblGrid>
                <a:gridCol w="5128998">
                  <a:extLst>
                    <a:ext uri="{9D8B030D-6E8A-4147-A177-3AD203B41FA5}">
                      <a16:colId xmlns:a16="http://schemas.microsoft.com/office/drawing/2014/main" val="20000"/>
                    </a:ext>
                  </a:extLst>
                </a:gridCol>
                <a:gridCol w="1790487">
                  <a:extLst>
                    <a:ext uri="{9D8B030D-6E8A-4147-A177-3AD203B41FA5}">
                      <a16:colId xmlns:a16="http://schemas.microsoft.com/office/drawing/2014/main" val="20001"/>
                    </a:ext>
                  </a:extLst>
                </a:gridCol>
                <a:gridCol w="540756">
                  <a:extLst>
                    <a:ext uri="{9D8B030D-6E8A-4147-A177-3AD203B41FA5}">
                      <a16:colId xmlns:a16="http://schemas.microsoft.com/office/drawing/2014/main" val="20002"/>
                    </a:ext>
                  </a:extLst>
                </a:gridCol>
                <a:gridCol w="1063221">
                  <a:extLst>
                    <a:ext uri="{9D8B030D-6E8A-4147-A177-3AD203B41FA5}">
                      <a16:colId xmlns:a16="http://schemas.microsoft.com/office/drawing/2014/main" val="20003"/>
                    </a:ext>
                  </a:extLst>
                </a:gridCol>
                <a:gridCol w="951196">
                  <a:extLst>
                    <a:ext uri="{9D8B030D-6E8A-4147-A177-3AD203B41FA5}">
                      <a16:colId xmlns:a16="http://schemas.microsoft.com/office/drawing/2014/main" val="20004"/>
                    </a:ext>
                  </a:extLst>
                </a:gridCol>
                <a:gridCol w="2387315">
                  <a:extLst>
                    <a:ext uri="{9D8B030D-6E8A-4147-A177-3AD203B41FA5}">
                      <a16:colId xmlns:a16="http://schemas.microsoft.com/office/drawing/2014/main" val="20005"/>
                    </a:ext>
                  </a:extLst>
                </a:gridCol>
              </a:tblGrid>
              <a:tr h="244475">
                <a:tc>
                  <a:txBody>
                    <a:bodyPr/>
                    <a:lstStyle/>
                    <a:p>
                      <a:pPr algn="ctr" fontAlgn="ctr"/>
                      <a:r>
                        <a:rPr lang="en-US" sz="1600" u="none" strike="noStrike" dirty="0">
                          <a:effectLst/>
                        </a:rPr>
                        <a:t>Name</a:t>
                      </a:r>
                      <a:endParaRPr lang="en-US" sz="16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Acronym</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Group</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Completion</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tdoc</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Rapporteur</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244475">
                <a:tc>
                  <a:txBody>
                    <a:bodyPr/>
                    <a:lstStyle/>
                    <a:p>
                      <a:pPr algn="l" fontAlgn="b"/>
                      <a:r>
                        <a:rPr lang="en-US" sz="1100" b="0" i="0" u="none" strike="noStrike" dirty="0">
                          <a:solidFill>
                            <a:srgbClr val="000000"/>
                          </a:solidFill>
                          <a:effectLst/>
                          <a:latin typeface="Calibri" panose="020F0502020204030204" pitchFamily="34" charset="0"/>
                        </a:rPr>
                        <a:t>Study on </a:t>
                      </a:r>
                      <a:r>
                        <a:rPr lang="en-US" sz="1100" b="0" i="0" u="none" strike="noStrike" dirty="0" err="1">
                          <a:solidFill>
                            <a:srgbClr val="000000"/>
                          </a:solidFill>
                          <a:effectLst/>
                          <a:latin typeface="Calibri" panose="020F0502020204030204" pitchFamily="34" charset="0"/>
                        </a:rPr>
                        <a:t>eXtended</a:t>
                      </a:r>
                      <a:r>
                        <a:rPr lang="en-US" sz="1100" b="0" i="0" u="none" strike="noStrike" dirty="0">
                          <a:solidFill>
                            <a:srgbClr val="000000"/>
                          </a:solidFill>
                          <a:effectLst/>
                          <a:latin typeface="Calibri" panose="020F0502020204030204" pitchFamily="34" charset="0"/>
                        </a:rPr>
                        <a:t> Reality (XR) in 5G</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FS_5GXR</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S4</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60%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SP-180667</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Thomas Stockhammer, Qualcomm Incorporated</a:t>
                      </a:r>
                    </a:p>
                  </a:txBody>
                  <a:tcPr marL="4763" marR="4763" marT="4763" marB="0"/>
                </a:tc>
                <a:extLst>
                  <a:ext uri="{0D108BD9-81ED-4DB2-BD59-A6C34878D82A}">
                    <a16:rowId xmlns:a16="http://schemas.microsoft.com/office/drawing/2014/main" val="10001"/>
                  </a:ext>
                </a:extLst>
              </a:tr>
              <a:tr h="244475">
                <a:tc>
                  <a:txBody>
                    <a:bodyPr/>
                    <a:lstStyle/>
                    <a:p>
                      <a:pPr algn="l" fontAlgn="b"/>
                      <a:r>
                        <a:rPr lang="en-US" sz="1100" b="0" i="0" u="none" strike="noStrike">
                          <a:solidFill>
                            <a:srgbClr val="000000"/>
                          </a:solidFill>
                          <a:effectLst/>
                          <a:latin typeface="Calibri" panose="020F0502020204030204" pitchFamily="34" charset="0"/>
                        </a:rPr>
                        <a:t>Study on Typical Traffic Characteristics of Media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FS_TyTrac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S4</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60%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SP-180666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Thomas Stockhammer, Qualcomm Incorporated</a:t>
                      </a:r>
                    </a:p>
                  </a:txBody>
                  <a:tcPr marL="4763" marR="4763" marT="4763" marB="0"/>
                </a:tc>
                <a:extLst>
                  <a:ext uri="{0D108BD9-81ED-4DB2-BD59-A6C34878D82A}">
                    <a16:rowId xmlns:a16="http://schemas.microsoft.com/office/drawing/2014/main" val="10002"/>
                  </a:ext>
                </a:extLst>
              </a:tr>
              <a:tr h="244475">
                <a:tc>
                  <a:txBody>
                    <a:bodyPr/>
                    <a:lstStyle/>
                    <a:p>
                      <a:pPr algn="l" fontAlgn="b"/>
                      <a:r>
                        <a:rPr lang="en-US" sz="1100" b="0" i="0" u="none" strike="noStrike">
                          <a:solidFill>
                            <a:srgbClr val="000000"/>
                          </a:solidFill>
                          <a:effectLst/>
                          <a:latin typeface="Calibri" panose="020F0502020204030204" pitchFamily="34" charset="0"/>
                        </a:rPr>
                        <a:t>Study on ambient noise test methodology for evaluation of acoustic UE performance</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FS_ANTeM</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S4</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70%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SP-180986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Jan Reimes, HEAD acoustics GmbH</a:t>
                      </a:r>
                    </a:p>
                  </a:txBody>
                  <a:tcPr marL="4763" marR="4763" marT="4763" marB="0"/>
                </a:tc>
                <a:extLst>
                  <a:ext uri="{0D108BD9-81ED-4DB2-BD59-A6C34878D82A}">
                    <a16:rowId xmlns:a16="http://schemas.microsoft.com/office/drawing/2014/main" val="10003"/>
                  </a:ext>
                </a:extLst>
              </a:tr>
              <a:tr h="244475">
                <a:tc>
                  <a:txBody>
                    <a:bodyPr/>
                    <a:lstStyle/>
                    <a:p>
                      <a:pPr algn="l" fontAlgn="b"/>
                      <a:r>
                        <a:rPr lang="en-US" sz="1100" b="0" i="0" u="none" strike="noStrike" dirty="0">
                          <a:solidFill>
                            <a:srgbClr val="000000"/>
                          </a:solidFill>
                          <a:effectLst/>
                          <a:latin typeface="Calibri" panose="020F0502020204030204" pitchFamily="34" charset="0"/>
                        </a:rPr>
                        <a:t>Study on V2X Media Handling and Interaction</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FS_mV2X</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S4</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90%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SP-170799</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Jung, Kyunghun, Samsung Electronics Co., Ltd</a:t>
                      </a:r>
                    </a:p>
                  </a:txBody>
                  <a:tcPr marL="4763" marR="4763" marT="4763" marB="0"/>
                </a:tc>
                <a:extLst>
                  <a:ext uri="{0D108BD9-81ED-4DB2-BD59-A6C34878D82A}">
                    <a16:rowId xmlns:a16="http://schemas.microsoft.com/office/drawing/2014/main" val="10004"/>
                  </a:ext>
                </a:extLst>
              </a:tr>
              <a:tr h="244475">
                <a:tc>
                  <a:txBody>
                    <a:bodyPr/>
                    <a:lstStyle/>
                    <a:p>
                      <a:pPr algn="l" fontAlgn="b"/>
                      <a:r>
                        <a:rPr lang="en-US" sz="1100" b="0" i="0" u="none" strike="noStrike">
                          <a:solidFill>
                            <a:srgbClr val="000000"/>
                          </a:solidFill>
                          <a:effectLst/>
                          <a:latin typeface="Calibri" panose="020F0502020204030204" pitchFamily="34" charset="0"/>
                        </a:rPr>
                        <a:t>Study on 5G enhanced Mobile Broadband Media Distribution</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FS_5GMedia_Distribution</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S4</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SP-170334</a:t>
                      </a:r>
                    </a:p>
                  </a:txBody>
                  <a:tcPr marL="4763" marR="4763" marT="4763" marB="0"/>
                </a:tc>
                <a:tc>
                  <a:txBody>
                    <a:bodyPr/>
                    <a:lstStyle/>
                    <a:p>
                      <a:pPr algn="l" fontAlgn="t"/>
                      <a:r>
                        <a:rPr lang="en-US" sz="800" b="0" i="0" u="none" strike="noStrike" dirty="0" err="1">
                          <a:solidFill>
                            <a:srgbClr val="000000"/>
                          </a:solidFill>
                          <a:effectLst/>
                          <a:latin typeface="Arial" panose="020B0604020202020204" pitchFamily="34" charset="0"/>
                        </a:rPr>
                        <a:t>Bouazizi</a:t>
                      </a:r>
                      <a:r>
                        <a:rPr lang="en-US" sz="800" b="0" i="0" u="none" strike="noStrike" dirty="0">
                          <a:solidFill>
                            <a:srgbClr val="000000"/>
                          </a:solidFill>
                          <a:effectLst/>
                          <a:latin typeface="Arial" panose="020B0604020202020204" pitchFamily="34" charset="0"/>
                        </a:rPr>
                        <a:t>, </a:t>
                      </a:r>
                      <a:r>
                        <a:rPr lang="en-US" sz="800" b="0" i="0" u="none" strike="noStrike" dirty="0" err="1">
                          <a:solidFill>
                            <a:srgbClr val="000000"/>
                          </a:solidFill>
                          <a:effectLst/>
                          <a:latin typeface="Arial" panose="020B0604020202020204" pitchFamily="34" charset="0"/>
                        </a:rPr>
                        <a:t>Imed</a:t>
                      </a:r>
                      <a:r>
                        <a:rPr lang="en-US" sz="800" b="0" i="0" u="none" strike="noStrike" dirty="0">
                          <a:solidFill>
                            <a:srgbClr val="000000"/>
                          </a:solidFill>
                          <a:effectLst/>
                          <a:latin typeface="Arial" panose="020B0604020202020204" pitchFamily="34" charset="0"/>
                        </a:rPr>
                        <a:t>, Samsung Electronics Co., Ltd., </a:t>
                      </a:r>
                    </a:p>
                  </a:txBody>
                  <a:tcPr marL="4763" marR="4763" marT="4763" marB="0"/>
                </a:tc>
                <a:extLst>
                  <a:ext uri="{0D108BD9-81ED-4DB2-BD59-A6C34878D82A}">
                    <a16:rowId xmlns:a16="http://schemas.microsoft.com/office/drawing/2014/main" val="10005"/>
                  </a:ext>
                </a:extLst>
              </a:tr>
              <a:tr h="244475">
                <a:tc>
                  <a:txBody>
                    <a:bodyPr/>
                    <a:lstStyle/>
                    <a:p>
                      <a:pPr algn="l" fontAlgn="b"/>
                      <a:r>
                        <a:rPr lang="en-US" sz="1100" b="0" i="0" u="none" strike="noStrike" dirty="0">
                          <a:solidFill>
                            <a:srgbClr val="000000"/>
                          </a:solidFill>
                          <a:effectLst/>
                          <a:latin typeface="Calibri" panose="020F0502020204030204" pitchFamily="34" charset="0"/>
                        </a:rPr>
                        <a:t>Study on Media Handling Aspects of Conversational Services in 5G Systems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FS_5G_MEDIA_MTSI</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S4</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SP-170336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Oyman, Ozgur, Company: Intel</a:t>
                      </a:r>
                    </a:p>
                  </a:txBody>
                  <a:tcPr marL="4763" marR="4763" marT="4763" marB="0"/>
                </a:tc>
                <a:extLst>
                  <a:ext uri="{0D108BD9-81ED-4DB2-BD59-A6C34878D82A}">
                    <a16:rowId xmlns:a16="http://schemas.microsoft.com/office/drawing/2014/main" val="10006"/>
                  </a:ext>
                </a:extLst>
              </a:tr>
              <a:tr h="244475">
                <a:tc>
                  <a:txBody>
                    <a:bodyPr/>
                    <a:lstStyle/>
                    <a:p>
                      <a:pPr algn="l" fontAlgn="b"/>
                      <a:r>
                        <a:rPr lang="en-US" sz="1100" b="0" i="0" u="none" strike="noStrike">
                          <a:solidFill>
                            <a:srgbClr val="000000"/>
                          </a:solidFill>
                          <a:effectLst/>
                          <a:latin typeface="Calibri" panose="020F0502020204030204" pitchFamily="34" charset="0"/>
                        </a:rPr>
                        <a:t>Study on E2E_DELAY</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FS_E2E_DELAY</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S4</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SP-170837</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Oyman, Ozgur, Company: Intel, </a:t>
                      </a:r>
                    </a:p>
                  </a:txBody>
                  <a:tcPr marL="4763" marR="4763" marT="4763" marB="0"/>
                </a:tc>
                <a:extLst>
                  <a:ext uri="{0D108BD9-81ED-4DB2-BD59-A6C34878D82A}">
                    <a16:rowId xmlns:a16="http://schemas.microsoft.com/office/drawing/2014/main" val="10007"/>
                  </a:ext>
                </a:extLst>
              </a:tr>
              <a:tr h="244475">
                <a:tc>
                  <a:txBody>
                    <a:bodyPr/>
                    <a:lstStyle/>
                    <a:p>
                      <a:pPr algn="l" fontAlgn="b"/>
                      <a:r>
                        <a:rPr lang="en-US" sz="1100" b="0" i="0" u="none" strike="noStrike">
                          <a:solidFill>
                            <a:srgbClr val="000000"/>
                          </a:solidFill>
                          <a:effectLst/>
                          <a:latin typeface="Calibri" panose="020F0502020204030204" pitchFamily="34" charset="0"/>
                        </a:rPr>
                        <a:t>Study on EVS Float Conformance Non Bit-Exact</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FS_EVS_FCNBE</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S4</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SP-170618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Fabrice Plante, Intel</a:t>
                      </a:r>
                    </a:p>
                  </a:txBody>
                  <a:tcPr marL="4763" marR="4763" marT="4763" marB="0"/>
                </a:tc>
                <a:extLst>
                  <a:ext uri="{0D108BD9-81ED-4DB2-BD59-A6C34878D82A}">
                    <a16:rowId xmlns:a16="http://schemas.microsoft.com/office/drawing/2014/main" val="10008"/>
                  </a:ext>
                </a:extLst>
              </a:tr>
              <a:tr h="244475">
                <a:tc>
                  <a:txBody>
                    <a:bodyPr/>
                    <a:lstStyle/>
                    <a:p>
                      <a:pPr algn="l" fontAlgn="b"/>
                      <a:r>
                        <a:rPr lang="en-US" sz="1100" b="0" i="0" u="none" strike="noStrike" dirty="0">
                          <a:solidFill>
                            <a:srgbClr val="000000"/>
                          </a:solidFill>
                          <a:effectLst/>
                          <a:latin typeface="Calibri" panose="020F0502020204030204" pitchFamily="34" charset="0"/>
                        </a:rPr>
                        <a:t>Study on UEs Supporting Handset Mode with Non-Traditional Earpieces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FS_HaNTE</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S4</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SP-190041</a:t>
                      </a:r>
                    </a:p>
                  </a:txBody>
                  <a:tcPr marL="4763" marR="4763" marT="4763" marB="0"/>
                </a:tc>
                <a:tc>
                  <a:txBody>
                    <a:bodyPr/>
                    <a:lstStyle/>
                    <a:p>
                      <a:pPr algn="l" fontAlgn="t"/>
                      <a:r>
                        <a:rPr lang="en-US" sz="800" b="0" i="0" u="none" strike="noStrike" dirty="0" err="1">
                          <a:solidFill>
                            <a:srgbClr val="000000"/>
                          </a:solidFill>
                          <a:effectLst/>
                          <a:latin typeface="Arial" panose="020B0604020202020204" pitchFamily="34" charset="0"/>
                        </a:rPr>
                        <a:t>Schevciw</a:t>
                      </a:r>
                      <a:r>
                        <a:rPr lang="en-US" sz="800" b="0" i="0" u="none" strike="noStrike" dirty="0">
                          <a:solidFill>
                            <a:srgbClr val="000000"/>
                          </a:solidFill>
                          <a:effectLst/>
                          <a:latin typeface="Arial" panose="020B0604020202020204" pitchFamily="34" charset="0"/>
                        </a:rPr>
                        <a:t>, Andre, Qualcomm Incorporated</a:t>
                      </a:r>
                    </a:p>
                  </a:txBody>
                  <a:tcPr marL="4763" marR="4763" marT="4763" marB="0"/>
                </a:tc>
                <a:extLst>
                  <a:ext uri="{0D108BD9-81ED-4DB2-BD59-A6C34878D82A}">
                    <a16:rowId xmlns:a16="http://schemas.microsoft.com/office/drawing/2014/main" val="10009"/>
                  </a:ext>
                </a:extLst>
              </a:tr>
              <a:tr h="244475">
                <a:tc>
                  <a:txBody>
                    <a:bodyPr/>
                    <a:lstStyle/>
                    <a:p>
                      <a:pPr marL="0" algn="l" defTabSz="914400" rtl="0" eaLnBrk="1" fontAlgn="b" latinLnBrk="0" hangingPunct="1"/>
                      <a:r>
                        <a:rPr lang="en-US" sz="1100" b="0" i="0" u="none" strike="noStrike" kern="1200" dirty="0">
                          <a:solidFill>
                            <a:srgbClr val="000000"/>
                          </a:solidFill>
                          <a:effectLst/>
                          <a:latin typeface="Calibri" panose="020F0502020204030204" pitchFamily="34" charset="0"/>
                          <a:ea typeface="+mn-ea"/>
                          <a:cs typeface="+mn-cs"/>
                        </a:rPr>
                        <a:t>Study on </a:t>
                      </a:r>
                      <a:r>
                        <a:rPr lang="en-US" sz="1100" b="0" i="0" u="none" strike="noStrike" kern="1200" dirty="0" err="1">
                          <a:solidFill>
                            <a:srgbClr val="000000"/>
                          </a:solidFill>
                          <a:effectLst/>
                          <a:latin typeface="Calibri" panose="020F0502020204030204" pitchFamily="34" charset="0"/>
                          <a:ea typeface="+mn-ea"/>
                          <a:cs typeface="+mn-cs"/>
                        </a:rPr>
                        <a:t>QoE</a:t>
                      </a:r>
                      <a:r>
                        <a:rPr lang="en-US" sz="1100" b="0" i="0" u="none" strike="noStrike" kern="1200" dirty="0">
                          <a:solidFill>
                            <a:srgbClr val="000000"/>
                          </a:solidFill>
                          <a:effectLst/>
                          <a:latin typeface="Calibri" panose="020F0502020204030204" pitchFamily="34" charset="0"/>
                          <a:ea typeface="+mn-ea"/>
                          <a:cs typeface="+mn-cs"/>
                        </a:rPr>
                        <a:t> metrics for VR</a:t>
                      </a:r>
                    </a:p>
                  </a:txBody>
                  <a:tcPr marL="4763" marR="4763" marT="4763" marB="0" anchor="ctr"/>
                </a:tc>
                <a:tc>
                  <a:txBody>
                    <a:bodyPr/>
                    <a:lstStyle/>
                    <a:p>
                      <a:pPr marL="0" algn="l" defTabSz="914400" rtl="0" eaLnBrk="1" fontAlgn="t" latinLnBrk="0" hangingPunct="1"/>
                      <a:r>
                        <a:rPr lang="en-US" sz="800" b="0" i="0" u="none" strike="noStrike" kern="1200">
                          <a:solidFill>
                            <a:srgbClr val="000000"/>
                          </a:solidFill>
                          <a:effectLst/>
                          <a:latin typeface="Arial" panose="020B0604020202020204" pitchFamily="34" charset="0"/>
                          <a:ea typeface="+mn-ea"/>
                          <a:cs typeface="+mn-cs"/>
                        </a:rPr>
                        <a:t>FS_MBMS_IoT</a:t>
                      </a:r>
                    </a:p>
                  </a:txBody>
                  <a:tcPr marL="4763" marR="4763" marT="4763" marB="0" anchor="ctr"/>
                </a:tc>
                <a:tc>
                  <a:txBody>
                    <a:bodyPr/>
                    <a:lstStyle/>
                    <a:p>
                      <a:pPr marL="0" algn="l" defTabSz="914400" rtl="0" eaLnBrk="1" fontAlgn="t" latinLnBrk="0" hangingPunct="1"/>
                      <a:r>
                        <a:rPr lang="en-US" sz="800" b="0" i="0" u="none" strike="noStrike" kern="1200">
                          <a:solidFill>
                            <a:srgbClr val="000000"/>
                          </a:solidFill>
                          <a:effectLst/>
                          <a:latin typeface="Arial" panose="020B0604020202020204" pitchFamily="34" charset="0"/>
                          <a:ea typeface="+mn-ea"/>
                          <a:cs typeface="+mn-cs"/>
                        </a:rPr>
                        <a:t>S4</a:t>
                      </a:r>
                    </a:p>
                  </a:txBody>
                  <a:tcPr marL="4763" marR="4763" marT="4763" marB="0" anchor="ctr"/>
                </a:tc>
                <a:tc>
                  <a:txBody>
                    <a:bodyPr/>
                    <a:lstStyle/>
                    <a:p>
                      <a:pPr marL="0" algn="l" defTabSz="914400" rtl="0" eaLnBrk="1" fontAlgn="t" latinLnBrk="0" hangingPunct="1"/>
                      <a:r>
                        <a:rPr lang="en-US" sz="800" b="0" i="0" u="none" strike="noStrike" kern="1200">
                          <a:solidFill>
                            <a:srgbClr val="000000"/>
                          </a:solidFill>
                          <a:effectLst/>
                          <a:latin typeface="Arial" panose="020B0604020202020204" pitchFamily="34" charset="0"/>
                          <a:ea typeface="+mn-ea"/>
                          <a:cs typeface="+mn-cs"/>
                        </a:rPr>
                        <a:t>100%</a:t>
                      </a:r>
                    </a:p>
                  </a:txBody>
                  <a:tcPr marL="4763" marR="4763" marT="4763" marB="0" anchor="ctr">
                    <a:solidFill>
                      <a:srgbClr val="B1D254"/>
                    </a:solidFill>
                  </a:tcPr>
                </a:tc>
                <a:tc>
                  <a:txBody>
                    <a:bodyPr/>
                    <a:lstStyle/>
                    <a:p>
                      <a:pPr marL="0" algn="l" defTabSz="914400" rtl="0" eaLnBrk="1" fontAlgn="t" latinLnBrk="0" hangingPunct="1"/>
                      <a:r>
                        <a:rPr lang="en-US" sz="800" b="0" i="0" u="none" strike="noStrike" kern="1200">
                          <a:solidFill>
                            <a:srgbClr val="000000"/>
                          </a:solidFill>
                          <a:effectLst/>
                          <a:latin typeface="Arial" panose="020B0604020202020204" pitchFamily="34" charset="0"/>
                          <a:ea typeface="+mn-ea"/>
                          <a:cs typeface="+mn-cs"/>
                        </a:rPr>
                        <a:t>SP-170592</a:t>
                      </a:r>
                    </a:p>
                  </a:txBody>
                  <a:tcPr marL="4763" marR="4763" marT="4763" marB="0" anchor="ctr"/>
                </a:tc>
                <a:tc>
                  <a:txBody>
                    <a:bodyPr/>
                    <a:lstStyle/>
                    <a:p>
                      <a:pPr marL="0" algn="l" defTabSz="914400" rtl="0" eaLnBrk="1" fontAlgn="t" latinLnBrk="0" hangingPunct="1"/>
                      <a:r>
                        <a:rPr lang="en-US" sz="800" b="0" i="0" u="none" strike="noStrike" kern="1200">
                          <a:solidFill>
                            <a:srgbClr val="000000"/>
                          </a:solidFill>
                          <a:effectLst/>
                          <a:latin typeface="Arial" panose="020B0604020202020204" pitchFamily="34" charset="0"/>
                          <a:ea typeface="+mn-ea"/>
                          <a:cs typeface="+mn-cs"/>
                        </a:rPr>
                        <a:t>Cedric thienot, Expway</a:t>
                      </a:r>
                      <a:endParaRPr lang="en-US" sz="800" b="0" i="0" u="none" strike="noStrike" kern="1200" dirty="0">
                        <a:solidFill>
                          <a:srgbClr val="000000"/>
                        </a:solidFill>
                        <a:effectLst/>
                        <a:latin typeface="Arial" panose="020B0604020202020204" pitchFamily="34" charset="0"/>
                        <a:ea typeface="+mn-ea"/>
                        <a:cs typeface="+mn-cs"/>
                      </a:endParaRPr>
                    </a:p>
                  </a:txBody>
                  <a:tcPr marL="4763" marR="4763" marT="4763" marB="0" anchor="ctr"/>
                </a:tc>
                <a:extLst>
                  <a:ext uri="{0D108BD9-81ED-4DB2-BD59-A6C34878D82A}">
                    <a16:rowId xmlns:a16="http://schemas.microsoft.com/office/drawing/2014/main" val="10010"/>
                  </a:ext>
                </a:extLst>
              </a:tr>
              <a:tr h="244475">
                <a:tc>
                  <a:txBody>
                    <a:bodyPr/>
                    <a:lstStyle/>
                    <a:p>
                      <a:pPr marL="0" algn="l" defTabSz="914400" rtl="0" eaLnBrk="1" fontAlgn="b" latinLnBrk="0" hangingPunct="1"/>
                      <a:r>
                        <a:rPr lang="en-US" sz="1100" b="0" i="0" u="none" strike="noStrike" kern="1200" dirty="0">
                          <a:solidFill>
                            <a:srgbClr val="000000"/>
                          </a:solidFill>
                          <a:effectLst/>
                          <a:latin typeface="Calibri" panose="020F0502020204030204" pitchFamily="34" charset="0"/>
                          <a:ea typeface="+mn-ea"/>
                          <a:cs typeface="+mn-cs"/>
                        </a:rPr>
                        <a:t>Study on Typical Traffic Characteristics of Media Services</a:t>
                      </a:r>
                    </a:p>
                  </a:txBody>
                  <a:tcPr marL="4763" marR="4763" marT="4763" marB="0" anchor="ctr"/>
                </a:tc>
                <a:tc>
                  <a:txBody>
                    <a:bodyPr/>
                    <a:lstStyle/>
                    <a:p>
                      <a:pPr marL="0" algn="l" defTabSz="914400" rtl="0" eaLnBrk="1" fontAlgn="t" latinLnBrk="0" hangingPunct="1"/>
                      <a:r>
                        <a:rPr lang="en-US" sz="800" b="0" i="0" u="none" strike="noStrike" kern="1200">
                          <a:solidFill>
                            <a:srgbClr val="000000"/>
                          </a:solidFill>
                          <a:effectLst/>
                          <a:latin typeface="Arial" panose="020B0604020202020204" pitchFamily="34" charset="0"/>
                          <a:ea typeface="+mn-ea"/>
                          <a:cs typeface="+mn-cs"/>
                        </a:rPr>
                        <a:t>FS_QoE_VR</a:t>
                      </a:r>
                    </a:p>
                  </a:txBody>
                  <a:tcPr marL="4763" marR="4763" marT="4763" marB="0" anchor="ctr"/>
                </a:tc>
                <a:tc>
                  <a:txBody>
                    <a:bodyPr/>
                    <a:lstStyle/>
                    <a:p>
                      <a:pPr marL="0" algn="l" defTabSz="914400" rtl="0" eaLnBrk="1" fontAlgn="t" latinLnBrk="0" hangingPunct="1"/>
                      <a:r>
                        <a:rPr lang="en-US" sz="800" b="0" i="0" u="none" strike="noStrike" kern="1200" dirty="0">
                          <a:solidFill>
                            <a:srgbClr val="000000"/>
                          </a:solidFill>
                          <a:effectLst/>
                          <a:latin typeface="Arial" panose="020B0604020202020204" pitchFamily="34" charset="0"/>
                          <a:ea typeface="+mn-ea"/>
                          <a:cs typeface="+mn-cs"/>
                        </a:rPr>
                        <a:t>S4</a:t>
                      </a:r>
                    </a:p>
                  </a:txBody>
                  <a:tcPr marL="4763" marR="4763" marT="4763" marB="0" anchor="ctr"/>
                </a:tc>
                <a:tc>
                  <a:txBody>
                    <a:bodyPr/>
                    <a:lstStyle/>
                    <a:p>
                      <a:pPr marL="0" algn="l" defTabSz="914400" rtl="0" eaLnBrk="1" fontAlgn="t" latinLnBrk="0" hangingPunct="1"/>
                      <a:r>
                        <a:rPr lang="en-US" sz="800" b="0" i="0" u="none" strike="noStrike" kern="1200" dirty="0">
                          <a:solidFill>
                            <a:srgbClr val="000000"/>
                          </a:solidFill>
                          <a:effectLst/>
                          <a:latin typeface="Arial" panose="020B0604020202020204" pitchFamily="34" charset="0"/>
                          <a:ea typeface="+mn-ea"/>
                          <a:cs typeface="+mn-cs"/>
                        </a:rPr>
                        <a:t>100%</a:t>
                      </a:r>
                    </a:p>
                  </a:txBody>
                  <a:tcPr marL="4763" marR="4763" marT="4763" marB="0" anchor="ctr">
                    <a:solidFill>
                      <a:srgbClr val="B1D254"/>
                    </a:solidFill>
                  </a:tcPr>
                </a:tc>
                <a:tc>
                  <a:txBody>
                    <a:bodyPr/>
                    <a:lstStyle/>
                    <a:p>
                      <a:pPr marL="0" algn="l" defTabSz="914400" rtl="0" eaLnBrk="1" fontAlgn="t" latinLnBrk="0" hangingPunct="1"/>
                      <a:r>
                        <a:rPr lang="en-US" sz="800" b="0" i="0" u="none" strike="noStrike" kern="1200" dirty="0">
                          <a:solidFill>
                            <a:srgbClr val="000000"/>
                          </a:solidFill>
                          <a:effectLst/>
                          <a:latin typeface="Arial" panose="020B0604020202020204" pitchFamily="34" charset="0"/>
                          <a:ea typeface="+mn-ea"/>
                          <a:cs typeface="+mn-cs"/>
                        </a:rPr>
                        <a:t>SP-170614</a:t>
                      </a:r>
                    </a:p>
                  </a:txBody>
                  <a:tcPr marL="4763" marR="4763" marT="4763" marB="0" anchor="ctr"/>
                </a:tc>
                <a:tc>
                  <a:txBody>
                    <a:bodyPr/>
                    <a:lstStyle/>
                    <a:p>
                      <a:pPr marL="0" algn="l" defTabSz="914400" rtl="0" eaLnBrk="1" fontAlgn="t" latinLnBrk="0" hangingPunct="1"/>
                      <a:r>
                        <a:rPr lang="en-US" sz="800" b="0" i="0" u="none" strike="noStrike" kern="1200" dirty="0">
                          <a:solidFill>
                            <a:srgbClr val="000000"/>
                          </a:solidFill>
                          <a:effectLst/>
                          <a:latin typeface="Arial" panose="020B0604020202020204" pitchFamily="34" charset="0"/>
                          <a:ea typeface="+mn-ea"/>
                          <a:cs typeface="+mn-cs"/>
                        </a:rPr>
                        <a:t>Ericsson (Gunnar </a:t>
                      </a:r>
                      <a:r>
                        <a:rPr lang="en-US" sz="800" b="0" i="0" u="none" strike="noStrike" kern="1200" dirty="0" err="1">
                          <a:solidFill>
                            <a:srgbClr val="000000"/>
                          </a:solidFill>
                          <a:effectLst/>
                          <a:latin typeface="Arial" panose="020B0604020202020204" pitchFamily="34" charset="0"/>
                          <a:ea typeface="+mn-ea"/>
                          <a:cs typeface="+mn-cs"/>
                        </a:rPr>
                        <a:t>Heikkilä</a:t>
                      </a:r>
                      <a:endParaRPr lang="en-US" sz="800" b="0" i="0" u="none" strike="noStrike" kern="1200" dirty="0">
                        <a:solidFill>
                          <a:srgbClr val="000000"/>
                        </a:solidFill>
                        <a:effectLst/>
                        <a:latin typeface="Arial" panose="020B0604020202020204" pitchFamily="34" charset="0"/>
                        <a:ea typeface="+mn-ea"/>
                        <a:cs typeface="+mn-cs"/>
                      </a:endParaRPr>
                    </a:p>
                  </a:txBody>
                  <a:tcPr marL="4763" marR="4763" marT="4763" marB="0"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712641404"/>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SA5 Studies</a:t>
            </a:r>
          </a:p>
        </p:txBody>
      </p:sp>
      <p:graphicFrame>
        <p:nvGraphicFramePr>
          <p:cNvPr id="3" name="Table 2"/>
          <p:cNvGraphicFramePr>
            <a:graphicFrameLocks noGrp="1"/>
          </p:cNvGraphicFramePr>
          <p:nvPr>
            <p:extLst>
              <p:ext uri="{D42A27DB-BD31-4B8C-83A1-F6EECF244321}">
                <p14:modId xmlns:p14="http://schemas.microsoft.com/office/powerpoint/2010/main" val="3106236984"/>
              </p:ext>
            </p:extLst>
          </p:nvPr>
        </p:nvGraphicFramePr>
        <p:xfrm>
          <a:off x="227022" y="1770555"/>
          <a:ext cx="11126778" cy="3369311"/>
        </p:xfrm>
        <a:graphic>
          <a:graphicData uri="http://schemas.openxmlformats.org/drawingml/2006/table">
            <a:tbl>
              <a:tblPr firstRow="1">
                <a:tableStyleId>{5C22544A-7EE6-4342-B048-85BDC9FD1C3A}</a:tableStyleId>
              </a:tblPr>
              <a:tblGrid>
                <a:gridCol w="4811107">
                  <a:extLst>
                    <a:ext uri="{9D8B030D-6E8A-4147-A177-3AD203B41FA5}">
                      <a16:colId xmlns:a16="http://schemas.microsoft.com/office/drawing/2014/main" val="20000"/>
                    </a:ext>
                  </a:extLst>
                </a:gridCol>
                <a:gridCol w="1679513">
                  <a:extLst>
                    <a:ext uri="{9D8B030D-6E8A-4147-A177-3AD203B41FA5}">
                      <a16:colId xmlns:a16="http://schemas.microsoft.com/office/drawing/2014/main" val="20001"/>
                    </a:ext>
                  </a:extLst>
                </a:gridCol>
                <a:gridCol w="612322">
                  <a:extLst>
                    <a:ext uri="{9D8B030D-6E8A-4147-A177-3AD203B41FA5}">
                      <a16:colId xmlns:a16="http://schemas.microsoft.com/office/drawing/2014/main" val="20002"/>
                    </a:ext>
                  </a:extLst>
                </a:gridCol>
                <a:gridCol w="892242">
                  <a:extLst>
                    <a:ext uri="{9D8B030D-6E8A-4147-A177-3AD203B41FA5}">
                      <a16:colId xmlns:a16="http://schemas.microsoft.com/office/drawing/2014/main" val="20003"/>
                    </a:ext>
                  </a:extLst>
                </a:gridCol>
                <a:gridCol w="892242">
                  <a:extLst>
                    <a:ext uri="{9D8B030D-6E8A-4147-A177-3AD203B41FA5}">
                      <a16:colId xmlns:a16="http://schemas.microsoft.com/office/drawing/2014/main" val="20004"/>
                    </a:ext>
                  </a:extLst>
                </a:gridCol>
                <a:gridCol w="2239352">
                  <a:extLst>
                    <a:ext uri="{9D8B030D-6E8A-4147-A177-3AD203B41FA5}">
                      <a16:colId xmlns:a16="http://schemas.microsoft.com/office/drawing/2014/main" val="20005"/>
                    </a:ext>
                  </a:extLst>
                </a:gridCol>
              </a:tblGrid>
              <a:tr h="244475">
                <a:tc>
                  <a:txBody>
                    <a:bodyPr/>
                    <a:lstStyle/>
                    <a:p>
                      <a:pPr algn="ctr" fontAlgn="ctr"/>
                      <a:r>
                        <a:rPr lang="en-US" sz="1400" u="none" strike="noStrike" dirty="0">
                          <a:effectLst/>
                        </a:rPr>
                        <a:t>Name</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Acronym</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Group</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Completion</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tdoc</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Rapporteur</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244475">
                <a:tc>
                  <a:txBody>
                    <a:bodyPr/>
                    <a:lstStyle/>
                    <a:p>
                      <a:pPr algn="l" fontAlgn="b"/>
                      <a:r>
                        <a:rPr lang="en-US" sz="1100" b="0" i="0" u="none" strike="noStrike" dirty="0">
                          <a:solidFill>
                            <a:srgbClr val="000000"/>
                          </a:solidFill>
                          <a:effectLst/>
                          <a:latin typeface="Calibri" panose="020F0502020204030204" pitchFamily="34" charset="0"/>
                        </a:rPr>
                        <a:t>Study on autonomous network levels</a:t>
                      </a:r>
                    </a:p>
                  </a:txBody>
                  <a:tcPr marL="4763" marR="4763" marT="4763" marB="0" anchor="b">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FS_ANL</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SP-190928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China Mobile </a:t>
                      </a:r>
                    </a:p>
                  </a:txBody>
                  <a:tcPr marL="4763" marR="4763" marT="4763" marB="0"/>
                </a:tc>
                <a:extLst>
                  <a:ext uri="{0D108BD9-81ED-4DB2-BD59-A6C34878D82A}">
                    <a16:rowId xmlns:a16="http://schemas.microsoft.com/office/drawing/2014/main" val="10001"/>
                  </a:ext>
                </a:extLst>
              </a:tr>
              <a:tr h="244475">
                <a:tc>
                  <a:txBody>
                    <a:bodyPr/>
                    <a:lstStyle/>
                    <a:p>
                      <a:pPr algn="l" fontAlgn="b"/>
                      <a:r>
                        <a:rPr lang="en-US" sz="1100" b="0" i="0" u="none" strike="noStrike" dirty="0">
                          <a:solidFill>
                            <a:srgbClr val="000000"/>
                          </a:solidFill>
                          <a:effectLst/>
                          <a:latin typeface="Calibri" panose="020F0502020204030204" pitchFamily="34" charset="0"/>
                        </a:rPr>
                        <a:t>Study on protocol enhancement for real time communication</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FS_PROTIMP</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SP-180597</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Olaf Pollakowski, Nokia</a:t>
                      </a:r>
                    </a:p>
                  </a:txBody>
                  <a:tcPr marL="4763" marR="4763" marT="4763" marB="0"/>
                </a:tc>
                <a:extLst>
                  <a:ext uri="{0D108BD9-81ED-4DB2-BD59-A6C34878D82A}">
                    <a16:rowId xmlns:a16="http://schemas.microsoft.com/office/drawing/2014/main" val="10002"/>
                  </a:ext>
                </a:extLst>
              </a:tr>
              <a:tr h="244475">
                <a:tc>
                  <a:txBody>
                    <a:bodyPr/>
                    <a:lstStyle/>
                    <a:p>
                      <a:pPr algn="l" fontAlgn="b"/>
                      <a:r>
                        <a:rPr lang="en-US" sz="1100" b="0" i="0" u="none" strike="noStrike" dirty="0">
                          <a:solidFill>
                            <a:srgbClr val="000000"/>
                          </a:solidFill>
                          <a:effectLst/>
                          <a:latin typeface="Calibri" panose="020F0502020204030204" pitchFamily="34" charset="0"/>
                        </a:rPr>
                        <a:t>Study on non-public networks management</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FS_OAM_NPN</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10%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SP-190137</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ZHANG, Kai, Huawei </a:t>
                      </a:r>
                    </a:p>
                  </a:txBody>
                  <a:tcPr marL="4763" marR="4763" marT="4763" marB="0"/>
                </a:tc>
                <a:extLst>
                  <a:ext uri="{0D108BD9-81ED-4DB2-BD59-A6C34878D82A}">
                    <a16:rowId xmlns:a16="http://schemas.microsoft.com/office/drawing/2014/main" val="10003"/>
                  </a:ext>
                </a:extLst>
              </a:tr>
              <a:tr h="244475">
                <a:tc>
                  <a:txBody>
                    <a:bodyPr/>
                    <a:lstStyle/>
                    <a:p>
                      <a:pPr algn="l" fontAlgn="b"/>
                      <a:r>
                        <a:rPr lang="en-US" sz="1100" b="0" i="0" u="none" strike="noStrike">
                          <a:solidFill>
                            <a:srgbClr val="000000"/>
                          </a:solidFill>
                          <a:effectLst/>
                          <a:latin typeface="Calibri" panose="020F0502020204030204" pitchFamily="34" charset="0"/>
                        </a:rPr>
                        <a:t>Study on management and orchestration aspects with integrated satellite components in a 5G network</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FS_5GSAT_MO</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30%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SP-190138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MICHEL, Cyril, THALES</a:t>
                      </a:r>
                    </a:p>
                  </a:txBody>
                  <a:tcPr marL="4763" marR="4763" marT="4763" marB="0"/>
                </a:tc>
                <a:extLst>
                  <a:ext uri="{0D108BD9-81ED-4DB2-BD59-A6C34878D82A}">
                    <a16:rowId xmlns:a16="http://schemas.microsoft.com/office/drawing/2014/main" val="10004"/>
                  </a:ext>
                </a:extLst>
              </a:tr>
              <a:tr h="244475">
                <a:tc>
                  <a:txBody>
                    <a:bodyPr/>
                    <a:lstStyle/>
                    <a:p>
                      <a:pPr algn="l" fontAlgn="b"/>
                      <a:r>
                        <a:rPr lang="en-US" sz="1100" b="0" i="0" u="none" strike="noStrike">
                          <a:solidFill>
                            <a:srgbClr val="000000"/>
                          </a:solidFill>
                          <a:effectLst/>
                          <a:latin typeface="Calibri" panose="020F0502020204030204" pitchFamily="34" charset="0"/>
                        </a:rPr>
                        <a:t>Study on Self-Organizing Networks (SON) for 5G</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FS_SON_5G</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80%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SP-180827</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Joey Chou, Intel</a:t>
                      </a:r>
                    </a:p>
                  </a:txBody>
                  <a:tcPr marL="4763" marR="4763" marT="4763" marB="0"/>
                </a:tc>
                <a:extLst>
                  <a:ext uri="{0D108BD9-81ED-4DB2-BD59-A6C34878D82A}">
                    <a16:rowId xmlns:a16="http://schemas.microsoft.com/office/drawing/2014/main" val="10005"/>
                  </a:ext>
                </a:extLst>
              </a:tr>
              <a:tr h="244475">
                <a:tc>
                  <a:txBody>
                    <a:bodyPr/>
                    <a:lstStyle/>
                    <a:p>
                      <a:pPr algn="l" fontAlgn="b"/>
                      <a:r>
                        <a:rPr lang="en-US" sz="1100" b="0" i="0" u="none" strike="noStrike">
                          <a:solidFill>
                            <a:srgbClr val="000000"/>
                          </a:solidFill>
                          <a:effectLst/>
                          <a:latin typeface="Calibri" panose="020F0502020204030204" pitchFamily="34" charset="0"/>
                        </a:rPr>
                        <a:t>Study on Charging Aspects of Network Slicing</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FS_NETSLICE_CH</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85%</a:t>
                      </a:r>
                    </a:p>
                  </a:txBody>
                  <a:tcPr marL="4763" marR="4763" marT="4763" marB="0">
                    <a:solidFill>
                      <a:schemeClr val="accent3">
                        <a:lumMod val="20000"/>
                        <a:lumOff val="80000"/>
                      </a:schemeClr>
                    </a:solidFill>
                  </a:tcPr>
                </a:tc>
                <a:tc>
                  <a:txBody>
                    <a:bodyPr/>
                    <a:lstStyle/>
                    <a:p>
                      <a:pPr algn="l" fontAlgn="t"/>
                      <a:r>
                        <a:rPr lang="en-US" sz="800" b="0" i="0" u="none" strike="noStrike">
                          <a:solidFill>
                            <a:srgbClr val="000000"/>
                          </a:solidFill>
                          <a:effectLst/>
                          <a:latin typeface="Arial" panose="020B0604020202020204" pitchFamily="34" charset="0"/>
                        </a:rPr>
                        <a:t>SP-181065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Chen Shan, Huawei</a:t>
                      </a:r>
                    </a:p>
                  </a:txBody>
                  <a:tcPr marL="4763" marR="4763" marT="4763" marB="0"/>
                </a:tc>
                <a:extLst>
                  <a:ext uri="{0D108BD9-81ED-4DB2-BD59-A6C34878D82A}">
                    <a16:rowId xmlns:a16="http://schemas.microsoft.com/office/drawing/2014/main" val="10006"/>
                  </a:ext>
                </a:extLst>
              </a:tr>
              <a:tr h="244475">
                <a:tc>
                  <a:txBody>
                    <a:bodyPr/>
                    <a:lstStyle/>
                    <a:p>
                      <a:pPr algn="l" fontAlgn="b"/>
                      <a:r>
                        <a:rPr lang="en-US" sz="1100" b="0" i="0" u="none" strike="noStrike">
                          <a:solidFill>
                            <a:srgbClr val="000000"/>
                          </a:solidFill>
                          <a:effectLst/>
                          <a:latin typeface="Calibri" panose="020F0502020204030204" pitchFamily="34" charset="0"/>
                        </a:rPr>
                        <a:t>Study on management aspects of communication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FS_CSMAN</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SP-180923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Groenendijk, Jan, Ericsson</a:t>
                      </a:r>
                    </a:p>
                  </a:txBody>
                  <a:tcPr marL="4763" marR="4763" marT="4763" marB="0"/>
                </a:tc>
                <a:extLst>
                  <a:ext uri="{0D108BD9-81ED-4DB2-BD59-A6C34878D82A}">
                    <a16:rowId xmlns:a16="http://schemas.microsoft.com/office/drawing/2014/main" val="10007"/>
                  </a:ext>
                </a:extLst>
              </a:tr>
              <a:tr h="244475">
                <a:tc>
                  <a:txBody>
                    <a:bodyPr/>
                    <a:lstStyle/>
                    <a:p>
                      <a:pPr algn="l" fontAlgn="b"/>
                      <a:r>
                        <a:rPr lang="en-US" sz="1100" b="0" i="0" u="none" strike="noStrike">
                          <a:solidFill>
                            <a:srgbClr val="000000"/>
                          </a:solidFill>
                          <a:effectLst/>
                          <a:latin typeface="Calibri" panose="020F0502020204030204" pitchFamily="34" charset="0"/>
                        </a:rPr>
                        <a:t>Study on management aspects of edge computing</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FS_MAN_EC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SP-180390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Joey Chou, Intel</a:t>
                      </a:r>
                    </a:p>
                  </a:txBody>
                  <a:tcPr marL="4763" marR="4763" marT="4763" marB="0"/>
                </a:tc>
                <a:extLst>
                  <a:ext uri="{0D108BD9-81ED-4DB2-BD59-A6C34878D82A}">
                    <a16:rowId xmlns:a16="http://schemas.microsoft.com/office/drawing/2014/main" val="10008"/>
                  </a:ext>
                </a:extLst>
              </a:tr>
              <a:tr h="244475">
                <a:tc>
                  <a:txBody>
                    <a:bodyPr/>
                    <a:lstStyle/>
                    <a:p>
                      <a:pPr algn="l" fontAlgn="b"/>
                      <a:r>
                        <a:rPr lang="en-US" sz="1100" b="0" i="0" u="none" strike="noStrike">
                          <a:solidFill>
                            <a:srgbClr val="000000"/>
                          </a:solidFill>
                          <a:effectLst/>
                          <a:latin typeface="Calibri" panose="020F0502020204030204" pitchFamily="34" charset="0"/>
                        </a:rPr>
                        <a:t>Study on non-file-based trace reporting</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FS_OAM_RTT</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SP-181076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Andrianov, Anatoly, Nokia </a:t>
                      </a:r>
                    </a:p>
                  </a:txBody>
                  <a:tcPr marL="4763" marR="4763" marT="4763" marB="0"/>
                </a:tc>
                <a:extLst>
                  <a:ext uri="{0D108BD9-81ED-4DB2-BD59-A6C34878D82A}">
                    <a16:rowId xmlns:a16="http://schemas.microsoft.com/office/drawing/2014/main" val="10009"/>
                  </a:ext>
                </a:extLst>
              </a:tr>
              <a:tr h="244475">
                <a:tc>
                  <a:txBody>
                    <a:bodyPr/>
                    <a:lstStyle/>
                    <a:p>
                      <a:pPr algn="l" fontAlgn="b"/>
                      <a:r>
                        <a:rPr lang="en-US" sz="1100" b="0" i="0" u="none" strike="noStrike">
                          <a:solidFill>
                            <a:srgbClr val="000000"/>
                          </a:solidFill>
                          <a:effectLst/>
                          <a:latin typeface="Calibri" panose="020F0502020204030204" pitchFamily="34" charset="0"/>
                        </a:rPr>
                        <a:t>Study on integration of ONAP and 3GPP configuration management services for 5G networks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FS_ONAPCINT</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SP-181075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Li Gang, Ericsson</a:t>
                      </a:r>
                    </a:p>
                  </a:txBody>
                  <a:tcPr marL="4763" marR="4763" marT="4763" marB="0"/>
                </a:tc>
                <a:extLst>
                  <a:ext uri="{0D108BD9-81ED-4DB2-BD59-A6C34878D82A}">
                    <a16:rowId xmlns:a16="http://schemas.microsoft.com/office/drawing/2014/main" val="10010"/>
                  </a:ext>
                </a:extLst>
              </a:tr>
              <a:tr h="244475">
                <a:tc>
                  <a:txBody>
                    <a:bodyPr/>
                    <a:lstStyle/>
                    <a:p>
                      <a:pPr algn="l" fontAlgn="b"/>
                      <a:r>
                        <a:rPr lang="en-US" sz="1100" b="0" i="0" u="none" strike="noStrike">
                          <a:solidFill>
                            <a:srgbClr val="000000"/>
                          </a:solidFill>
                          <a:effectLst/>
                          <a:latin typeface="Calibri" panose="020F0502020204030204" pitchFamily="34" charset="0"/>
                        </a:rPr>
                        <a:t>Study on integration of ONAP DCAE and 3GPP management architecture</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FS_ONAPDCAE</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SP-181074</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ORANGE (Jean-Michel Cornily</a:t>
                      </a:r>
                    </a:p>
                  </a:txBody>
                  <a:tcPr marL="4763" marR="4763" marT="4763" marB="0"/>
                </a:tc>
                <a:extLst>
                  <a:ext uri="{0D108BD9-81ED-4DB2-BD59-A6C34878D82A}">
                    <a16:rowId xmlns:a16="http://schemas.microsoft.com/office/drawing/2014/main" val="10011"/>
                  </a:ext>
                </a:extLst>
              </a:tr>
              <a:tr h="244475">
                <a:tc>
                  <a:txBody>
                    <a:bodyPr/>
                    <a:lstStyle/>
                    <a:p>
                      <a:pPr algn="l" fontAlgn="b"/>
                      <a:r>
                        <a:rPr lang="en-US" sz="1100" b="0" i="0" u="none" strike="noStrike">
                          <a:solidFill>
                            <a:srgbClr val="000000"/>
                          </a:solidFill>
                          <a:effectLst/>
                          <a:latin typeface="Calibri" panose="020F0502020204030204" pitchFamily="34" charset="0"/>
                        </a:rPr>
                        <a:t>Study on tenancy concept in 5G networks and network slicing management</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FS_TENANCYC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SP-180815</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ZHU, Lei (Huawei</a:t>
                      </a:r>
                    </a:p>
                  </a:txBody>
                  <a:tcPr marL="4763" marR="4763" marT="4763" marB="0"/>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77936342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SA6 Studies</a:t>
            </a:r>
          </a:p>
        </p:txBody>
      </p:sp>
      <p:graphicFrame>
        <p:nvGraphicFramePr>
          <p:cNvPr id="3" name="Table 2"/>
          <p:cNvGraphicFramePr>
            <a:graphicFrameLocks noGrp="1"/>
          </p:cNvGraphicFramePr>
          <p:nvPr>
            <p:extLst>
              <p:ext uri="{D42A27DB-BD31-4B8C-83A1-F6EECF244321}">
                <p14:modId xmlns:p14="http://schemas.microsoft.com/office/powerpoint/2010/main" val="3343340256"/>
              </p:ext>
            </p:extLst>
          </p:nvPr>
        </p:nvGraphicFramePr>
        <p:xfrm>
          <a:off x="170267" y="1981265"/>
          <a:ext cx="11275498" cy="2055496"/>
        </p:xfrm>
        <a:graphic>
          <a:graphicData uri="http://schemas.openxmlformats.org/drawingml/2006/table">
            <a:tbl>
              <a:tblPr firstRow="1">
                <a:tableStyleId>{5C22544A-7EE6-4342-B048-85BDC9FD1C3A}</a:tableStyleId>
              </a:tblPr>
              <a:tblGrid>
                <a:gridCol w="4875412">
                  <a:extLst>
                    <a:ext uri="{9D8B030D-6E8A-4147-A177-3AD203B41FA5}">
                      <a16:colId xmlns:a16="http://schemas.microsoft.com/office/drawing/2014/main" val="20000"/>
                    </a:ext>
                  </a:extLst>
                </a:gridCol>
                <a:gridCol w="1701962">
                  <a:extLst>
                    <a:ext uri="{9D8B030D-6E8A-4147-A177-3AD203B41FA5}">
                      <a16:colId xmlns:a16="http://schemas.microsoft.com/office/drawing/2014/main" val="20001"/>
                    </a:ext>
                  </a:extLst>
                </a:gridCol>
                <a:gridCol w="620507">
                  <a:extLst>
                    <a:ext uri="{9D8B030D-6E8A-4147-A177-3AD203B41FA5}">
                      <a16:colId xmlns:a16="http://schemas.microsoft.com/office/drawing/2014/main" val="20002"/>
                    </a:ext>
                  </a:extLst>
                </a:gridCol>
                <a:gridCol w="904167">
                  <a:extLst>
                    <a:ext uri="{9D8B030D-6E8A-4147-A177-3AD203B41FA5}">
                      <a16:colId xmlns:a16="http://schemas.microsoft.com/office/drawing/2014/main" val="20003"/>
                    </a:ext>
                  </a:extLst>
                </a:gridCol>
                <a:gridCol w="904167">
                  <a:extLst>
                    <a:ext uri="{9D8B030D-6E8A-4147-A177-3AD203B41FA5}">
                      <a16:colId xmlns:a16="http://schemas.microsoft.com/office/drawing/2014/main" val="20004"/>
                    </a:ext>
                  </a:extLst>
                </a:gridCol>
                <a:gridCol w="2269283">
                  <a:extLst>
                    <a:ext uri="{9D8B030D-6E8A-4147-A177-3AD203B41FA5}">
                      <a16:colId xmlns:a16="http://schemas.microsoft.com/office/drawing/2014/main" val="20005"/>
                    </a:ext>
                  </a:extLst>
                </a:gridCol>
              </a:tblGrid>
              <a:tr h="244475">
                <a:tc>
                  <a:txBody>
                    <a:bodyPr/>
                    <a:lstStyle/>
                    <a:p>
                      <a:pPr algn="ctr" fontAlgn="ctr"/>
                      <a:r>
                        <a:rPr lang="en-US" sz="1400" u="none" strike="noStrike" dirty="0">
                          <a:effectLst/>
                        </a:rPr>
                        <a:t>Name</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Acronym</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Group</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Completion</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tdoc</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Rapporteur</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244475">
                <a:tc>
                  <a:txBody>
                    <a:bodyPr/>
                    <a:lstStyle/>
                    <a:p>
                      <a:pPr algn="l" fontAlgn="b"/>
                      <a:r>
                        <a:rPr lang="en-US" sz="1100" b="0" i="0" u="none" strike="noStrike" dirty="0">
                          <a:solidFill>
                            <a:srgbClr val="000000"/>
                          </a:solidFill>
                          <a:effectLst/>
                          <a:latin typeface="Calibri" panose="020F0502020204030204" pitchFamily="34" charset="0"/>
                        </a:rPr>
                        <a:t>Study on Mission Critical services support over 5G System</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FS_MCOver5GS</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40%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SP-181136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Verweij, Kees, The Police of the Netherlands</a:t>
                      </a:r>
                    </a:p>
                  </a:txBody>
                  <a:tcPr marL="4763" marR="4763" marT="4763" marB="0"/>
                </a:tc>
                <a:extLst>
                  <a:ext uri="{0D108BD9-81ED-4DB2-BD59-A6C34878D82A}">
                    <a16:rowId xmlns:a16="http://schemas.microsoft.com/office/drawing/2014/main" val="10001"/>
                  </a:ext>
                </a:extLst>
              </a:tr>
              <a:tr h="244475">
                <a:tc>
                  <a:txBody>
                    <a:bodyPr/>
                    <a:lstStyle/>
                    <a:p>
                      <a:pPr algn="l" fontAlgn="b"/>
                      <a:r>
                        <a:rPr lang="en-US" sz="1100" b="0" i="0" u="none" strike="noStrike">
                          <a:solidFill>
                            <a:srgbClr val="000000"/>
                          </a:solidFill>
                          <a:effectLst/>
                          <a:latin typeface="Calibri" panose="020F0502020204030204" pitchFamily="34" charset="0"/>
                        </a:rPr>
                        <a:t>Study on location enhancements for mission critical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FS_enhMCLoc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70%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SP-180921</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Dom Lazara, Motorola Solutions</a:t>
                      </a:r>
                    </a:p>
                  </a:txBody>
                  <a:tcPr marL="4763" marR="4763" marT="4763" marB="0"/>
                </a:tc>
                <a:extLst>
                  <a:ext uri="{0D108BD9-81ED-4DB2-BD59-A6C34878D82A}">
                    <a16:rowId xmlns:a16="http://schemas.microsoft.com/office/drawing/2014/main" val="10002"/>
                  </a:ext>
                </a:extLst>
              </a:tr>
              <a:tr h="244475">
                <a:tc>
                  <a:txBody>
                    <a:bodyPr/>
                    <a:lstStyle/>
                    <a:p>
                      <a:pPr algn="l" fontAlgn="b"/>
                      <a:r>
                        <a:rPr lang="en-US" sz="1100" b="0" i="0" u="none" strike="noStrike">
                          <a:solidFill>
                            <a:srgbClr val="000000"/>
                          </a:solidFill>
                          <a:effectLst/>
                          <a:latin typeface="Calibri" panose="020F0502020204030204" pitchFamily="34" charset="0"/>
                        </a:rPr>
                        <a:t>Study on application architecture for the Future Railway Mobile Communication System (FRMCS) Phase 2</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FS_FRMCS2_SA6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SP-181133</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Oettl, Martin, Nokia</a:t>
                      </a:r>
                    </a:p>
                  </a:txBody>
                  <a:tcPr marL="4763" marR="4763" marT="4763" marB="0"/>
                </a:tc>
                <a:extLst>
                  <a:ext uri="{0D108BD9-81ED-4DB2-BD59-A6C34878D82A}">
                    <a16:rowId xmlns:a16="http://schemas.microsoft.com/office/drawing/2014/main" val="10003"/>
                  </a:ext>
                </a:extLst>
              </a:tr>
              <a:tr h="244475">
                <a:tc>
                  <a:txBody>
                    <a:bodyPr/>
                    <a:lstStyle/>
                    <a:p>
                      <a:pPr algn="l" fontAlgn="b"/>
                      <a:r>
                        <a:rPr lang="en-US" sz="1100" b="0" i="0" u="none" strike="noStrike">
                          <a:solidFill>
                            <a:srgbClr val="000000"/>
                          </a:solidFill>
                          <a:effectLst/>
                          <a:latin typeface="Calibri" panose="020F0502020204030204" pitchFamily="34" charset="0"/>
                        </a:rPr>
                        <a:t>Study on MBMS APIs for MC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FS_MBMSAPI_MC</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SP-180237</a:t>
                      </a:r>
                    </a:p>
                  </a:txBody>
                  <a:tcPr marL="4763" marR="4763" marT="4763" marB="0"/>
                </a:tc>
                <a:tc>
                  <a:txBody>
                    <a:bodyPr/>
                    <a:lstStyle/>
                    <a:p>
                      <a:pPr algn="l" fontAlgn="t"/>
                      <a:r>
                        <a:rPr lang="nl-NL" sz="800" b="0" i="0" u="none" strike="noStrike">
                          <a:solidFill>
                            <a:srgbClr val="000000"/>
                          </a:solidFill>
                          <a:effectLst/>
                          <a:latin typeface="Arial" panose="020B0604020202020204" pitchFamily="34" charset="0"/>
                        </a:rPr>
                        <a:t>Ling Zhang, TD Tech Ltd</a:t>
                      </a:r>
                    </a:p>
                  </a:txBody>
                  <a:tcPr marL="4763" marR="4763" marT="4763" marB="0"/>
                </a:tc>
                <a:extLst>
                  <a:ext uri="{0D108BD9-81ED-4DB2-BD59-A6C34878D82A}">
                    <a16:rowId xmlns:a16="http://schemas.microsoft.com/office/drawing/2014/main" val="10004"/>
                  </a:ext>
                </a:extLst>
              </a:tr>
              <a:tr h="244475">
                <a:tc>
                  <a:txBody>
                    <a:bodyPr/>
                    <a:lstStyle/>
                    <a:p>
                      <a:pPr algn="l" fontAlgn="b"/>
                      <a:r>
                        <a:rPr lang="en-US" sz="1100" b="0" i="0" u="none" strike="noStrike">
                          <a:solidFill>
                            <a:srgbClr val="000000"/>
                          </a:solidFill>
                          <a:effectLst/>
                          <a:latin typeface="Calibri" panose="020F0502020204030204" pitchFamily="34" charset="0"/>
                        </a:rPr>
                        <a:t>Study into discreet listening and logging for mission critical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FS_MCLOG</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SP-181138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Chater-Lea, David, Motorola Solutions</a:t>
                      </a:r>
                    </a:p>
                  </a:txBody>
                  <a:tcPr marL="4763" marR="4763" marT="4763" marB="0"/>
                </a:tc>
                <a:extLst>
                  <a:ext uri="{0D108BD9-81ED-4DB2-BD59-A6C34878D82A}">
                    <a16:rowId xmlns:a16="http://schemas.microsoft.com/office/drawing/2014/main" val="10005"/>
                  </a:ext>
                </a:extLst>
              </a:tr>
              <a:tr h="244475">
                <a:tc>
                  <a:txBody>
                    <a:bodyPr/>
                    <a:lstStyle/>
                    <a:p>
                      <a:pPr algn="l" fontAlgn="b"/>
                      <a:r>
                        <a:rPr lang="en-US" sz="1100" b="0" i="0" u="none" strike="noStrike">
                          <a:solidFill>
                            <a:srgbClr val="000000"/>
                          </a:solidFill>
                          <a:effectLst/>
                          <a:latin typeface="Calibri" panose="020F0502020204030204" pitchFamily="34" charset="0"/>
                        </a:rPr>
                        <a:t>Study on MC services access aspects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FS_MCSAA</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SP-181135</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Joakim Åkesson, Ericsson</a:t>
                      </a:r>
                    </a:p>
                  </a:txBody>
                  <a:tcPr marL="4763" marR="4763" marT="4763" marB="0"/>
                </a:tc>
                <a:extLst>
                  <a:ext uri="{0D108BD9-81ED-4DB2-BD59-A6C34878D82A}">
                    <a16:rowId xmlns:a16="http://schemas.microsoft.com/office/drawing/2014/main" val="10006"/>
                  </a:ext>
                </a:extLst>
              </a:tr>
              <a:tr h="244475">
                <a:tc>
                  <a:txBody>
                    <a:bodyPr/>
                    <a:lstStyle/>
                    <a:p>
                      <a:pPr algn="l" fontAlgn="b"/>
                      <a:r>
                        <a:rPr lang="en-US" sz="1100" b="0" i="0" u="none" strike="noStrike">
                          <a:solidFill>
                            <a:srgbClr val="000000"/>
                          </a:solidFill>
                          <a:effectLst/>
                          <a:latin typeface="Calibri" panose="020F0502020204030204" pitchFamily="34" charset="0"/>
                        </a:rPr>
                        <a:t>Study on V2XAPP</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FS_V2XAPP</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SP-171071</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rPr>
                        <a:t>Niranth Amogh, Huawei Telecommunications India</a:t>
                      </a:r>
                    </a:p>
                  </a:txBody>
                  <a:tcPr marL="4763" marR="4763" marT="4763"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315644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a:t>
            </a:r>
            <a:endParaRPr lang="en-GB" dirty="0"/>
          </a:p>
        </p:txBody>
      </p:sp>
      <p:sp>
        <p:nvSpPr>
          <p:cNvPr id="3" name="Content Placeholder 2"/>
          <p:cNvSpPr>
            <a:spLocks noGrp="1"/>
          </p:cNvSpPr>
          <p:nvPr>
            <p:ph idx="1"/>
          </p:nvPr>
        </p:nvSpPr>
        <p:spPr/>
        <p:txBody>
          <a:bodyPr/>
          <a:lstStyle/>
          <a:p>
            <a:r>
              <a:rPr lang="en-GB" dirty="0"/>
              <a:t> SA Leadership</a:t>
            </a:r>
          </a:p>
          <a:p>
            <a:r>
              <a:rPr lang="en-GB" dirty="0"/>
              <a:t> General</a:t>
            </a:r>
          </a:p>
          <a:p>
            <a:r>
              <a:rPr lang="en-GB" dirty="0"/>
              <a:t> Release 15 and Earlier</a:t>
            </a:r>
          </a:p>
          <a:p>
            <a:r>
              <a:rPr lang="en-GB" dirty="0"/>
              <a:t> Release 16 (ongoing)</a:t>
            </a:r>
          </a:p>
          <a:p>
            <a:r>
              <a:rPr lang="en-GB" dirty="0"/>
              <a:t> Release 17 (ongoing)</a:t>
            </a:r>
          </a:p>
          <a:p>
            <a:r>
              <a:rPr lang="en-GB" dirty="0"/>
              <a:t> Release 18 (starting)</a:t>
            </a:r>
          </a:p>
          <a:p>
            <a:r>
              <a:rPr lang="en-GB" dirty="0"/>
              <a:t> Improvements </a:t>
            </a:r>
          </a:p>
          <a:p>
            <a:endParaRPr lang="en-GB" dirty="0"/>
          </a:p>
        </p:txBody>
      </p:sp>
    </p:spTree>
    <p:extLst>
      <p:ext uri="{BB962C8B-B14F-4D97-AF65-F5344CB8AC3E}">
        <p14:creationId xmlns:p14="http://schemas.microsoft.com/office/powerpoint/2010/main" val="830718991"/>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SA1 Work Items</a:t>
            </a:r>
          </a:p>
        </p:txBody>
      </p:sp>
      <p:graphicFrame>
        <p:nvGraphicFramePr>
          <p:cNvPr id="3" name="Table 2"/>
          <p:cNvGraphicFramePr>
            <a:graphicFrameLocks noGrp="1"/>
          </p:cNvGraphicFramePr>
          <p:nvPr>
            <p:extLst>
              <p:ext uri="{D42A27DB-BD31-4B8C-83A1-F6EECF244321}">
                <p14:modId xmlns:p14="http://schemas.microsoft.com/office/powerpoint/2010/main" val="2897070239"/>
              </p:ext>
            </p:extLst>
          </p:nvPr>
        </p:nvGraphicFramePr>
        <p:xfrm>
          <a:off x="53499" y="1638367"/>
          <a:ext cx="11838564" cy="4721055"/>
        </p:xfrm>
        <a:graphic>
          <a:graphicData uri="http://schemas.openxmlformats.org/drawingml/2006/table">
            <a:tbl>
              <a:tblPr firstRow="1">
                <a:tableStyleId>{5C22544A-7EE6-4342-B048-85BDC9FD1C3A}</a:tableStyleId>
              </a:tblPr>
              <a:tblGrid>
                <a:gridCol w="5118878">
                  <a:extLst>
                    <a:ext uri="{9D8B030D-6E8A-4147-A177-3AD203B41FA5}">
                      <a16:colId xmlns:a16="http://schemas.microsoft.com/office/drawing/2014/main" val="20000"/>
                    </a:ext>
                  </a:extLst>
                </a:gridCol>
                <a:gridCol w="1786950">
                  <a:extLst>
                    <a:ext uri="{9D8B030D-6E8A-4147-A177-3AD203B41FA5}">
                      <a16:colId xmlns:a16="http://schemas.microsoft.com/office/drawing/2014/main" val="20001"/>
                    </a:ext>
                  </a:extLst>
                </a:gridCol>
                <a:gridCol w="651494">
                  <a:extLst>
                    <a:ext uri="{9D8B030D-6E8A-4147-A177-3AD203B41FA5}">
                      <a16:colId xmlns:a16="http://schemas.microsoft.com/office/drawing/2014/main" val="20002"/>
                    </a:ext>
                  </a:extLst>
                </a:gridCol>
                <a:gridCol w="949318">
                  <a:extLst>
                    <a:ext uri="{9D8B030D-6E8A-4147-A177-3AD203B41FA5}">
                      <a16:colId xmlns:a16="http://schemas.microsoft.com/office/drawing/2014/main" val="20003"/>
                    </a:ext>
                  </a:extLst>
                </a:gridCol>
                <a:gridCol w="949318">
                  <a:extLst>
                    <a:ext uri="{9D8B030D-6E8A-4147-A177-3AD203B41FA5}">
                      <a16:colId xmlns:a16="http://schemas.microsoft.com/office/drawing/2014/main" val="20004"/>
                    </a:ext>
                  </a:extLst>
                </a:gridCol>
                <a:gridCol w="2382606">
                  <a:extLst>
                    <a:ext uri="{9D8B030D-6E8A-4147-A177-3AD203B41FA5}">
                      <a16:colId xmlns:a16="http://schemas.microsoft.com/office/drawing/2014/main" val="20005"/>
                    </a:ext>
                  </a:extLst>
                </a:gridCol>
              </a:tblGrid>
              <a:tr h="86238">
                <a:tc>
                  <a:txBody>
                    <a:bodyPr/>
                    <a:lstStyle/>
                    <a:p>
                      <a:pPr algn="ctr" fontAlgn="ctr"/>
                      <a:r>
                        <a:rPr lang="en-US" sz="1200" u="none" strike="noStrike">
                          <a:effectLst/>
                        </a:rPr>
                        <a:t>Name</a:t>
                      </a:r>
                      <a:endParaRPr lang="en-US" sz="1200" b="0" i="0" u="none" strike="noStrike">
                        <a:solidFill>
                          <a:srgbClr val="363636"/>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Acronym</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Group</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 Complete</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tdoc</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Rapporteur</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00"/>
                  </a:ext>
                </a:extLst>
              </a:tr>
              <a:tr h="272155">
                <a:tc>
                  <a:txBody>
                    <a:bodyPr/>
                    <a:lstStyle/>
                    <a:p>
                      <a:pPr algn="l" fontAlgn="ctr"/>
                      <a:r>
                        <a:rPr lang="en-US" sz="1200" u="none" strike="noStrike">
                          <a:effectLst/>
                        </a:rPr>
                        <a:t>5G positioning services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5G_HYPOS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SP-180329</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Ries, Lionel, ESA</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01"/>
                  </a:ext>
                </a:extLst>
              </a:tr>
              <a:tr h="272155">
                <a:tc>
                  <a:txBody>
                    <a:bodyPr/>
                    <a:lstStyle/>
                    <a:p>
                      <a:pPr algn="l" fontAlgn="ctr"/>
                      <a:r>
                        <a:rPr lang="en-US" sz="1200" u="none" strike="noStrike">
                          <a:effectLst/>
                        </a:rPr>
                        <a:t>LAN support in 5G</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5GLAN</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SP-180593</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pt-BR" sz="1200" u="none" strike="noStrike">
                          <a:effectLst/>
                        </a:rPr>
                        <a:t>Almodovar Chico, Jose Luis, KPN</a:t>
                      </a:r>
                      <a:endParaRPr lang="pt-BR"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02"/>
                  </a:ext>
                </a:extLst>
              </a:tr>
              <a:tr h="136189">
                <a:tc>
                  <a:txBody>
                    <a:bodyPr/>
                    <a:lstStyle/>
                    <a:p>
                      <a:pPr algn="l" fontAlgn="ctr"/>
                      <a:r>
                        <a:rPr lang="en-US" sz="1200" u="none" strike="noStrike">
                          <a:effectLst/>
                        </a:rPr>
                        <a:t>Integration of Satellite Access in 5G</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5GSAT</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SP-180326</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MICHEL, Cyril, Thales</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03"/>
                  </a:ext>
                </a:extLst>
              </a:tr>
              <a:tr h="90718">
                <a:tc>
                  <a:txBody>
                    <a:bodyPr/>
                    <a:lstStyle/>
                    <a:p>
                      <a:pPr algn="l" fontAlgn="ctr"/>
                      <a:r>
                        <a:rPr lang="en-US" sz="1200" u="none" strike="noStrike">
                          <a:effectLst/>
                        </a:rPr>
                        <a:t>5G Voice Service Continuity</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5GVSC</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SP-171077</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Qun Wei, China Unicom</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04"/>
                  </a:ext>
                </a:extLst>
              </a:tr>
              <a:tr h="136189">
                <a:tc>
                  <a:txBody>
                    <a:bodyPr/>
                    <a:lstStyle/>
                    <a:p>
                      <a:pPr algn="l" fontAlgn="ctr"/>
                      <a:r>
                        <a:rPr lang="en-US" sz="1200" u="none" strike="noStrike">
                          <a:effectLst/>
                        </a:rPr>
                        <a:t>Business Role Models for Network Slicing</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BRMNS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SP-180773</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Covell, Betsy, Nokia</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05"/>
                  </a:ext>
                </a:extLst>
              </a:tr>
              <a:tr h="136189">
                <a:tc>
                  <a:txBody>
                    <a:bodyPr/>
                    <a:lstStyle/>
                    <a:p>
                      <a:pPr algn="l" fontAlgn="ctr"/>
                      <a:r>
                        <a:rPr lang="en-US" sz="1200" u="none" strike="noStrike">
                          <a:effectLst/>
                        </a:rPr>
                        <a:t>Service requirements for cyber-physical control applications in vertical domains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cyberCAV</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SP-180321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Joachim W. Walewski (Siemens)</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06"/>
                  </a:ext>
                </a:extLst>
              </a:tr>
              <a:tr h="226907">
                <a:tc>
                  <a:txBody>
                    <a:bodyPr/>
                    <a:lstStyle/>
                    <a:p>
                      <a:pPr algn="l" fontAlgn="ctr"/>
                      <a:r>
                        <a:rPr lang="en-US" sz="1200" u="none" strike="noStrike">
                          <a:effectLst/>
                        </a:rPr>
                        <a:t>Enhancement of LTE for Efficient delivery of Streaming Service</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eLSTR</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SP-180322</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Xia, Xu, China Telecom</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07"/>
                  </a:ext>
                </a:extLst>
              </a:tr>
              <a:tr h="257122">
                <a:tc>
                  <a:txBody>
                    <a:bodyPr/>
                    <a:lstStyle/>
                    <a:p>
                      <a:pPr algn="l" fontAlgn="ctr"/>
                      <a:r>
                        <a:rPr lang="en-US" sz="1200" u="none" strike="noStrike">
                          <a:effectLst/>
                        </a:rPr>
                        <a:t>Enhancements to IMS for new real time communication services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enIMS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SP-180137</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China Mobile, Hui Cai </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08"/>
                  </a:ext>
                </a:extLst>
              </a:tr>
              <a:tr h="136189">
                <a:tc>
                  <a:txBody>
                    <a:bodyPr/>
                    <a:lstStyle/>
                    <a:p>
                      <a:pPr algn="l" fontAlgn="ctr"/>
                      <a:r>
                        <a:rPr lang="en-US" sz="1200" u="none" strike="noStrike">
                          <a:effectLst/>
                        </a:rPr>
                        <a:t>Enhancements of Public Warning System</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ePWS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SP-170998</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Hyounhee Koo, SyncTechno Inc. </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09"/>
                  </a:ext>
                </a:extLst>
              </a:tr>
              <a:tr h="136189">
                <a:tc>
                  <a:txBody>
                    <a:bodyPr/>
                    <a:lstStyle/>
                    <a:p>
                      <a:pPr algn="l" fontAlgn="ctr"/>
                      <a:r>
                        <a:rPr lang="en-US" sz="1200" u="none" strike="noStrike">
                          <a:effectLst/>
                        </a:rPr>
                        <a:t>Stage 1 of Remote Identification of Unmanned Aerial Systems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ID_UAS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SP-180771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Eddy HALL, Qualcomm incorporated</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10"/>
                  </a:ext>
                </a:extLst>
              </a:tr>
              <a:tr h="362873">
                <a:tc>
                  <a:txBody>
                    <a:bodyPr/>
                    <a:lstStyle/>
                    <a:p>
                      <a:pPr algn="l" fontAlgn="ctr"/>
                      <a:r>
                        <a:rPr lang="en-US" sz="1200" u="none" strike="noStrike" dirty="0">
                          <a:effectLst/>
                        </a:rPr>
                        <a:t>Maritime Communication Services over 3GPP System</a:t>
                      </a:r>
                      <a:endParaRPr lang="en-US" sz="1200" b="0" i="0" u="none" strike="noStrike" dirty="0">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MARCOM</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SP-180594</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Hyounhee Koo, SyncTechno Inc</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11"/>
                  </a:ext>
                </a:extLst>
              </a:tr>
              <a:tr h="90718">
                <a:tc>
                  <a:txBody>
                    <a:bodyPr/>
                    <a:lstStyle/>
                    <a:p>
                      <a:pPr algn="l" fontAlgn="ctr"/>
                      <a:r>
                        <a:rPr lang="en-US" sz="1200" u="none" strike="noStrike">
                          <a:effectLst/>
                        </a:rPr>
                        <a:t>Inter-RAT Mobility requirements for real time service</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MOBRT</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SP-180592</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Yang Xu, Oppo</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12"/>
                  </a:ext>
                </a:extLst>
              </a:tr>
              <a:tr h="250766">
                <a:tc>
                  <a:txBody>
                    <a:bodyPr/>
                    <a:lstStyle/>
                    <a:p>
                      <a:pPr algn="l" fontAlgn="ctr"/>
                      <a:r>
                        <a:rPr lang="en-US" sz="1200" u="none" strike="noStrike">
                          <a:effectLst/>
                        </a:rPr>
                        <a:t>Mobile Communication System for Railways 2</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MONASTERY2</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SP-170451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Merkel, Juergen, Nokia</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13"/>
                  </a:ext>
                </a:extLst>
              </a:tr>
              <a:tr h="136189">
                <a:tc>
                  <a:txBody>
                    <a:bodyPr/>
                    <a:lstStyle/>
                    <a:p>
                      <a:pPr algn="l" fontAlgn="ctr"/>
                      <a:r>
                        <a:rPr lang="en-US" sz="1200" u="none" strike="noStrike">
                          <a:effectLst/>
                        </a:rPr>
                        <a:t>Message Service Within the 5G System requirements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MSGin5G</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SP-180920</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Zheng, Jianping, China Mobile</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14"/>
                  </a:ext>
                </a:extLst>
              </a:tr>
              <a:tr h="136189">
                <a:tc>
                  <a:txBody>
                    <a:bodyPr/>
                    <a:lstStyle/>
                    <a:p>
                      <a:pPr algn="l" fontAlgn="ctr"/>
                      <a:r>
                        <a:rPr lang="en-US" sz="1200" u="none" strike="noStrike">
                          <a:effectLst/>
                        </a:rPr>
                        <a:t>Stage 1 of Multi-device and multi-identity</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MuD</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SP-180315</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Peter Bleckert, Ericsson </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15"/>
                  </a:ext>
                </a:extLst>
              </a:tr>
              <a:tr h="136189">
                <a:tc>
                  <a:txBody>
                    <a:bodyPr/>
                    <a:lstStyle/>
                    <a:p>
                      <a:pPr algn="l" fontAlgn="ctr"/>
                      <a:r>
                        <a:rPr lang="en-US" sz="1200" u="none" strike="noStrike">
                          <a:effectLst/>
                        </a:rPr>
                        <a:t>Provision of Access to Restricted Local Operator Services by Unauthenticated UEs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PARLOS</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SP-170449</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Covell, Betsy Nokia</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16"/>
                  </a:ext>
                </a:extLst>
              </a:tr>
              <a:tr h="90718">
                <a:tc>
                  <a:txBody>
                    <a:bodyPr/>
                    <a:lstStyle/>
                    <a:p>
                      <a:pPr algn="l" fontAlgn="ctr"/>
                      <a:r>
                        <a:rPr lang="en-US" sz="1200" u="none" strike="noStrike">
                          <a:effectLst/>
                        </a:rPr>
                        <a:t>Policy delivery to UE for background data transfer</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PDBDT</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SP-180324</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Takatsugu Kito, KDDI</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17"/>
                  </a:ext>
                </a:extLst>
              </a:tr>
              <a:tr h="276365">
                <a:tc>
                  <a:txBody>
                    <a:bodyPr/>
                    <a:lstStyle/>
                    <a:p>
                      <a:pPr algn="l" fontAlgn="ctr"/>
                      <a:r>
                        <a:rPr lang="en-US" sz="1200" u="none" strike="noStrike">
                          <a:effectLst/>
                        </a:rPr>
                        <a:t>QoS Monitoring</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QoS_MON</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SP-180141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Amar Deol </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18"/>
                  </a:ext>
                </a:extLst>
              </a:tr>
              <a:tr h="218872">
                <a:tc>
                  <a:txBody>
                    <a:bodyPr/>
                    <a:lstStyle/>
                    <a:p>
                      <a:pPr algn="l" fontAlgn="ctr"/>
                      <a:r>
                        <a:rPr lang="en-US" sz="1200" u="none" strike="noStrike">
                          <a:effectLst/>
                        </a:rPr>
                        <a:t>New Services and Markets Technology Enablers – Phase 2</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SMARTER_Ph2</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SP-180589</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Li, Alice, Vodafone</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19"/>
                  </a:ext>
                </a:extLst>
              </a:tr>
              <a:tr h="90718">
                <a:tc>
                  <a:txBody>
                    <a:bodyPr/>
                    <a:lstStyle/>
                    <a:p>
                      <a:pPr algn="l" fontAlgn="ctr"/>
                      <a:r>
                        <a:rPr lang="en-US" sz="1200" u="none" strike="noStrike">
                          <a:effectLst/>
                        </a:rPr>
                        <a:t>User Identities and Authentication</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UIA</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SP-180328</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a:effectLst/>
                        </a:rPr>
                        <a:t> </a:t>
                      </a:r>
                      <a:endParaRPr lang="en-US" sz="1200" b="0" i="0" u="none" strike="noStrike">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20"/>
                  </a:ext>
                </a:extLst>
              </a:tr>
              <a:tr h="136189">
                <a:tc>
                  <a:txBody>
                    <a:bodyPr/>
                    <a:lstStyle/>
                    <a:p>
                      <a:pPr algn="l" fontAlgn="ctr"/>
                      <a:r>
                        <a:rPr lang="en-US" sz="1200" u="none" strike="noStrike">
                          <a:effectLst/>
                        </a:rPr>
                        <a:t>Improvement of V2X service Handling</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V2XIMP</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680" marR="1680" marT="1680" marB="0" anchor="ctr">
                    <a:solidFill>
                      <a:srgbClr val="B1D254"/>
                    </a:solidFill>
                  </a:tcPr>
                </a:tc>
                <a:tc>
                  <a:txBody>
                    <a:bodyPr/>
                    <a:lstStyle/>
                    <a:p>
                      <a:pPr algn="ctr" fontAlgn="ctr"/>
                      <a:r>
                        <a:rPr lang="en-US" sz="1200" u="none" strike="noStrike">
                          <a:effectLst/>
                        </a:rPr>
                        <a:t>SP-181013</a:t>
                      </a:r>
                      <a:endParaRPr lang="en-US" sz="1200" b="0" i="0" u="none" strike="noStrike">
                        <a:solidFill>
                          <a:srgbClr val="000000"/>
                        </a:solidFill>
                        <a:effectLst/>
                        <a:latin typeface="Arial" panose="020B0604020202020204" pitchFamily="34" charset="0"/>
                      </a:endParaRPr>
                    </a:p>
                  </a:txBody>
                  <a:tcPr marL="1680" marR="1680" marT="1680" marB="0" anchor="ctr"/>
                </a:tc>
                <a:tc>
                  <a:txBody>
                    <a:bodyPr/>
                    <a:lstStyle/>
                    <a:p>
                      <a:pPr algn="l" fontAlgn="ctr"/>
                      <a:r>
                        <a:rPr lang="en-US" sz="1200" u="none" strike="noStrike" dirty="0" err="1">
                          <a:effectLst/>
                        </a:rPr>
                        <a:t>SungDuck</a:t>
                      </a:r>
                      <a:r>
                        <a:rPr lang="en-US" sz="1200" u="none" strike="noStrike" dirty="0">
                          <a:effectLst/>
                        </a:rPr>
                        <a:t> Chun; LG Electronics</a:t>
                      </a:r>
                      <a:endParaRPr lang="en-US" sz="1200" b="0" i="0" u="none" strike="noStrike" dirty="0">
                        <a:solidFill>
                          <a:srgbClr val="000000"/>
                        </a:solidFill>
                        <a:effectLst/>
                        <a:latin typeface="Arial" panose="020B0604020202020204" pitchFamily="34" charset="0"/>
                      </a:endParaRPr>
                    </a:p>
                  </a:txBody>
                  <a:tcPr marL="1680" marR="1680" marT="1680" marB="0" anchor="ctr"/>
                </a:tc>
                <a:extLst>
                  <a:ext uri="{0D108BD9-81ED-4DB2-BD59-A6C34878D82A}">
                    <a16:rowId xmlns:a16="http://schemas.microsoft.com/office/drawing/2014/main" val="10021"/>
                  </a:ext>
                </a:extLst>
              </a:tr>
            </a:tbl>
          </a:graphicData>
        </a:graphic>
      </p:graphicFrame>
    </p:spTree>
    <p:extLst>
      <p:ext uri="{BB962C8B-B14F-4D97-AF65-F5344CB8AC3E}">
        <p14:creationId xmlns:p14="http://schemas.microsoft.com/office/powerpoint/2010/main" val="3256720536"/>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SA2 Work Items</a:t>
            </a:r>
          </a:p>
        </p:txBody>
      </p:sp>
      <p:graphicFrame>
        <p:nvGraphicFramePr>
          <p:cNvPr id="3" name="Table 2"/>
          <p:cNvGraphicFramePr>
            <a:graphicFrameLocks noGrp="1"/>
          </p:cNvGraphicFramePr>
          <p:nvPr>
            <p:extLst>
              <p:ext uri="{D42A27DB-BD31-4B8C-83A1-F6EECF244321}">
                <p14:modId xmlns:p14="http://schemas.microsoft.com/office/powerpoint/2010/main" val="351104514"/>
              </p:ext>
            </p:extLst>
          </p:nvPr>
        </p:nvGraphicFramePr>
        <p:xfrm>
          <a:off x="150776" y="1541975"/>
          <a:ext cx="11726696" cy="5137741"/>
        </p:xfrm>
        <a:graphic>
          <a:graphicData uri="http://schemas.openxmlformats.org/drawingml/2006/table">
            <a:tbl>
              <a:tblPr firstRow="1">
                <a:tableStyleId>{5C22544A-7EE6-4342-B048-85BDC9FD1C3A}</a:tableStyleId>
              </a:tblPr>
              <a:tblGrid>
                <a:gridCol w="5318392">
                  <a:extLst>
                    <a:ext uri="{9D8B030D-6E8A-4147-A177-3AD203B41FA5}">
                      <a16:colId xmlns:a16="http://schemas.microsoft.com/office/drawing/2014/main" val="20000"/>
                    </a:ext>
                  </a:extLst>
                </a:gridCol>
                <a:gridCol w="1522183">
                  <a:extLst>
                    <a:ext uri="{9D8B030D-6E8A-4147-A177-3AD203B41FA5}">
                      <a16:colId xmlns:a16="http://schemas.microsoft.com/office/drawing/2014/main" val="20001"/>
                    </a:ext>
                  </a:extLst>
                </a:gridCol>
                <a:gridCol w="617860">
                  <a:extLst>
                    <a:ext uri="{9D8B030D-6E8A-4147-A177-3AD203B41FA5}">
                      <a16:colId xmlns:a16="http://schemas.microsoft.com/office/drawing/2014/main" val="20002"/>
                    </a:ext>
                  </a:extLst>
                </a:gridCol>
                <a:gridCol w="967823">
                  <a:extLst>
                    <a:ext uri="{9D8B030D-6E8A-4147-A177-3AD203B41FA5}">
                      <a16:colId xmlns:a16="http://schemas.microsoft.com/office/drawing/2014/main" val="20003"/>
                    </a:ext>
                  </a:extLst>
                </a:gridCol>
                <a:gridCol w="840431">
                  <a:extLst>
                    <a:ext uri="{9D8B030D-6E8A-4147-A177-3AD203B41FA5}">
                      <a16:colId xmlns:a16="http://schemas.microsoft.com/office/drawing/2014/main" val="20004"/>
                    </a:ext>
                  </a:extLst>
                </a:gridCol>
                <a:gridCol w="2460007">
                  <a:extLst>
                    <a:ext uri="{9D8B030D-6E8A-4147-A177-3AD203B41FA5}">
                      <a16:colId xmlns:a16="http://schemas.microsoft.com/office/drawing/2014/main" val="20005"/>
                    </a:ext>
                  </a:extLst>
                </a:gridCol>
              </a:tblGrid>
              <a:tr h="78832">
                <a:tc>
                  <a:txBody>
                    <a:bodyPr/>
                    <a:lstStyle/>
                    <a:p>
                      <a:pPr algn="ctr" fontAlgn="ctr"/>
                      <a:r>
                        <a:rPr lang="en-US" sz="1200" u="none" strike="noStrike" dirty="0">
                          <a:effectLst/>
                        </a:rPr>
                        <a:t>Name</a:t>
                      </a:r>
                      <a:endParaRPr lang="en-US" sz="1200" b="0" i="0" u="none" strike="noStrike" dirty="0">
                        <a:solidFill>
                          <a:srgbClr val="363636"/>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Acronym</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Group</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 Complete</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tdoc</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Rapporteur</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00"/>
                  </a:ext>
                </a:extLst>
              </a:tr>
              <a:tr h="124494">
                <a:tc>
                  <a:txBody>
                    <a:bodyPr/>
                    <a:lstStyle/>
                    <a:p>
                      <a:pPr algn="l" fontAlgn="ctr"/>
                      <a:r>
                        <a:rPr lang="en-US" sz="1200" u="none" strike="noStrike" dirty="0">
                          <a:effectLst/>
                        </a:rPr>
                        <a:t>Architecture enhancements for the support of Integrated access and backhaul (IAB)</a:t>
                      </a:r>
                      <a:endParaRPr lang="en-US" sz="1200" b="0" i="0" u="none" strike="noStrike" dirty="0">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dirty="0">
                          <a:effectLst/>
                        </a:rPr>
                        <a:t>IABARC</a:t>
                      </a:r>
                      <a:endParaRPr lang="en-US" sz="1200" b="0" i="0" u="none" strike="noStrike" dirty="0">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dirty="0">
                          <a:effectLst/>
                        </a:rPr>
                        <a:t>33%</a:t>
                      </a:r>
                      <a:endParaRPr lang="en-US" sz="1200" b="0" i="0" u="none" strike="noStrike" dirty="0">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dirty="0">
                          <a:effectLst/>
                        </a:rPr>
                        <a:t>SP-190627</a:t>
                      </a:r>
                      <a:endParaRPr lang="en-US" sz="1200" b="0" i="0" u="none" strike="noStrike" dirty="0">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Hong Cheng, Qualcomm Incorporated </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01"/>
                  </a:ext>
                </a:extLst>
              </a:tr>
              <a:tr h="331710">
                <a:tc>
                  <a:txBody>
                    <a:bodyPr/>
                    <a:lstStyle/>
                    <a:p>
                      <a:pPr algn="l" fontAlgn="ctr"/>
                      <a:r>
                        <a:rPr lang="en-US" sz="1200" u="none" strike="noStrike" dirty="0">
                          <a:effectLst/>
                        </a:rPr>
                        <a:t>Architecture enhancements for 3GPP support of advanced V2X services</a:t>
                      </a:r>
                      <a:endParaRPr lang="en-US" sz="1200" b="0" i="0" u="none" strike="noStrike" dirty="0">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eV2XARC</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90%</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SP-181121</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LaeYoung Kim, LG Electronics</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02"/>
                  </a:ext>
                </a:extLst>
              </a:tr>
              <a:tr h="331710">
                <a:tc>
                  <a:txBody>
                    <a:bodyPr/>
                    <a:lstStyle/>
                    <a:p>
                      <a:pPr algn="l" fontAlgn="ctr"/>
                      <a:r>
                        <a:rPr lang="en-US" sz="1200" u="none" strike="noStrike">
                          <a:effectLst/>
                        </a:rPr>
                        <a:t>Enablers for Network Automation for 5G</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eNA</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92%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SP-181123</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Xiaobo Wu, Huawei Technologies </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03"/>
                  </a:ext>
                </a:extLst>
              </a:tr>
              <a:tr h="207421">
                <a:tc>
                  <a:txBody>
                    <a:bodyPr/>
                    <a:lstStyle/>
                    <a:p>
                      <a:pPr algn="l" fontAlgn="ctr"/>
                      <a:r>
                        <a:rPr lang="en-US" sz="1200" u="none" strike="noStrike">
                          <a:effectLst/>
                        </a:rPr>
                        <a:t>5GS Enhanced support of Vertical and LAN Services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Vertical_LAN</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97%</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SP-181120</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Devaki Chandramouli, Nokia</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04"/>
                  </a:ext>
                </a:extLst>
              </a:tr>
              <a:tr h="207421">
                <a:tc>
                  <a:txBody>
                    <a:bodyPr/>
                    <a:lstStyle/>
                    <a:p>
                      <a:pPr algn="l" fontAlgn="ctr"/>
                      <a:r>
                        <a:rPr lang="en-US" sz="1200" u="none" strike="noStrike">
                          <a:effectLst/>
                        </a:rPr>
                        <a:t>Cellular IoT support and evolution for the 5G System</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5G_CIoT</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98%</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SP-181118</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Sebastian Speicher </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05"/>
                  </a:ext>
                </a:extLst>
              </a:tr>
              <a:tr h="331710">
                <a:tc>
                  <a:txBody>
                    <a:bodyPr/>
                    <a:lstStyle/>
                    <a:p>
                      <a:pPr algn="l" fontAlgn="ctr"/>
                      <a:r>
                        <a:rPr lang="en-US" sz="1200" u="none" strike="noStrike">
                          <a:effectLst/>
                        </a:rPr>
                        <a:t>Enhancement to the 5GC LoCation Services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5G_eLCS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dirty="0">
                          <a:effectLst/>
                        </a:rPr>
                        <a:t>S2</a:t>
                      </a:r>
                      <a:endParaRPr lang="en-US" sz="1200" b="0" i="0" u="none" strike="noStrike" dirty="0">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SP-181119</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Ming Ai, CATT</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06"/>
                  </a:ext>
                </a:extLst>
              </a:tr>
              <a:tr h="207421">
                <a:tc>
                  <a:txBody>
                    <a:bodyPr/>
                    <a:lstStyle/>
                    <a:p>
                      <a:pPr algn="l" fontAlgn="ctr"/>
                      <a:r>
                        <a:rPr lang="en-US" sz="1200" u="none" strike="noStrike">
                          <a:effectLst/>
                        </a:rPr>
                        <a:t>Enhancements to the Service-Based 5G System Architecture</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5G_eSBA</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SP-181125</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Tao Sun (China Mobile)</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07"/>
                  </a:ext>
                </a:extLst>
              </a:tr>
              <a:tr h="124494">
                <a:tc>
                  <a:txBody>
                    <a:bodyPr/>
                    <a:lstStyle/>
                    <a:p>
                      <a:pPr algn="l" fontAlgn="ctr"/>
                      <a:r>
                        <a:rPr lang="en-US" sz="1200" u="none" strike="noStrike">
                          <a:effectLst/>
                        </a:rPr>
                        <a:t>Single radio voice continuity from 5GS to 3G</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5G_SRVCC</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SP-180897</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Chi Ren, China Unicom</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08"/>
                  </a:ext>
                </a:extLst>
              </a:tr>
              <a:tr h="207421">
                <a:tc>
                  <a:txBody>
                    <a:bodyPr/>
                    <a:lstStyle/>
                    <a:p>
                      <a:pPr algn="l" fontAlgn="ctr"/>
                      <a:r>
                        <a:rPr lang="en-US" sz="1200" u="none" strike="noStrike" dirty="0">
                          <a:effectLst/>
                        </a:rPr>
                        <a:t>Enhancement of URLLC support in the 5G Core network</a:t>
                      </a:r>
                      <a:endParaRPr lang="en-US" sz="1200" b="0" i="0" u="none" strike="noStrike" dirty="0">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5G_URLLC</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SP-181233</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Hui Ni, Huawei</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09"/>
                  </a:ext>
                </a:extLst>
              </a:tr>
              <a:tr h="124494">
                <a:tc>
                  <a:txBody>
                    <a:bodyPr/>
                    <a:lstStyle/>
                    <a:p>
                      <a:pPr algn="l" fontAlgn="ctr"/>
                      <a:r>
                        <a:rPr lang="en-US" sz="1200" u="none" strike="noStrike">
                          <a:effectLst/>
                        </a:rPr>
                        <a:t>S6b Optional for ePDG connected to 5GS</a:t>
                      </a:r>
                      <a:endParaRPr lang="en-US" sz="1200" b="0" i="0" u="none" strike="noStrike">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dirty="0">
                          <a:effectLst/>
                        </a:rPr>
                        <a:t>5GS_S6b_Optional</a:t>
                      </a:r>
                      <a:endParaRPr lang="en-US" sz="1200" b="0" i="0" u="none" strike="noStrike" dirty="0">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SP-190447</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Irfan Ali, Cisco </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10"/>
                  </a:ext>
                </a:extLst>
              </a:tr>
              <a:tr h="207421">
                <a:tc>
                  <a:txBody>
                    <a:bodyPr/>
                    <a:lstStyle/>
                    <a:p>
                      <a:pPr algn="l" fontAlgn="ctr"/>
                      <a:r>
                        <a:rPr lang="en-US" sz="1200" u="none" strike="noStrike">
                          <a:effectLst/>
                        </a:rPr>
                        <a:t>Wireless and Wireline Convergence for the 5G system architecture</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5WWC</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SP-181117</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Marco Spini, Huawei Technologies </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11"/>
                  </a:ext>
                </a:extLst>
              </a:tr>
              <a:tr h="207421">
                <a:tc>
                  <a:txBody>
                    <a:bodyPr/>
                    <a:lstStyle/>
                    <a:p>
                      <a:pPr algn="l" fontAlgn="ctr"/>
                      <a:r>
                        <a:rPr lang="en-US" sz="1200" u="none" strike="noStrike">
                          <a:effectLst/>
                        </a:rPr>
                        <a:t>Access Traffic Steering, Switch and Splitting support in the 5G system architecture</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ATSSS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SP-181124</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So, Tricci, ZTE</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12"/>
                  </a:ext>
                </a:extLst>
              </a:tr>
              <a:tr h="165855">
                <a:tc>
                  <a:txBody>
                    <a:bodyPr/>
                    <a:lstStyle/>
                    <a:p>
                      <a:pPr algn="l" fontAlgn="ctr"/>
                      <a:r>
                        <a:rPr lang="en-US" sz="1200" u="none" strike="noStrike">
                          <a:effectLst/>
                        </a:rPr>
                        <a:t>SBA aspects of enhanced IMS to 5GC integration</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eIMS5G_SBA</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SP-190181</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T-Mobile USA, Christopher Joul</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13"/>
                  </a:ext>
                </a:extLst>
              </a:tr>
              <a:tr h="124494">
                <a:tc>
                  <a:txBody>
                    <a:bodyPr/>
                    <a:lstStyle/>
                    <a:p>
                      <a:pPr algn="l" fontAlgn="ctr"/>
                      <a:r>
                        <a:rPr lang="en-US" sz="1200" u="none" strike="noStrike">
                          <a:effectLst/>
                        </a:rPr>
                        <a:t>Enhancement of Network Slicing</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dirty="0" err="1">
                          <a:effectLst/>
                        </a:rPr>
                        <a:t>eNS</a:t>
                      </a:r>
                      <a:endParaRPr lang="en-US" sz="1200" b="0" i="0" u="none" strike="noStrike" dirty="0">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SP-181232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ZTE, Tricci So </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14"/>
                  </a:ext>
                </a:extLst>
              </a:tr>
              <a:tr h="207421">
                <a:tc>
                  <a:txBody>
                    <a:bodyPr/>
                    <a:lstStyle/>
                    <a:p>
                      <a:pPr algn="l" fontAlgn="ctr"/>
                      <a:r>
                        <a:rPr lang="en-US" sz="1200" u="none" strike="noStrike">
                          <a:effectLst/>
                        </a:rPr>
                        <a:t>Enhancing Topology of SMF and UPF in 5G Networks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ETSUN</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SP-181116</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 </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15"/>
                  </a:ext>
                </a:extLst>
              </a:tr>
              <a:tr h="207421">
                <a:tc>
                  <a:txBody>
                    <a:bodyPr/>
                    <a:lstStyle/>
                    <a:p>
                      <a:pPr algn="l" fontAlgn="ctr"/>
                      <a:r>
                        <a:rPr lang="en-US" sz="1200" u="none" strike="noStrike">
                          <a:effectLst/>
                        </a:rPr>
                        <a:t>Provision of Access to Restricted Local Operator Services by Unauthenticated UEs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PARLOS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SP-180738</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Nokia (Nicolas Drevon</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16"/>
                  </a:ext>
                </a:extLst>
              </a:tr>
              <a:tr h="248782">
                <a:tc>
                  <a:txBody>
                    <a:bodyPr/>
                    <a:lstStyle/>
                    <a:p>
                      <a:pPr algn="l" fontAlgn="ctr"/>
                      <a:r>
                        <a:rPr lang="en-US" sz="1200" u="none" strike="noStrike">
                          <a:effectLst/>
                        </a:rPr>
                        <a:t>Optimisations on UE radio capability signalling</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RACS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SP-190180</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Haris Zisimopoulos </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17"/>
                  </a:ext>
                </a:extLst>
              </a:tr>
              <a:tr h="124494">
                <a:tc>
                  <a:txBody>
                    <a:bodyPr/>
                    <a:lstStyle/>
                    <a:p>
                      <a:pPr algn="l" fontAlgn="ctr"/>
                      <a:r>
                        <a:rPr lang="en-US" sz="1200" u="none" strike="noStrike" dirty="0">
                          <a:effectLst/>
                        </a:rPr>
                        <a:t>Reliable Data Service Serialization Indication</a:t>
                      </a:r>
                      <a:endParaRPr lang="en-US" sz="1200" b="0" i="0" u="none" strike="noStrike" dirty="0">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dirty="0">
                          <a:effectLst/>
                        </a:rPr>
                        <a:t>RDSSI</a:t>
                      </a:r>
                      <a:endParaRPr lang="en-US" sz="1200" b="0" i="0" u="none" strike="noStrike" dirty="0">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dirty="0">
                          <a:effectLst/>
                        </a:rPr>
                        <a:t>SP-190446</a:t>
                      </a:r>
                      <a:endParaRPr lang="en-US" sz="1200" b="0" i="0" u="none" strike="noStrike" dirty="0">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Starsinic, Michael, Convida Wireless LLC </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18"/>
                  </a:ext>
                </a:extLst>
              </a:tr>
              <a:tr h="207421">
                <a:tc>
                  <a:txBody>
                    <a:bodyPr/>
                    <a:lstStyle/>
                    <a:p>
                      <a:pPr algn="l" fontAlgn="ctr"/>
                      <a:r>
                        <a:rPr lang="en-US" sz="1200" u="none" strike="noStrike">
                          <a:effectLst/>
                        </a:rPr>
                        <a:t>User data interworking, Coexistence and Migration</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UDICOM</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SP-190182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Alessio Casati, Nokia</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19"/>
                  </a:ext>
                </a:extLst>
              </a:tr>
              <a:tr h="124494">
                <a:tc>
                  <a:txBody>
                    <a:bodyPr/>
                    <a:lstStyle/>
                    <a:p>
                      <a:pPr algn="l" fontAlgn="ctr"/>
                      <a:r>
                        <a:rPr lang="en-US" sz="1200" u="none" strike="noStrike">
                          <a:effectLst/>
                        </a:rPr>
                        <a:t>5GS Transfer of Policies for Background Data Transfer</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xBDT</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1536" marR="1536" marT="1536" marB="0" anchor="ctr">
                    <a:solidFill>
                      <a:srgbClr val="B1D254"/>
                    </a:solidFill>
                  </a:tcPr>
                </a:tc>
                <a:tc>
                  <a:txBody>
                    <a:bodyPr/>
                    <a:lstStyle/>
                    <a:p>
                      <a:pPr algn="ctr" fontAlgn="ctr"/>
                      <a:r>
                        <a:rPr lang="en-US" sz="1200" u="none" strike="noStrike">
                          <a:effectLst/>
                        </a:rPr>
                        <a:t>SP-180509</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Takeshi　Usui KDDI </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20"/>
                  </a:ext>
                </a:extLst>
              </a:tr>
              <a:tr h="41566">
                <a:tc>
                  <a:txBody>
                    <a:bodyPr/>
                    <a:lstStyle/>
                    <a:p>
                      <a:pPr algn="l" fontAlgn="ctr"/>
                      <a:r>
                        <a:rPr lang="en-US" sz="1200" u="none" strike="noStrike">
                          <a:effectLst/>
                        </a:rPr>
                        <a:t>(IETF) 0-RTT TCP Convert Protocol (draft-ietf-tcpm-converters)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ATSSS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S2-IETF</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dirty="0">
                          <a:effectLst/>
                        </a:rPr>
                        <a:t>30%</a:t>
                      </a:r>
                      <a:endParaRPr lang="en-US" sz="1200" b="0" i="0" u="none" strike="noStrike" dirty="0">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 </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a:effectLst/>
                        </a:rPr>
                        <a:t> </a:t>
                      </a:r>
                      <a:endParaRPr lang="en-US" sz="1200" b="0" i="0" u="none" strike="noStrike">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21"/>
                  </a:ext>
                </a:extLst>
              </a:tr>
              <a:tr h="82927">
                <a:tc>
                  <a:txBody>
                    <a:bodyPr/>
                    <a:lstStyle/>
                    <a:p>
                      <a:pPr algn="l" fontAlgn="ctr"/>
                      <a:r>
                        <a:rPr lang="en-US" sz="1200" u="none" strike="noStrike">
                          <a:effectLst/>
                        </a:rPr>
                        <a:t>(IETF) TCP Extensions for Multipath Operation with Multiple Addresses (draft-ietf-mptcp-rfc6824bis)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ATSSS</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S2-IETF</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80%</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ctr" fontAlgn="ctr"/>
                      <a:r>
                        <a:rPr lang="en-US" sz="1200" u="none" strike="noStrike">
                          <a:effectLst/>
                        </a:rPr>
                        <a:t> </a:t>
                      </a:r>
                      <a:endParaRPr lang="en-US" sz="1200" b="0" i="0" u="none" strike="noStrike">
                        <a:solidFill>
                          <a:srgbClr val="000000"/>
                        </a:solidFill>
                        <a:effectLst/>
                        <a:latin typeface="Arial" panose="020B0604020202020204" pitchFamily="34" charset="0"/>
                      </a:endParaRPr>
                    </a:p>
                  </a:txBody>
                  <a:tcPr marL="1536" marR="1536" marT="1536" marB="0" anchor="ctr"/>
                </a:tc>
                <a:tc>
                  <a:txBody>
                    <a:bodyPr/>
                    <a:lstStyle/>
                    <a:p>
                      <a:pPr algn="l" fontAlgn="ctr"/>
                      <a:r>
                        <a:rPr lang="en-US" sz="1200" u="none" strike="noStrike" dirty="0">
                          <a:effectLst/>
                        </a:rPr>
                        <a:t> </a:t>
                      </a:r>
                      <a:endParaRPr lang="en-US" sz="1200" b="0" i="0" u="none" strike="noStrike" dirty="0">
                        <a:solidFill>
                          <a:srgbClr val="000000"/>
                        </a:solidFill>
                        <a:effectLst/>
                        <a:latin typeface="Arial" panose="020B0604020202020204" pitchFamily="34" charset="0"/>
                      </a:endParaRPr>
                    </a:p>
                  </a:txBody>
                  <a:tcPr marL="1536" marR="1536" marT="1536" marB="0" anchor="ctr"/>
                </a:tc>
                <a:extLst>
                  <a:ext uri="{0D108BD9-81ED-4DB2-BD59-A6C34878D82A}">
                    <a16:rowId xmlns:a16="http://schemas.microsoft.com/office/drawing/2014/main" val="10022"/>
                  </a:ext>
                </a:extLst>
              </a:tr>
            </a:tbl>
          </a:graphicData>
        </a:graphic>
      </p:graphicFrame>
    </p:spTree>
    <p:extLst>
      <p:ext uri="{BB962C8B-B14F-4D97-AF65-F5344CB8AC3E}">
        <p14:creationId xmlns:p14="http://schemas.microsoft.com/office/powerpoint/2010/main" val="1899122306"/>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SA3 Work Items</a:t>
            </a:r>
          </a:p>
        </p:txBody>
      </p:sp>
      <p:graphicFrame>
        <p:nvGraphicFramePr>
          <p:cNvPr id="3" name="Table 2"/>
          <p:cNvGraphicFramePr>
            <a:graphicFrameLocks noGrp="1"/>
          </p:cNvGraphicFramePr>
          <p:nvPr>
            <p:extLst>
              <p:ext uri="{D42A27DB-BD31-4B8C-83A1-F6EECF244321}">
                <p14:modId xmlns:p14="http://schemas.microsoft.com/office/powerpoint/2010/main" val="3393887847"/>
              </p:ext>
            </p:extLst>
          </p:nvPr>
        </p:nvGraphicFramePr>
        <p:xfrm>
          <a:off x="102141" y="1795270"/>
          <a:ext cx="11673190" cy="4053301"/>
        </p:xfrm>
        <a:graphic>
          <a:graphicData uri="http://schemas.openxmlformats.org/drawingml/2006/table">
            <a:tbl>
              <a:tblPr firstRow="1">
                <a:tableStyleId>{5C22544A-7EE6-4342-B048-85BDC9FD1C3A}</a:tableStyleId>
              </a:tblPr>
              <a:tblGrid>
                <a:gridCol w="5282119">
                  <a:extLst>
                    <a:ext uri="{9D8B030D-6E8A-4147-A177-3AD203B41FA5}">
                      <a16:colId xmlns:a16="http://schemas.microsoft.com/office/drawing/2014/main" val="20000"/>
                    </a:ext>
                  </a:extLst>
                </a:gridCol>
                <a:gridCol w="1254868">
                  <a:extLst>
                    <a:ext uri="{9D8B030D-6E8A-4147-A177-3AD203B41FA5}">
                      <a16:colId xmlns:a16="http://schemas.microsoft.com/office/drawing/2014/main" val="20001"/>
                    </a:ext>
                  </a:extLst>
                </a:gridCol>
                <a:gridCol w="714983">
                  <a:extLst>
                    <a:ext uri="{9D8B030D-6E8A-4147-A177-3AD203B41FA5}">
                      <a16:colId xmlns:a16="http://schemas.microsoft.com/office/drawing/2014/main" val="20002"/>
                    </a:ext>
                  </a:extLst>
                </a:gridCol>
                <a:gridCol w="890080">
                  <a:extLst>
                    <a:ext uri="{9D8B030D-6E8A-4147-A177-3AD203B41FA5}">
                      <a16:colId xmlns:a16="http://schemas.microsoft.com/office/drawing/2014/main" val="20003"/>
                    </a:ext>
                  </a:extLst>
                </a:gridCol>
                <a:gridCol w="972766">
                  <a:extLst>
                    <a:ext uri="{9D8B030D-6E8A-4147-A177-3AD203B41FA5}">
                      <a16:colId xmlns:a16="http://schemas.microsoft.com/office/drawing/2014/main" val="20004"/>
                    </a:ext>
                  </a:extLst>
                </a:gridCol>
                <a:gridCol w="2558374">
                  <a:extLst>
                    <a:ext uri="{9D8B030D-6E8A-4147-A177-3AD203B41FA5}">
                      <a16:colId xmlns:a16="http://schemas.microsoft.com/office/drawing/2014/main" val="20005"/>
                    </a:ext>
                  </a:extLst>
                </a:gridCol>
              </a:tblGrid>
              <a:tr h="107554">
                <a:tc>
                  <a:txBody>
                    <a:bodyPr/>
                    <a:lstStyle/>
                    <a:p>
                      <a:pPr algn="ctr" fontAlgn="ctr"/>
                      <a:r>
                        <a:rPr lang="en-US" sz="1200" u="none" strike="noStrike" dirty="0">
                          <a:effectLst/>
                        </a:rPr>
                        <a:t>Name</a:t>
                      </a:r>
                      <a:endParaRPr lang="en-US" sz="1200" b="0" i="0" u="none" strike="noStrike" dirty="0">
                        <a:solidFill>
                          <a:srgbClr val="363636"/>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Acronym</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Group</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 Complete</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tdoc</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Rapporteur</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00"/>
                  </a:ext>
                </a:extLst>
              </a:tr>
              <a:tr h="169852">
                <a:tc>
                  <a:txBody>
                    <a:bodyPr/>
                    <a:lstStyle/>
                    <a:p>
                      <a:pPr algn="l" fontAlgn="ctr"/>
                      <a:r>
                        <a:rPr lang="en-US" sz="1200" u="none" strike="noStrike" dirty="0">
                          <a:effectLst/>
                        </a:rPr>
                        <a:t>Cellular </a:t>
                      </a:r>
                      <a:r>
                        <a:rPr lang="en-US" sz="1200" u="none" strike="noStrike" dirty="0" err="1">
                          <a:effectLst/>
                        </a:rPr>
                        <a:t>IoT</a:t>
                      </a:r>
                      <a:r>
                        <a:rPr lang="en-US" sz="1200" u="none" strike="noStrike" dirty="0">
                          <a:effectLst/>
                        </a:rPr>
                        <a:t> support and evolution for the 5G System</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a:effectLst/>
                        </a:rPr>
                        <a:t>5G_CIoT</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a:effectLst/>
                        </a:rPr>
                        <a:t>S3</a:t>
                      </a:r>
                      <a:endParaRPr lang="en-US" sz="1200" b="0" i="0" u="none" strike="noStrike" dirty="0">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SP-190897</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Henrik Normann, Ericsson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01"/>
                  </a:ext>
                </a:extLst>
              </a:tr>
              <a:tr h="113141">
                <a:tc>
                  <a:txBody>
                    <a:bodyPr/>
                    <a:lstStyle/>
                    <a:p>
                      <a:pPr algn="l" fontAlgn="ctr"/>
                      <a:r>
                        <a:rPr lang="en-US" sz="1200" u="none" strike="noStrike" dirty="0">
                          <a:effectLst/>
                        </a:rPr>
                        <a:t>Enhancement to the 5GC </a:t>
                      </a:r>
                      <a:r>
                        <a:rPr lang="en-US" sz="1200" u="none" strike="noStrike" dirty="0" err="1">
                          <a:effectLst/>
                        </a:rPr>
                        <a:t>LoCation</a:t>
                      </a:r>
                      <a:r>
                        <a:rPr lang="en-US" sz="1200" u="none" strike="noStrike" dirty="0">
                          <a:effectLst/>
                        </a:rPr>
                        <a:t> Services</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a:effectLst/>
                        </a:rPr>
                        <a:t>5G_eLCS</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a:effectLst/>
                        </a:rPr>
                        <a:t>S3</a:t>
                      </a:r>
                      <a:endParaRPr lang="en-US" sz="1200" b="0" i="0" u="none" strike="noStrike" dirty="0">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SP-190900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dirty="0">
                          <a:effectLst/>
                        </a:rPr>
                        <a:t>Wei Zhou, CATT </a:t>
                      </a:r>
                      <a:endParaRPr lang="en-US" sz="1200" b="0" i="0" u="none" strike="noStrike" dirty="0">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02"/>
                  </a:ext>
                </a:extLst>
              </a:tr>
              <a:tr h="169852">
                <a:tc>
                  <a:txBody>
                    <a:bodyPr/>
                    <a:lstStyle/>
                    <a:p>
                      <a:pPr marL="0" algn="l" defTabSz="914400" rtl="0" eaLnBrk="1" fontAlgn="ctr" latinLnBrk="0" hangingPunct="1"/>
                      <a:r>
                        <a:rPr lang="en-US" sz="1200" u="none" strike="noStrike" kern="1200" dirty="0">
                          <a:solidFill>
                            <a:schemeClr val="dk1"/>
                          </a:solidFill>
                          <a:effectLst/>
                          <a:latin typeface="+mn-lt"/>
                          <a:ea typeface="+mn-ea"/>
                          <a:cs typeface="+mn-cs"/>
                        </a:rPr>
                        <a:t>Security for the Service-Based 5G System Architecture</a:t>
                      </a:r>
                    </a:p>
                  </a:txBody>
                  <a:tcPr marL="4763" marR="4763" marT="4763" marB="0">
                    <a:solidFill>
                      <a:srgbClr val="B1D254"/>
                    </a:solidFill>
                  </a:tcPr>
                </a:tc>
                <a:tc>
                  <a:txBody>
                    <a:bodyPr/>
                    <a:lstStyle/>
                    <a:p>
                      <a:pPr marL="0" algn="ctr" defTabSz="914400" rtl="0" eaLnBrk="1" fontAlgn="ctr" latinLnBrk="0" hangingPunct="1"/>
                      <a:r>
                        <a:rPr lang="en-US" sz="1200" u="none" strike="noStrike" kern="1200" dirty="0">
                          <a:solidFill>
                            <a:schemeClr val="dk1"/>
                          </a:solidFill>
                          <a:effectLst/>
                          <a:latin typeface="+mn-lt"/>
                          <a:ea typeface="+mn-ea"/>
                          <a:cs typeface="+mn-cs"/>
                        </a:rPr>
                        <a:t>5G_eSBA</a:t>
                      </a:r>
                    </a:p>
                  </a:txBody>
                  <a:tcPr marL="4763" marR="4763" marT="4763" marB="0">
                    <a:solidFill>
                      <a:srgbClr val="B1D254"/>
                    </a:solidFill>
                  </a:tcPr>
                </a:tc>
                <a:tc>
                  <a:txBody>
                    <a:bodyPr/>
                    <a:lstStyle/>
                    <a:p>
                      <a:pPr marL="0" algn="ctr" defTabSz="914400" rtl="0" eaLnBrk="1" fontAlgn="ctr" latinLnBrk="0" hangingPunct="1"/>
                      <a:r>
                        <a:rPr lang="en-US" sz="1200" u="none" strike="noStrike" kern="1200" dirty="0">
                          <a:solidFill>
                            <a:schemeClr val="dk1"/>
                          </a:solidFill>
                          <a:effectLst/>
                          <a:latin typeface="+mn-lt"/>
                          <a:ea typeface="+mn-ea"/>
                          <a:cs typeface="+mn-cs"/>
                        </a:rPr>
                        <a:t>S3</a:t>
                      </a:r>
                    </a:p>
                  </a:txBody>
                  <a:tcPr marL="2095" marR="2095" marT="2095" marB="0" anchor="ctr"/>
                </a:tc>
                <a:tc>
                  <a:txBody>
                    <a:bodyPr/>
                    <a:lstStyle/>
                    <a:p>
                      <a:pPr marL="0" algn="ctr" defTabSz="914400" rtl="0" eaLnBrk="1" fontAlgn="ctr" latinLnBrk="0" hangingPunct="1"/>
                      <a:r>
                        <a:rPr lang="en-US" sz="1200" u="none" strike="noStrike" kern="1200" dirty="0">
                          <a:solidFill>
                            <a:schemeClr val="dk1"/>
                          </a:solidFill>
                          <a:effectLst/>
                          <a:latin typeface="+mn-lt"/>
                          <a:ea typeface="+mn-ea"/>
                          <a:cs typeface="+mn-cs"/>
                        </a:rPr>
                        <a:t>0%</a:t>
                      </a:r>
                    </a:p>
                  </a:txBody>
                  <a:tcPr marL="2095" marR="2095" marT="2095" marB="0" anchor="ctr"/>
                </a:tc>
                <a:tc>
                  <a:txBody>
                    <a:bodyPr/>
                    <a:lstStyle/>
                    <a:p>
                      <a:pPr marL="0" algn="ctr" defTabSz="914400" rtl="0" eaLnBrk="1" fontAlgn="ctr" latinLnBrk="0" hangingPunct="1"/>
                      <a:r>
                        <a:rPr lang="en-US" sz="1200" u="none" strike="noStrike" kern="1200" dirty="0">
                          <a:solidFill>
                            <a:schemeClr val="dk1"/>
                          </a:solidFill>
                          <a:effectLst/>
                          <a:latin typeface="+mn-lt"/>
                          <a:ea typeface="+mn-ea"/>
                          <a:cs typeface="+mn-cs"/>
                        </a:rPr>
                        <a:t>SP-190899</a:t>
                      </a:r>
                    </a:p>
                  </a:txBody>
                  <a:tcPr marL="2095" marR="2095" marT="2095" marB="0" anchor="ctr"/>
                </a:tc>
                <a:tc>
                  <a:txBody>
                    <a:bodyPr/>
                    <a:lstStyle/>
                    <a:p>
                      <a:pPr marL="0" algn="l" defTabSz="914400" rtl="0" eaLnBrk="1" fontAlgn="ctr" latinLnBrk="0" hangingPunct="1"/>
                      <a:r>
                        <a:rPr lang="en-US" sz="1200" u="none" strike="noStrike" kern="1200" dirty="0">
                          <a:solidFill>
                            <a:schemeClr val="dk1"/>
                          </a:solidFill>
                          <a:effectLst/>
                          <a:latin typeface="+mn-lt"/>
                          <a:ea typeface="+mn-ea"/>
                          <a:cs typeface="+mn-cs"/>
                        </a:rPr>
                        <a:t>Nagendra </a:t>
                      </a:r>
                      <a:r>
                        <a:rPr lang="en-US" sz="1200" u="none" strike="noStrike" kern="1200" dirty="0" err="1">
                          <a:solidFill>
                            <a:schemeClr val="dk1"/>
                          </a:solidFill>
                          <a:effectLst/>
                          <a:latin typeface="+mn-lt"/>
                          <a:ea typeface="+mn-ea"/>
                          <a:cs typeface="+mn-cs"/>
                        </a:rPr>
                        <a:t>Bykampadi</a:t>
                      </a:r>
                      <a:r>
                        <a:rPr lang="en-US" sz="1200" u="none" strike="noStrike" kern="1200" dirty="0">
                          <a:solidFill>
                            <a:schemeClr val="dk1"/>
                          </a:solidFill>
                          <a:effectLst/>
                          <a:latin typeface="+mn-lt"/>
                          <a:ea typeface="+mn-ea"/>
                          <a:cs typeface="+mn-cs"/>
                        </a:rPr>
                        <a:t>, Nokia </a:t>
                      </a:r>
                    </a:p>
                  </a:txBody>
                  <a:tcPr marL="4763" marR="4763" marT="4763" marB="0"/>
                </a:tc>
                <a:extLst>
                  <a:ext uri="{0D108BD9-81ED-4DB2-BD59-A6C34878D82A}">
                    <a16:rowId xmlns:a16="http://schemas.microsoft.com/office/drawing/2014/main" val="10003"/>
                  </a:ext>
                </a:extLst>
              </a:tr>
              <a:tr h="169852">
                <a:tc>
                  <a:txBody>
                    <a:bodyPr/>
                    <a:lstStyle/>
                    <a:p>
                      <a:pPr algn="l" fontAlgn="ctr"/>
                      <a:r>
                        <a:rPr lang="en-US" sz="1200" u="none" strike="noStrike" dirty="0">
                          <a:effectLst/>
                        </a:rPr>
                        <a:t>Authentication and key management for applications based on 3GPP credential in 5G</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a:effectLst/>
                        </a:rPr>
                        <a:t>AKMA</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SP-190711</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Xiaoting Huang, China Mobile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04"/>
                  </a:ext>
                </a:extLst>
              </a:tr>
              <a:tr h="56710">
                <a:tc>
                  <a:txBody>
                    <a:bodyPr/>
                    <a:lstStyle/>
                    <a:p>
                      <a:pPr algn="l" fontAlgn="ctr"/>
                      <a:r>
                        <a:rPr lang="en-US" sz="1200" u="none" strike="noStrike" dirty="0">
                          <a:effectLst/>
                        </a:rPr>
                        <a:t>Security aspects of Enhanced Network Slicing</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err="1">
                          <a:effectLst/>
                        </a:rPr>
                        <a:t>eNS</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SP-190712</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Suresh.p.nair@nokia.com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05"/>
                  </a:ext>
                </a:extLst>
              </a:tr>
              <a:tr h="113141">
                <a:tc>
                  <a:txBody>
                    <a:bodyPr/>
                    <a:lstStyle/>
                    <a:p>
                      <a:pPr algn="l" fontAlgn="ctr"/>
                      <a:r>
                        <a:rPr lang="en-US" sz="1200" u="none" strike="noStrike">
                          <a:effectLst/>
                        </a:rPr>
                        <a:t>Security for Integrated access and backhaul for NR</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IAB</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SP-190902</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Rajavelsamy Rajadurai, Samsung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06"/>
                  </a:ext>
                </a:extLst>
              </a:tr>
              <a:tr h="113141">
                <a:tc>
                  <a:txBody>
                    <a:bodyPr/>
                    <a:lstStyle/>
                    <a:p>
                      <a:pPr algn="l" fontAlgn="ctr"/>
                      <a:r>
                        <a:rPr lang="en-US" sz="1200" u="none" strike="noStrike" dirty="0">
                          <a:effectLst/>
                        </a:rPr>
                        <a:t>Security aspects of Service Enabler Architecture Layer for Verticals</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a:effectLst/>
                        </a:rPr>
                        <a:t>SEAL</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SP-190901</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Rajavelsamy Rajadurai (Samsung)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07"/>
                  </a:ext>
                </a:extLst>
              </a:tr>
              <a:tr h="113141">
                <a:tc>
                  <a:txBody>
                    <a:bodyPr/>
                    <a:lstStyle/>
                    <a:p>
                      <a:pPr algn="l" fontAlgn="ctr"/>
                      <a:r>
                        <a:rPr lang="en-US" sz="1200" u="none" strike="noStrike" dirty="0">
                          <a:effectLst/>
                        </a:rPr>
                        <a:t>Security of URLLC for 5GS</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a:effectLst/>
                        </a:rPr>
                        <a:t>5G_URLLC_SEC</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30%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dirty="0">
                          <a:effectLst/>
                        </a:rPr>
                        <a:t>SP-190351</a:t>
                      </a:r>
                      <a:endParaRPr lang="en-US" sz="1200" b="0" i="0" u="none" strike="noStrike" dirty="0">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Rong Wu, Huawei Technologies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08"/>
                  </a:ext>
                </a:extLst>
              </a:tr>
              <a:tr h="113141">
                <a:tc>
                  <a:txBody>
                    <a:bodyPr/>
                    <a:lstStyle/>
                    <a:p>
                      <a:pPr algn="l" fontAlgn="ctr"/>
                      <a:r>
                        <a:rPr lang="en-US" sz="1200" u="none" strike="noStrike" dirty="0">
                          <a:effectLst/>
                        </a:rPr>
                        <a:t>5GS Enhanced support of Vertical and LAN Services</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err="1">
                          <a:effectLst/>
                        </a:rPr>
                        <a:t>Vertical_LAN_SEC</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30%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SP-190352</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Jerichow, Anja, Nokia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09"/>
                  </a:ext>
                </a:extLst>
              </a:tr>
              <a:tr h="316232">
                <a:tc>
                  <a:txBody>
                    <a:bodyPr/>
                    <a:lstStyle/>
                    <a:p>
                      <a:pPr algn="l" fontAlgn="ctr"/>
                      <a:r>
                        <a:rPr lang="en-US" sz="1200" u="none" strike="noStrike">
                          <a:effectLst/>
                        </a:rPr>
                        <a:t>Mission Critical Services Security Enhancements</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MCXSec</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45%</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SP-180596</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Woodward, Tim, Motorola Solutions, Inc</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10"/>
                  </a:ext>
                </a:extLst>
              </a:tr>
              <a:tr h="428017">
                <a:tc>
                  <a:txBody>
                    <a:bodyPr/>
                    <a:lstStyle/>
                    <a:p>
                      <a:pPr algn="l" fontAlgn="ctr"/>
                      <a:r>
                        <a:rPr lang="en-US" sz="1200" u="none" strike="noStrike">
                          <a:effectLst/>
                        </a:rPr>
                        <a:t>Security aspects of Enhancements for Common API Framework for 3GPP Northbound APIs</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eCAPIF</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90%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SP-1901240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Rajavelsamy Rajadurai, Samsung</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11"/>
                  </a:ext>
                </a:extLst>
              </a:tr>
              <a:tr h="342130">
                <a:tc>
                  <a:txBody>
                    <a:bodyPr/>
                    <a:lstStyle/>
                    <a:p>
                      <a:pPr algn="l" fontAlgn="ctr"/>
                      <a:r>
                        <a:rPr lang="en-US" sz="1200" u="none" strike="noStrike">
                          <a:effectLst/>
                        </a:rPr>
                        <a:t>Security aspects of single radio voice continuity from 5GS to UTRAN</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5GS_UTRAN_SEC</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a:effectLst/>
                        </a:rPr>
                        <a:t>SP-190703</a:t>
                      </a:r>
                      <a:endParaRPr lang="en-US" sz="1200" b="0" i="0" u="none" strike="noStrike" dirty="0">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Feng Gao, China Unicom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12"/>
                  </a:ext>
                </a:extLst>
              </a:tr>
              <a:tr h="113141">
                <a:tc>
                  <a:txBody>
                    <a:bodyPr/>
                    <a:lstStyle/>
                    <a:p>
                      <a:pPr algn="l" fontAlgn="ctr"/>
                      <a:r>
                        <a:rPr lang="en-US" sz="1200" u="none" strike="noStrike" dirty="0">
                          <a:effectLst/>
                        </a:rPr>
                        <a:t>Security of Wireless and Wireline Convergence for the 5G system architecture</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a:effectLst/>
                        </a:rPr>
                        <a:t>5WWC</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a:effectLst/>
                        </a:rPr>
                        <a:t>SP-190898</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He Li, Huawei Technologies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13"/>
                  </a:ext>
                </a:extLst>
              </a:tr>
              <a:tr h="276586">
                <a:tc>
                  <a:txBody>
                    <a:bodyPr/>
                    <a:lstStyle/>
                    <a:p>
                      <a:pPr algn="l" fontAlgn="ctr"/>
                      <a:r>
                        <a:rPr lang="en-US" sz="1200" u="none" strike="noStrike">
                          <a:effectLst/>
                        </a:rPr>
                        <a:t>Security Assurance Specification for 5G</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SCAS_5G</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a:effectLst/>
                        </a:rPr>
                        <a:t>SP-180689</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Marcus Wong, Huawei Technologies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14"/>
                  </a:ext>
                </a:extLst>
              </a:tr>
              <a:tr h="113141">
                <a:tc>
                  <a:txBody>
                    <a:bodyPr/>
                    <a:lstStyle/>
                    <a:p>
                      <a:pPr algn="l" fontAlgn="ctr"/>
                      <a:r>
                        <a:rPr lang="en-US" sz="1200" u="none" strike="noStrike">
                          <a:effectLst/>
                        </a:rPr>
                        <a:t>(IETF) The Transport Layer Security (TLS) Protocol Version 1.3 (RFC 8446)</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TEI16</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S3-IETF</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a:effectLst/>
                        </a:rPr>
                        <a:t> </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15"/>
                  </a:ext>
                </a:extLst>
              </a:tr>
              <a:tr h="113141">
                <a:tc>
                  <a:txBody>
                    <a:bodyPr/>
                    <a:lstStyle/>
                    <a:p>
                      <a:pPr algn="l" fontAlgn="ctr"/>
                      <a:r>
                        <a:rPr lang="en-US" sz="1200" u="none" strike="noStrike" dirty="0">
                          <a:effectLst/>
                        </a:rPr>
                        <a:t>Lawful Interception Report Rel-16</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dirty="0">
                          <a:effectLst/>
                        </a:rPr>
                        <a:t>LIR16</a:t>
                      </a:r>
                      <a:endParaRPr lang="en-US" sz="1200" b="0" i="0" u="none" strike="noStrike" dirty="0">
                        <a:solidFill>
                          <a:srgbClr val="000000"/>
                        </a:solidFill>
                        <a:effectLst/>
                        <a:latin typeface="Arial" panose="020B0604020202020204" pitchFamily="34" charset="0"/>
                      </a:endParaRPr>
                    </a:p>
                  </a:txBody>
                  <a:tcPr marL="2095" marR="2095" marT="2095" marB="0" anchor="ctr">
                    <a:solidFill>
                      <a:srgbClr val="B1D254"/>
                    </a:solidFill>
                  </a:tcPr>
                </a:tc>
                <a:tc>
                  <a:txBody>
                    <a:bodyPr/>
                    <a:lstStyle/>
                    <a:p>
                      <a:pPr algn="ctr" fontAlgn="ctr"/>
                      <a:r>
                        <a:rPr lang="en-US" sz="1200" u="none" strike="noStrike">
                          <a:effectLst/>
                        </a:rPr>
                        <a:t>S3LI</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SP-190342</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a:effectLst/>
                        </a:rPr>
                        <a:t>Nag Rao, Nokia </a:t>
                      </a:r>
                      <a:endParaRPr lang="en-US" sz="1200" b="0" i="0" u="none" strike="noStrike">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16"/>
                  </a:ext>
                </a:extLst>
              </a:tr>
              <a:tr h="282993">
                <a:tc>
                  <a:txBody>
                    <a:bodyPr/>
                    <a:lstStyle/>
                    <a:p>
                      <a:pPr algn="l" fontAlgn="ctr"/>
                      <a:r>
                        <a:rPr lang="en-US" sz="1200" u="none" strike="noStrike" dirty="0">
                          <a:effectLst/>
                        </a:rPr>
                        <a:t>Lawful Interception Rel-16</a:t>
                      </a:r>
                      <a:endParaRPr lang="en-US" sz="1200" b="0" i="0" u="none" strike="noStrike" dirty="0">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dirty="0">
                          <a:effectLst/>
                        </a:rPr>
                        <a:t>LI16</a:t>
                      </a:r>
                      <a:endParaRPr lang="en-US" sz="1200" b="0" i="0" u="none" strike="noStrike" dirty="0">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S3LI</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40%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ctr" fontAlgn="ctr"/>
                      <a:r>
                        <a:rPr lang="en-US" sz="1200" u="none" strike="noStrike">
                          <a:effectLst/>
                        </a:rPr>
                        <a:t>SP-181210</a:t>
                      </a:r>
                      <a:endParaRPr lang="en-US" sz="1200" b="0" i="0" u="none" strike="noStrike">
                        <a:solidFill>
                          <a:srgbClr val="000000"/>
                        </a:solidFill>
                        <a:effectLst/>
                        <a:latin typeface="Arial" panose="020B0604020202020204" pitchFamily="34" charset="0"/>
                      </a:endParaRPr>
                    </a:p>
                  </a:txBody>
                  <a:tcPr marL="2095" marR="2095" marT="2095" marB="0" anchor="ctr"/>
                </a:tc>
                <a:tc>
                  <a:txBody>
                    <a:bodyPr/>
                    <a:lstStyle/>
                    <a:p>
                      <a:pPr algn="l" fontAlgn="ctr"/>
                      <a:r>
                        <a:rPr lang="en-US" sz="1200" u="none" strike="noStrike" dirty="0">
                          <a:effectLst/>
                        </a:rPr>
                        <a:t>Alex </a:t>
                      </a:r>
                      <a:r>
                        <a:rPr lang="en-US" sz="1200" u="none" strike="noStrike" dirty="0" err="1">
                          <a:effectLst/>
                        </a:rPr>
                        <a:t>Leadbeater</a:t>
                      </a:r>
                      <a:r>
                        <a:rPr lang="en-US" sz="1200" u="none" strike="noStrike" dirty="0">
                          <a:effectLst/>
                        </a:rPr>
                        <a:t>, BT </a:t>
                      </a:r>
                      <a:endParaRPr lang="en-US" sz="1200" b="0" i="0" u="none" strike="noStrike" dirty="0">
                        <a:solidFill>
                          <a:srgbClr val="000000"/>
                        </a:solidFill>
                        <a:effectLst/>
                        <a:latin typeface="Arial" panose="020B0604020202020204" pitchFamily="34" charset="0"/>
                      </a:endParaRPr>
                    </a:p>
                  </a:txBody>
                  <a:tcPr marL="2095" marR="2095" marT="2095" marB="0" anchor="ct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3902556197"/>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SA4 Work Items</a:t>
            </a:r>
          </a:p>
        </p:txBody>
      </p:sp>
      <p:graphicFrame>
        <p:nvGraphicFramePr>
          <p:cNvPr id="3" name="Table 2"/>
          <p:cNvGraphicFramePr>
            <a:graphicFrameLocks noGrp="1"/>
          </p:cNvGraphicFramePr>
          <p:nvPr>
            <p:extLst>
              <p:ext uri="{D42A27DB-BD31-4B8C-83A1-F6EECF244321}">
                <p14:modId xmlns:p14="http://schemas.microsoft.com/office/powerpoint/2010/main" val="2880869418"/>
              </p:ext>
            </p:extLst>
          </p:nvPr>
        </p:nvGraphicFramePr>
        <p:xfrm>
          <a:off x="145915" y="1485157"/>
          <a:ext cx="11726692" cy="4815802"/>
        </p:xfrm>
        <a:graphic>
          <a:graphicData uri="http://schemas.openxmlformats.org/drawingml/2006/table">
            <a:tbl>
              <a:tblPr firstRow="1">
                <a:tableStyleId>{5C22544A-7EE6-4342-B048-85BDC9FD1C3A}</a:tableStyleId>
              </a:tblPr>
              <a:tblGrid>
                <a:gridCol w="5070507">
                  <a:extLst>
                    <a:ext uri="{9D8B030D-6E8A-4147-A177-3AD203B41FA5}">
                      <a16:colId xmlns:a16="http://schemas.microsoft.com/office/drawing/2014/main" val="20000"/>
                    </a:ext>
                  </a:extLst>
                </a:gridCol>
                <a:gridCol w="1770065">
                  <a:extLst>
                    <a:ext uri="{9D8B030D-6E8A-4147-A177-3AD203B41FA5}">
                      <a16:colId xmlns:a16="http://schemas.microsoft.com/office/drawing/2014/main" val="20001"/>
                    </a:ext>
                  </a:extLst>
                </a:gridCol>
                <a:gridCol w="645339">
                  <a:extLst>
                    <a:ext uri="{9D8B030D-6E8A-4147-A177-3AD203B41FA5}">
                      <a16:colId xmlns:a16="http://schemas.microsoft.com/office/drawing/2014/main" val="20002"/>
                    </a:ext>
                  </a:extLst>
                </a:gridCol>
                <a:gridCol w="940346">
                  <a:extLst>
                    <a:ext uri="{9D8B030D-6E8A-4147-A177-3AD203B41FA5}">
                      <a16:colId xmlns:a16="http://schemas.microsoft.com/office/drawing/2014/main" val="20003"/>
                    </a:ext>
                  </a:extLst>
                </a:gridCol>
                <a:gridCol w="940346">
                  <a:extLst>
                    <a:ext uri="{9D8B030D-6E8A-4147-A177-3AD203B41FA5}">
                      <a16:colId xmlns:a16="http://schemas.microsoft.com/office/drawing/2014/main" val="20004"/>
                    </a:ext>
                  </a:extLst>
                </a:gridCol>
                <a:gridCol w="2360089">
                  <a:extLst>
                    <a:ext uri="{9D8B030D-6E8A-4147-A177-3AD203B41FA5}">
                      <a16:colId xmlns:a16="http://schemas.microsoft.com/office/drawing/2014/main" val="20005"/>
                    </a:ext>
                  </a:extLst>
                </a:gridCol>
              </a:tblGrid>
              <a:tr h="66226">
                <a:tc>
                  <a:txBody>
                    <a:bodyPr/>
                    <a:lstStyle/>
                    <a:p>
                      <a:pPr algn="ctr" fontAlgn="ctr"/>
                      <a:r>
                        <a:rPr lang="en-US" sz="1400" u="none" strike="noStrike" dirty="0">
                          <a:effectLst/>
                        </a:rPr>
                        <a:t>Name</a:t>
                      </a:r>
                      <a:endParaRPr lang="en-US" sz="1400" b="0" i="0" u="none" strike="noStrike" dirty="0">
                        <a:solidFill>
                          <a:srgbClr val="363636"/>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Acronym</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Group</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 Complete</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tdoc</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Rapporteur</a:t>
                      </a:r>
                      <a:endParaRPr lang="en-US" sz="1400" b="0" i="0" u="none" strike="noStrike">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00"/>
                  </a:ext>
                </a:extLst>
              </a:tr>
              <a:tr h="308954">
                <a:tc>
                  <a:txBody>
                    <a:bodyPr/>
                    <a:lstStyle/>
                    <a:p>
                      <a:pPr algn="l" fontAlgn="ctr"/>
                      <a:r>
                        <a:rPr lang="en-US" sz="1400" u="none" strike="noStrike" dirty="0">
                          <a:effectLst/>
                        </a:rPr>
                        <a:t>RTCP Verification for Real-Time Services</a:t>
                      </a:r>
                      <a:endParaRPr lang="en-US" sz="1400" b="0" i="0" u="none" strike="noStrike" dirty="0">
                        <a:solidFill>
                          <a:srgbClr val="000000"/>
                        </a:solidFill>
                        <a:effectLst/>
                        <a:latin typeface="Arial" panose="020B0604020202020204" pitchFamily="34" charset="0"/>
                      </a:endParaRPr>
                    </a:p>
                  </a:txBody>
                  <a:tcPr marL="1290" marR="1290" marT="1290" marB="0" anchor="ctr">
                    <a:solidFill>
                      <a:srgbClr val="B1D254"/>
                    </a:solidFill>
                  </a:tcPr>
                </a:tc>
                <a:tc>
                  <a:txBody>
                    <a:bodyPr/>
                    <a:lstStyle/>
                    <a:p>
                      <a:pPr algn="ctr" fontAlgn="ctr"/>
                      <a:r>
                        <a:rPr lang="en-US" sz="1400" u="none" strike="noStrike" dirty="0" err="1">
                          <a:effectLst/>
                        </a:rPr>
                        <a:t>RTCPVer</a:t>
                      </a:r>
                      <a:endParaRPr lang="en-US" sz="1400" b="0" i="0" u="none" strike="noStrike" dirty="0">
                        <a:solidFill>
                          <a:srgbClr val="000000"/>
                        </a:solidFill>
                        <a:effectLst/>
                        <a:latin typeface="Arial" panose="020B0604020202020204" pitchFamily="34" charset="0"/>
                      </a:endParaRPr>
                    </a:p>
                  </a:txBody>
                  <a:tcPr marL="1290" marR="1290" marT="1290" marB="0" anchor="ctr">
                    <a:solidFill>
                      <a:srgbClr val="B1D254"/>
                    </a:solidFill>
                  </a:tcP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0%</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SP-190639</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en-US" sz="1400" u="none" strike="noStrike" dirty="0">
                          <a:effectLst/>
                        </a:rPr>
                        <a:t>Burman, Bo, Ericsson LM, </a:t>
                      </a:r>
                      <a:endParaRPr lang="en-US" sz="1400" b="0" i="0" u="none" strike="noStrike" dirty="0">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01"/>
                  </a:ext>
                </a:extLst>
              </a:tr>
              <a:tr h="293721">
                <a:tc>
                  <a:txBody>
                    <a:bodyPr/>
                    <a:lstStyle/>
                    <a:p>
                      <a:pPr algn="l" fontAlgn="ctr"/>
                      <a:r>
                        <a:rPr lang="en-US" sz="1400" u="none" strike="noStrike" dirty="0">
                          <a:effectLst/>
                        </a:rPr>
                        <a:t>5G Media Streaming stage 3 </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92D050"/>
                    </a:solidFill>
                  </a:tcPr>
                </a:tc>
                <a:tc>
                  <a:txBody>
                    <a:bodyPr/>
                    <a:lstStyle/>
                    <a:p>
                      <a:pPr algn="ctr" fontAlgn="ctr"/>
                      <a:r>
                        <a:rPr lang="en-US" sz="1400" u="none" strike="noStrike" dirty="0">
                          <a:effectLst/>
                        </a:rPr>
                        <a:t>5GMS3</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92D050"/>
                    </a:solidFill>
                  </a:tcP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25%</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SP-190464</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dirty="0" err="1">
                          <a:effectLst/>
                        </a:rPr>
                        <a:t>Frédéric</a:t>
                      </a:r>
                      <a:r>
                        <a:rPr lang="en-US" sz="1400" u="none" strike="noStrike" dirty="0">
                          <a:effectLst/>
                        </a:rPr>
                        <a:t> GABIN, Ericsson </a:t>
                      </a:r>
                      <a:endParaRPr lang="en-US" sz="1400" b="0" i="0" u="none" strike="noStrike" dirty="0">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2"/>
                  </a:ext>
                </a:extLst>
              </a:tr>
              <a:tr h="299667">
                <a:tc>
                  <a:txBody>
                    <a:bodyPr/>
                    <a:lstStyle/>
                    <a:p>
                      <a:pPr algn="l" fontAlgn="ctr"/>
                      <a:r>
                        <a:rPr lang="en-US" sz="1400" u="none" strike="noStrike" dirty="0">
                          <a:effectLst/>
                        </a:rPr>
                        <a:t>VR </a:t>
                      </a:r>
                      <a:r>
                        <a:rPr lang="en-US" sz="1400" u="none" strike="noStrike" dirty="0" err="1">
                          <a:effectLst/>
                        </a:rPr>
                        <a:t>QoE</a:t>
                      </a:r>
                      <a:r>
                        <a:rPr lang="en-US" sz="1400" u="none" strike="noStrike" dirty="0">
                          <a:effectLst/>
                        </a:rPr>
                        <a:t> metrics </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92D050"/>
                    </a:solidFill>
                  </a:tcPr>
                </a:tc>
                <a:tc>
                  <a:txBody>
                    <a:bodyPr/>
                    <a:lstStyle/>
                    <a:p>
                      <a:pPr algn="ctr" fontAlgn="ctr"/>
                      <a:r>
                        <a:rPr lang="en-US" sz="1400" u="none" strike="noStrike" dirty="0" err="1">
                          <a:effectLst/>
                        </a:rPr>
                        <a:t>VRQoE</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92D050"/>
                    </a:solidFill>
                  </a:tcPr>
                </a:tc>
                <a:tc>
                  <a:txBody>
                    <a:bodyPr/>
                    <a:lstStyle/>
                    <a:p>
                      <a:pPr algn="ctr" fontAlgn="ctr"/>
                      <a:r>
                        <a:rPr lang="en-US" sz="1400" u="none" strike="noStrike" dirty="0">
                          <a:effectLst/>
                        </a:rPr>
                        <a:t>S4</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25%</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SP-190331</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dirty="0">
                          <a:effectLst/>
                        </a:rPr>
                        <a:t>Gunnar HEIKKILÄ </a:t>
                      </a:r>
                      <a:endParaRPr lang="en-US" sz="1400" b="0" i="0" u="none" strike="noStrike" dirty="0">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3"/>
                  </a:ext>
                </a:extLst>
              </a:tr>
              <a:tr h="487668">
                <a:tc>
                  <a:txBody>
                    <a:bodyPr/>
                    <a:lstStyle/>
                    <a:p>
                      <a:pPr algn="l" fontAlgn="ctr"/>
                      <a:r>
                        <a:rPr lang="en-US" sz="1400" u="none" strike="noStrike">
                          <a:effectLst/>
                        </a:rPr>
                        <a:t>Enhancements to Framework for Live Uplink Streaming</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dirty="0">
                          <a:effectLst/>
                        </a:rPr>
                        <a:t>E_FLUS</a:t>
                      </a:r>
                      <a:endParaRPr lang="en-US" sz="1400" b="0" i="0" u="none" strike="noStrike" dirty="0">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75%</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SP-180285</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en-US" sz="1400" u="none" strike="noStrike" dirty="0">
                          <a:effectLst/>
                        </a:rPr>
                        <a:t>Lo, Charles, Qualcomm Incorporated</a:t>
                      </a:r>
                      <a:endParaRPr lang="en-US" sz="1400" b="0" i="0" u="none" strike="noStrike" dirty="0">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04"/>
                  </a:ext>
                </a:extLst>
              </a:tr>
              <a:tr h="373230">
                <a:tc>
                  <a:txBody>
                    <a:bodyPr/>
                    <a:lstStyle/>
                    <a:p>
                      <a:pPr algn="l" fontAlgn="ctr"/>
                      <a:r>
                        <a:rPr lang="en-US" sz="1400" u="none" strike="noStrike">
                          <a:effectLst/>
                        </a:rPr>
                        <a:t>Media Handling Extensions for 5G Conversational Services</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dirty="0">
                          <a:effectLst/>
                        </a:rPr>
                        <a:t>5G_MEDIA_MTSI_ext</a:t>
                      </a:r>
                      <a:endParaRPr lang="en-US" sz="1400" b="0" i="0" u="none" strike="noStrike" dirty="0">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80%</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SP-190640</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en-US" sz="1400" u="none" strike="noStrike">
                          <a:effectLst/>
                        </a:rPr>
                        <a:t>Oyman, Ozgur, Company: Intel</a:t>
                      </a:r>
                      <a:endParaRPr lang="en-US" sz="1400" b="0" i="0" u="none" strike="noStrike">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05"/>
                  </a:ext>
                </a:extLst>
              </a:tr>
              <a:tr h="423153">
                <a:tc>
                  <a:txBody>
                    <a:bodyPr/>
                    <a:lstStyle/>
                    <a:p>
                      <a:pPr algn="l" fontAlgn="ctr"/>
                      <a:r>
                        <a:rPr lang="en-US" sz="1400" u="none" strike="noStrike" dirty="0">
                          <a:effectLst/>
                        </a:rPr>
                        <a:t>EVS Floating-point Conformance for Non Bit-Exact</a:t>
                      </a:r>
                      <a:endParaRPr lang="en-US" sz="1400" b="0" i="0" u="none" strike="noStrike" dirty="0">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EVS_FCNBE</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80%</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SP-180983</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en-US" sz="1400" u="none" strike="noStrike">
                          <a:effectLst/>
                        </a:rPr>
                        <a:t>Fabrice, Plante, Intel </a:t>
                      </a:r>
                      <a:endParaRPr lang="en-US" sz="1400" b="0" i="0" u="none" strike="noStrike">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06"/>
                  </a:ext>
                </a:extLst>
              </a:tr>
              <a:tr h="442608">
                <a:tc>
                  <a:txBody>
                    <a:bodyPr/>
                    <a:lstStyle/>
                    <a:p>
                      <a:pPr algn="l" fontAlgn="ctr"/>
                      <a:r>
                        <a:rPr lang="en-US" sz="1400" u="none" strike="noStrike">
                          <a:effectLst/>
                        </a:rPr>
                        <a:t>Service Interactivity</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SerInter</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80%</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SP-170796</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en-US" sz="1400" u="none" strike="noStrike">
                          <a:effectLst/>
                        </a:rPr>
                        <a:t>Lo, Charles, Qualcomm Incorporated</a:t>
                      </a:r>
                      <a:endParaRPr lang="en-US" sz="1400" b="0" i="0" u="none" strike="noStrike">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07"/>
                  </a:ext>
                </a:extLst>
              </a:tr>
              <a:tr h="104586">
                <a:tc>
                  <a:txBody>
                    <a:bodyPr/>
                    <a:lstStyle/>
                    <a:p>
                      <a:pPr algn="l" fontAlgn="ctr"/>
                      <a:r>
                        <a:rPr lang="en-US" sz="1400" u="none" strike="noStrike" dirty="0">
                          <a:effectLst/>
                        </a:rPr>
                        <a:t>Media streaming architecture</a:t>
                      </a:r>
                      <a:endParaRPr lang="en-US" sz="1400" b="0" i="0" u="none" strike="noStrike" dirty="0">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5GMSA</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1290" marR="1290" marT="1290" marB="0" anchor="ctr">
                    <a:solidFill>
                      <a:srgbClr val="B1D254"/>
                    </a:solidFill>
                  </a:tcPr>
                </a:tc>
                <a:tc>
                  <a:txBody>
                    <a:bodyPr/>
                    <a:lstStyle/>
                    <a:p>
                      <a:pPr algn="ctr" fontAlgn="ctr"/>
                      <a:r>
                        <a:rPr lang="en-US" sz="1400" u="none" strike="noStrike">
                          <a:effectLst/>
                        </a:rPr>
                        <a:t>SP-180984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en-US" sz="1400" u="none" strike="noStrike" dirty="0">
                          <a:effectLst/>
                        </a:rPr>
                        <a:t>Paul </a:t>
                      </a:r>
                      <a:r>
                        <a:rPr lang="en-US" sz="1400" u="none" strike="noStrike" dirty="0" err="1">
                          <a:effectLst/>
                        </a:rPr>
                        <a:t>Szucs</a:t>
                      </a:r>
                      <a:r>
                        <a:rPr lang="en-US" sz="1400" u="none" strike="noStrike" dirty="0">
                          <a:effectLst/>
                        </a:rPr>
                        <a:t> – Sony Europe B.V. </a:t>
                      </a:r>
                      <a:endParaRPr lang="en-US" sz="1400" b="0" i="0" u="none" strike="noStrike" dirty="0">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08"/>
                  </a:ext>
                </a:extLst>
              </a:tr>
              <a:tr h="383254">
                <a:tc>
                  <a:txBody>
                    <a:bodyPr/>
                    <a:lstStyle/>
                    <a:p>
                      <a:pPr algn="l" fontAlgn="ctr"/>
                      <a:r>
                        <a:rPr lang="en-US" sz="1400" u="none" strike="noStrike">
                          <a:effectLst/>
                        </a:rPr>
                        <a:t>Alternative EVS implementation using updated fixed-point basic operators</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Alt_FX_EVS</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100%</a:t>
                      </a:r>
                      <a:endParaRPr lang="en-US" sz="1400" b="0" i="0" u="none" strike="noStrike">
                        <a:solidFill>
                          <a:srgbClr val="000000"/>
                        </a:solidFill>
                        <a:effectLst/>
                        <a:latin typeface="Arial" panose="020B0604020202020204" pitchFamily="34" charset="0"/>
                      </a:endParaRPr>
                    </a:p>
                  </a:txBody>
                  <a:tcPr marL="1290" marR="1290" marT="1290" marB="0" anchor="ctr">
                    <a:solidFill>
                      <a:srgbClr val="B1D254"/>
                    </a:solidFill>
                  </a:tcPr>
                </a:tc>
                <a:tc>
                  <a:txBody>
                    <a:bodyPr/>
                    <a:lstStyle/>
                    <a:p>
                      <a:pPr algn="ctr" fontAlgn="ctr"/>
                      <a:r>
                        <a:rPr lang="en-US" sz="1400" u="none" strike="noStrike">
                          <a:effectLst/>
                        </a:rPr>
                        <a:t>SP-180286</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en-US" sz="1400" u="none" strike="noStrike">
                          <a:effectLst/>
                        </a:rPr>
                        <a:t>Pawate, Raj, Cadence Design Systems Inc</a:t>
                      </a:r>
                      <a:endParaRPr lang="en-US" sz="1400" b="0" i="0" u="none" strike="noStrike">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09"/>
                  </a:ext>
                </a:extLst>
              </a:tr>
              <a:tr h="243920">
                <a:tc>
                  <a:txBody>
                    <a:bodyPr/>
                    <a:lstStyle/>
                    <a:p>
                      <a:pPr algn="l" fontAlgn="ctr"/>
                      <a:r>
                        <a:rPr lang="en-US" sz="1400" u="none" strike="noStrike" dirty="0">
                          <a:effectLst/>
                        </a:rPr>
                        <a:t>Usage of CAPIF for </a:t>
                      </a:r>
                      <a:r>
                        <a:rPr lang="en-US" sz="1400" u="none" strike="noStrike" dirty="0" err="1">
                          <a:effectLst/>
                        </a:rPr>
                        <a:t>xMB</a:t>
                      </a:r>
                      <a:r>
                        <a:rPr lang="en-US" sz="1400" u="none" strike="noStrike" dirty="0">
                          <a:effectLst/>
                        </a:rPr>
                        <a:t> API</a:t>
                      </a:r>
                      <a:endParaRPr lang="en-US" sz="1400" b="0" i="0" u="none" strike="noStrike" dirty="0">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dirty="0">
                          <a:effectLst/>
                        </a:rPr>
                        <a:t>CAPIF4xMB</a:t>
                      </a:r>
                      <a:endParaRPr lang="en-US" sz="1400" b="0" i="0" u="none" strike="noStrike" dirty="0">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100%</a:t>
                      </a:r>
                      <a:endParaRPr lang="en-US" sz="1400" b="0" i="0" u="none" strike="noStrike">
                        <a:solidFill>
                          <a:srgbClr val="000000"/>
                        </a:solidFill>
                        <a:effectLst/>
                        <a:latin typeface="Arial" panose="020B0604020202020204" pitchFamily="34" charset="0"/>
                      </a:endParaRPr>
                    </a:p>
                  </a:txBody>
                  <a:tcPr marL="1290" marR="1290" marT="1290" marB="0" anchor="ctr">
                    <a:solidFill>
                      <a:srgbClr val="B1D254"/>
                    </a:solidFill>
                  </a:tcPr>
                </a:tc>
                <a:tc>
                  <a:txBody>
                    <a:bodyPr/>
                    <a:lstStyle/>
                    <a:p>
                      <a:pPr algn="ctr" fontAlgn="ctr"/>
                      <a:r>
                        <a:rPr lang="en-US" sz="1400" u="none" strike="noStrike">
                          <a:effectLst/>
                        </a:rPr>
                        <a:t>SP-180031</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en-US" sz="1400" u="none" strike="noStrike">
                          <a:effectLst/>
                        </a:rPr>
                        <a:t>Thorsten Lohmar, Ericsson LM </a:t>
                      </a:r>
                      <a:endParaRPr lang="en-US" sz="1400" b="0" i="0" u="none" strike="noStrike">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10"/>
                  </a:ext>
                </a:extLst>
              </a:tr>
              <a:tr h="313587">
                <a:tc>
                  <a:txBody>
                    <a:bodyPr/>
                    <a:lstStyle/>
                    <a:p>
                      <a:pPr algn="l" fontAlgn="ctr"/>
                      <a:r>
                        <a:rPr lang="en-US" sz="1400" u="none" strike="noStrike">
                          <a:effectLst/>
                        </a:rPr>
                        <a:t>Coverage and Handoff Enhancements for Multimedia</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CHEM</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1290" marR="1290" marT="1290" marB="0" anchor="ctr">
                    <a:solidFill>
                      <a:srgbClr val="B1D254"/>
                    </a:solidFill>
                  </a:tcPr>
                </a:tc>
                <a:tc>
                  <a:txBody>
                    <a:bodyPr/>
                    <a:lstStyle/>
                    <a:p>
                      <a:pPr algn="ctr" fontAlgn="ctr"/>
                      <a:r>
                        <a:rPr lang="en-US" sz="1400" u="none" strike="noStrike">
                          <a:effectLst/>
                        </a:rPr>
                        <a:t>SP-180664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en-US" sz="1400" u="none" strike="noStrike">
                          <a:effectLst/>
                        </a:rPr>
                        <a:t>Nikolai Leung</a:t>
                      </a:r>
                      <a:endParaRPr lang="en-US" sz="1400" b="0" i="0" u="none" strike="noStrike">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11"/>
                  </a:ext>
                </a:extLst>
              </a:tr>
              <a:tr h="278667">
                <a:tc>
                  <a:txBody>
                    <a:bodyPr/>
                    <a:lstStyle/>
                    <a:p>
                      <a:pPr algn="l" fontAlgn="ctr"/>
                      <a:r>
                        <a:rPr lang="en-US" sz="1400" u="none" strike="noStrike">
                          <a:effectLst/>
                        </a:rPr>
                        <a:t>Media Handling Aspects of RAN Delay Budget Reporting in MTSI</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E2E_DELAY</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1290" marR="1290" marT="1290" marB="0" anchor="ctr">
                    <a:solidFill>
                      <a:srgbClr val="B1D254"/>
                    </a:solidFill>
                  </a:tcPr>
                </a:tc>
                <a:tc>
                  <a:txBody>
                    <a:bodyPr/>
                    <a:lstStyle/>
                    <a:p>
                      <a:pPr algn="ctr" fontAlgn="ctr"/>
                      <a:r>
                        <a:rPr lang="en-US" sz="1400" u="none" strike="noStrike">
                          <a:effectLst/>
                        </a:rPr>
                        <a:t>SP-180662</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en-US" sz="1400" u="none" strike="noStrike">
                          <a:effectLst/>
                        </a:rPr>
                        <a:t>Oyman, Ozgur, Company: Intel</a:t>
                      </a:r>
                      <a:endParaRPr lang="en-US" sz="1400" b="0" i="0" u="none" strike="noStrike">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12"/>
                  </a:ext>
                </a:extLst>
              </a:tr>
              <a:tr h="104586">
                <a:tc>
                  <a:txBody>
                    <a:bodyPr/>
                    <a:lstStyle/>
                    <a:p>
                      <a:pPr algn="l" fontAlgn="ctr"/>
                      <a:r>
                        <a:rPr lang="en-US" sz="1400" u="none" strike="noStrike">
                          <a:effectLst/>
                        </a:rPr>
                        <a:t>Addition of HLG HDR to TV Video Profiles</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HLG_HDR</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1290" marR="1290" marT="1290" marB="0" anchor="ctr">
                    <a:solidFill>
                      <a:srgbClr val="B1D254"/>
                    </a:solidFill>
                  </a:tcPr>
                </a:tc>
                <a:tc>
                  <a:txBody>
                    <a:bodyPr/>
                    <a:lstStyle/>
                    <a:p>
                      <a:pPr algn="ctr" fontAlgn="ctr"/>
                      <a:r>
                        <a:rPr lang="en-US" sz="1400" u="none" strike="noStrike">
                          <a:effectLst/>
                        </a:rPr>
                        <a:t>SP-180287</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fr-FR" sz="1400" u="none" strike="noStrike">
                          <a:effectLst/>
                        </a:rPr>
                        <a:t>Paul Szucs, Sony Europe Limited</a:t>
                      </a:r>
                      <a:endParaRPr lang="fr-FR" sz="1400" b="0" i="0" u="none" strike="noStrike">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13"/>
                  </a:ext>
                </a:extLst>
              </a:tr>
              <a:tr h="278667">
                <a:tc>
                  <a:txBody>
                    <a:bodyPr/>
                    <a:lstStyle/>
                    <a:p>
                      <a:pPr algn="l" fontAlgn="ctr"/>
                      <a:r>
                        <a:rPr lang="en-US" sz="1400" u="none" strike="noStrike">
                          <a:effectLst/>
                        </a:rPr>
                        <a:t>MCData File Distribution support over xMB</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MC_XMB</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ctr" fontAlgn="ctr"/>
                      <a:r>
                        <a:rPr lang="en-US" sz="1400" u="none" strike="noStrike" dirty="0">
                          <a:effectLst/>
                        </a:rPr>
                        <a:t>100%</a:t>
                      </a:r>
                      <a:endParaRPr lang="en-US" sz="1400" b="0" i="0" u="none" strike="noStrike" dirty="0">
                        <a:solidFill>
                          <a:srgbClr val="000000"/>
                        </a:solidFill>
                        <a:effectLst/>
                        <a:latin typeface="Arial" panose="020B0604020202020204" pitchFamily="34" charset="0"/>
                      </a:endParaRPr>
                    </a:p>
                  </a:txBody>
                  <a:tcPr marL="1290" marR="1290" marT="1290" marB="0" anchor="ctr">
                    <a:solidFill>
                      <a:srgbClr val="B1D254"/>
                    </a:solidFill>
                  </a:tcPr>
                </a:tc>
                <a:tc>
                  <a:txBody>
                    <a:bodyPr/>
                    <a:lstStyle/>
                    <a:p>
                      <a:pPr algn="ctr" fontAlgn="ctr"/>
                      <a:r>
                        <a:rPr lang="en-US" sz="1400" u="none" strike="noStrike">
                          <a:effectLst/>
                        </a:rPr>
                        <a:t>SP-180665</a:t>
                      </a:r>
                      <a:endParaRPr lang="en-US" sz="1400" b="0" i="0" u="none" strike="noStrike">
                        <a:solidFill>
                          <a:srgbClr val="000000"/>
                        </a:solidFill>
                        <a:effectLst/>
                        <a:latin typeface="Arial" panose="020B0604020202020204" pitchFamily="34" charset="0"/>
                      </a:endParaRPr>
                    </a:p>
                  </a:txBody>
                  <a:tcPr marL="1290" marR="1290" marT="1290" marB="0" anchor="ctr"/>
                </a:tc>
                <a:tc>
                  <a:txBody>
                    <a:bodyPr/>
                    <a:lstStyle/>
                    <a:p>
                      <a:pPr algn="l" fontAlgn="ctr"/>
                      <a:r>
                        <a:rPr lang="en-US" sz="1400" u="none" strike="noStrike" dirty="0" err="1">
                          <a:effectLst/>
                        </a:rPr>
                        <a:t>Thiénot</a:t>
                      </a:r>
                      <a:r>
                        <a:rPr lang="en-US" sz="1400" u="none" strike="noStrike" dirty="0">
                          <a:effectLst/>
                        </a:rPr>
                        <a:t> </a:t>
                      </a:r>
                      <a:r>
                        <a:rPr lang="en-US" sz="1400" u="none" strike="noStrike" dirty="0" err="1">
                          <a:effectLst/>
                        </a:rPr>
                        <a:t>Cédric</a:t>
                      </a:r>
                      <a:r>
                        <a:rPr lang="en-US" sz="1400" u="none" strike="noStrike" dirty="0">
                          <a:effectLst/>
                        </a:rPr>
                        <a:t>, </a:t>
                      </a:r>
                      <a:r>
                        <a:rPr lang="en-US" sz="1400" u="none" strike="noStrike" dirty="0" err="1">
                          <a:effectLst/>
                        </a:rPr>
                        <a:t>Expway</a:t>
                      </a:r>
                      <a:endParaRPr lang="en-US" sz="1400" b="0" i="0" u="none" strike="noStrike" dirty="0">
                        <a:solidFill>
                          <a:srgbClr val="000000"/>
                        </a:solidFill>
                        <a:effectLst/>
                        <a:latin typeface="Arial" panose="020B0604020202020204" pitchFamily="34" charset="0"/>
                      </a:endParaRPr>
                    </a:p>
                  </a:txBody>
                  <a:tcPr marL="1290" marR="1290" marT="1290" marB="0" anchor="ct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3613955024"/>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3064" y="151116"/>
            <a:ext cx="10515600" cy="1325563"/>
          </a:xfrm>
        </p:spPr>
        <p:txBody>
          <a:bodyPr/>
          <a:lstStyle/>
          <a:p>
            <a:r>
              <a:rPr lang="en-US" dirty="0"/>
              <a:t>Rel-16 SA5 Work Items</a:t>
            </a:r>
          </a:p>
        </p:txBody>
      </p:sp>
      <p:graphicFrame>
        <p:nvGraphicFramePr>
          <p:cNvPr id="3" name="Table 2"/>
          <p:cNvGraphicFramePr>
            <a:graphicFrameLocks noGrp="1"/>
          </p:cNvGraphicFramePr>
          <p:nvPr>
            <p:extLst>
              <p:ext uri="{D42A27DB-BD31-4B8C-83A1-F6EECF244321}">
                <p14:modId xmlns:p14="http://schemas.microsoft.com/office/powerpoint/2010/main" val="2071695225"/>
              </p:ext>
            </p:extLst>
          </p:nvPr>
        </p:nvGraphicFramePr>
        <p:xfrm>
          <a:off x="107004" y="1111175"/>
          <a:ext cx="11833697" cy="5639820"/>
        </p:xfrm>
        <a:graphic>
          <a:graphicData uri="http://schemas.openxmlformats.org/drawingml/2006/table">
            <a:tbl>
              <a:tblPr firstRow="1">
                <a:tableStyleId>{5C22544A-7EE6-4342-B048-85BDC9FD1C3A}</a:tableStyleId>
              </a:tblPr>
              <a:tblGrid>
                <a:gridCol w="5116771">
                  <a:extLst>
                    <a:ext uri="{9D8B030D-6E8A-4147-A177-3AD203B41FA5}">
                      <a16:colId xmlns:a16="http://schemas.microsoft.com/office/drawing/2014/main" val="20000"/>
                    </a:ext>
                  </a:extLst>
                </a:gridCol>
                <a:gridCol w="1786221">
                  <a:extLst>
                    <a:ext uri="{9D8B030D-6E8A-4147-A177-3AD203B41FA5}">
                      <a16:colId xmlns:a16="http://schemas.microsoft.com/office/drawing/2014/main" val="20001"/>
                    </a:ext>
                  </a:extLst>
                </a:gridCol>
                <a:gridCol w="651224">
                  <a:extLst>
                    <a:ext uri="{9D8B030D-6E8A-4147-A177-3AD203B41FA5}">
                      <a16:colId xmlns:a16="http://schemas.microsoft.com/office/drawing/2014/main" val="20002"/>
                    </a:ext>
                  </a:extLst>
                </a:gridCol>
                <a:gridCol w="948929">
                  <a:extLst>
                    <a:ext uri="{9D8B030D-6E8A-4147-A177-3AD203B41FA5}">
                      <a16:colId xmlns:a16="http://schemas.microsoft.com/office/drawing/2014/main" val="20003"/>
                    </a:ext>
                  </a:extLst>
                </a:gridCol>
                <a:gridCol w="948929">
                  <a:extLst>
                    <a:ext uri="{9D8B030D-6E8A-4147-A177-3AD203B41FA5}">
                      <a16:colId xmlns:a16="http://schemas.microsoft.com/office/drawing/2014/main" val="20004"/>
                    </a:ext>
                  </a:extLst>
                </a:gridCol>
                <a:gridCol w="2381623">
                  <a:extLst>
                    <a:ext uri="{9D8B030D-6E8A-4147-A177-3AD203B41FA5}">
                      <a16:colId xmlns:a16="http://schemas.microsoft.com/office/drawing/2014/main" val="20005"/>
                    </a:ext>
                  </a:extLst>
                </a:gridCol>
              </a:tblGrid>
              <a:tr h="42438">
                <a:tc>
                  <a:txBody>
                    <a:bodyPr/>
                    <a:lstStyle/>
                    <a:p>
                      <a:pPr algn="ctr" fontAlgn="ctr"/>
                      <a:r>
                        <a:rPr lang="en-US" sz="1200" u="none" strike="noStrike" dirty="0">
                          <a:effectLst/>
                        </a:rPr>
                        <a:t>Name</a:t>
                      </a:r>
                      <a:endParaRPr lang="en-US" sz="1200" b="0" i="0" u="none" strike="noStrike" dirty="0">
                        <a:solidFill>
                          <a:srgbClr val="363636"/>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Acronym</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Group</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 Complete</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tdoc</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Rapporteur</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00"/>
                  </a:ext>
                </a:extLst>
              </a:tr>
              <a:tr h="89284">
                <a:tc>
                  <a:txBody>
                    <a:bodyPr/>
                    <a:lstStyle/>
                    <a:p>
                      <a:pPr algn="l" fontAlgn="ctr"/>
                      <a:r>
                        <a:rPr lang="en-US" sz="1200" u="none" strike="noStrike" dirty="0">
                          <a:effectLst/>
                        </a:rPr>
                        <a:t>KPI reporting (Enhancement of performance assurance for 5G networks including network slicing)</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5G_SLICE_ePA-KPI</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S5</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SP-190881</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ZHU, Weihong, ZTE Corporation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01"/>
                  </a:ext>
                </a:extLst>
              </a:tr>
              <a:tr h="111660">
                <a:tc>
                  <a:txBody>
                    <a:bodyPr/>
                    <a:lstStyle/>
                    <a:p>
                      <a:pPr algn="l" fontAlgn="ctr"/>
                      <a:r>
                        <a:rPr lang="en-US" sz="1200" u="none" strike="noStrike" dirty="0">
                          <a:effectLst/>
                        </a:rPr>
                        <a:t>Network Slice Management Charging in 5G System</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5GS_NSMCH</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SP-190788</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Gardella, Maryse, Nokia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02"/>
                  </a:ext>
                </a:extLst>
              </a:tr>
              <a:tr h="111660">
                <a:tc>
                  <a:txBody>
                    <a:bodyPr/>
                    <a:lstStyle/>
                    <a:p>
                      <a:pPr algn="l" fontAlgn="ctr"/>
                      <a:r>
                        <a:rPr lang="en-US" sz="1200" u="none" strike="noStrike" dirty="0">
                          <a:effectLst/>
                        </a:rPr>
                        <a:t>Network Slice Performance and Analytics Charging in 5G System</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5GS_NSPACH</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SP-190780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Chen Shan, Huawei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03"/>
                  </a:ext>
                </a:extLst>
              </a:tr>
              <a:tr h="223211">
                <a:tc>
                  <a:txBody>
                    <a:bodyPr/>
                    <a:lstStyle/>
                    <a:p>
                      <a:pPr algn="l" fontAlgn="ctr"/>
                      <a:r>
                        <a:rPr lang="en-US" sz="1200" u="none" strike="noStrike" dirty="0">
                          <a:effectLst/>
                        </a:rPr>
                        <a:t>Closed loop SLS Assurance</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COSLA</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S5</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dirty="0">
                          <a:effectLst/>
                        </a:rPr>
                        <a:t>SP-190781</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Groenendijk, Jan, Ericsson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04"/>
                  </a:ext>
                </a:extLst>
              </a:tr>
              <a:tr h="67018">
                <a:tc>
                  <a:txBody>
                    <a:bodyPr/>
                    <a:lstStyle/>
                    <a:p>
                      <a:pPr algn="l" fontAlgn="ctr"/>
                      <a:r>
                        <a:rPr lang="en-US" sz="1200" u="none" strike="noStrike" dirty="0">
                          <a:effectLst/>
                        </a:rPr>
                        <a:t>Enhancing Topology of SMF and UPF in 5G Networks</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ETSUN</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marL="0" algn="ctr" defTabSz="914400" rtl="0" eaLnBrk="1" fontAlgn="ctr" latinLnBrk="0" hangingPunct="1"/>
                      <a:r>
                        <a:rPr lang="en-US" sz="1200" u="none" strike="noStrike" kern="1200" dirty="0">
                          <a:solidFill>
                            <a:schemeClr val="dk1"/>
                          </a:solidFill>
                          <a:effectLst/>
                          <a:latin typeface="+mn-lt"/>
                          <a:ea typeface="+mn-ea"/>
                          <a:cs typeface="+mn-cs"/>
                        </a:rPr>
                        <a:t>S5</a:t>
                      </a:r>
                    </a:p>
                  </a:txBody>
                  <a:tcPr marL="827" marR="827" marT="827" marB="0" anchor="ctr">
                    <a:solidFill>
                      <a:schemeClr val="accent1">
                        <a:lumMod val="20000"/>
                        <a:lumOff val="80000"/>
                      </a:schemeClr>
                    </a:solidFill>
                  </a:tcPr>
                </a:tc>
                <a:tc>
                  <a:txBody>
                    <a:bodyPr/>
                    <a:lstStyle/>
                    <a:p>
                      <a:pPr marL="0" algn="ctr" defTabSz="914400" rtl="0" eaLnBrk="1" fontAlgn="ctr" latinLnBrk="0" hangingPunct="1"/>
                      <a:r>
                        <a:rPr lang="en-US" sz="1200" u="none" strike="noStrike" kern="1200" dirty="0">
                          <a:solidFill>
                            <a:schemeClr val="dk1"/>
                          </a:solidFill>
                          <a:effectLst/>
                          <a:latin typeface="+mn-lt"/>
                          <a:ea typeface="+mn-ea"/>
                          <a:cs typeface="+mn-cs"/>
                        </a:rPr>
                        <a:t>0%</a:t>
                      </a:r>
                    </a:p>
                  </a:txBody>
                  <a:tcPr marL="827" marR="827" marT="827" marB="0" anchor="ctr">
                    <a:solidFill>
                      <a:schemeClr val="accent1">
                        <a:lumMod val="20000"/>
                        <a:lumOff val="80000"/>
                      </a:schemeClr>
                    </a:solidFill>
                  </a:tcPr>
                </a:tc>
                <a:tc>
                  <a:txBody>
                    <a:bodyPr/>
                    <a:lstStyle/>
                    <a:p>
                      <a:pPr algn="ctr" fontAlgn="ctr"/>
                      <a:r>
                        <a:rPr lang="en-US" sz="1200" u="none" strike="noStrike" dirty="0">
                          <a:effectLst/>
                        </a:rPr>
                        <a:t>SP-190880</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Dong, Jia, China Mobile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05"/>
                  </a:ext>
                </a:extLst>
              </a:tr>
              <a:tr h="67018">
                <a:tc>
                  <a:txBody>
                    <a:bodyPr/>
                    <a:lstStyle/>
                    <a:p>
                      <a:pPr algn="l" fontAlgn="ctr"/>
                      <a:r>
                        <a:rPr lang="en-US" sz="1200" u="none" strike="noStrike" dirty="0">
                          <a:effectLst/>
                        </a:rPr>
                        <a:t>Management Aspects of 5G Service-Level Agreement</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MA5SLA</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SP-190789</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Hu, Yushuang, CMCC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06"/>
                  </a:ext>
                </a:extLst>
              </a:tr>
              <a:tr h="133926">
                <a:tc>
                  <a:txBody>
                    <a:bodyPr/>
                    <a:lstStyle/>
                    <a:p>
                      <a:pPr algn="l" fontAlgn="ctr"/>
                      <a:r>
                        <a:rPr lang="en-US" sz="1200" u="none" strike="noStrike" dirty="0">
                          <a:effectLst/>
                        </a:rPr>
                        <a:t>Enhancement of 3GPP management system for multiple tenant environment support</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MEMTANE</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dirty="0">
                          <a:effectLst/>
                        </a:rPr>
                        <a:t>SP-190786</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Zhu, Lei, Huawei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07"/>
                  </a:ext>
                </a:extLst>
              </a:tr>
              <a:tr h="111660">
                <a:tc>
                  <a:txBody>
                    <a:bodyPr/>
                    <a:lstStyle/>
                    <a:p>
                      <a:pPr algn="l" fontAlgn="ctr"/>
                      <a:r>
                        <a:rPr lang="en-US" sz="1200" u="none" strike="noStrike">
                          <a:effectLst/>
                        </a:rPr>
                        <a:t>Streaming trace reporting</a:t>
                      </a:r>
                      <a:endParaRPr lang="en-US" sz="1200" b="0" i="0" u="none" strike="noStrike">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OAM_RTT</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SP-190782</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dirty="0" err="1">
                          <a:effectLst/>
                        </a:rPr>
                        <a:t>Andrianov</a:t>
                      </a:r>
                      <a:r>
                        <a:rPr lang="en-US" sz="1200" u="none" strike="noStrike" dirty="0">
                          <a:effectLst/>
                        </a:rPr>
                        <a:t>, Anatoly, Nokia </a:t>
                      </a:r>
                      <a:endParaRPr lang="en-US" sz="1200" b="0" i="0" u="none" strike="noStrike" dirty="0">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08"/>
                  </a:ext>
                </a:extLst>
              </a:tr>
              <a:tr h="178568">
                <a:tc>
                  <a:txBody>
                    <a:bodyPr/>
                    <a:lstStyle/>
                    <a:p>
                      <a:pPr algn="l" fontAlgn="ctr"/>
                      <a:r>
                        <a:rPr lang="en-US" sz="1200" u="none" strike="noStrike" dirty="0">
                          <a:effectLst/>
                        </a:rPr>
                        <a:t>Self-Organizing Networks (SON) for 5G networks</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SON_5G</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dirty="0">
                          <a:effectLst/>
                        </a:rPr>
                        <a:t>S5</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SP-190785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dirty="0">
                          <a:effectLst/>
                        </a:rPr>
                        <a:t>Joey Chou, Intel </a:t>
                      </a:r>
                      <a:endParaRPr lang="en-US" sz="1200" b="0" i="0" u="none" strike="noStrike" dirty="0">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09"/>
                  </a:ext>
                </a:extLst>
              </a:tr>
              <a:tr h="178568">
                <a:tc>
                  <a:txBody>
                    <a:bodyPr/>
                    <a:lstStyle/>
                    <a:p>
                      <a:pPr algn="l" fontAlgn="ctr"/>
                      <a:r>
                        <a:rPr lang="en-US" sz="1200" u="none" strike="noStrike" dirty="0">
                          <a:effectLst/>
                        </a:rPr>
                        <a:t>IMS Charging in 5G System Architecture</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5GSIMSCH</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10%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SP-190367</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dirty="0">
                          <a:effectLst/>
                        </a:rPr>
                        <a:t>Jahangir, </a:t>
                      </a:r>
                      <a:r>
                        <a:rPr lang="en-US" sz="1200" u="none" strike="noStrike" dirty="0" err="1">
                          <a:effectLst/>
                        </a:rPr>
                        <a:t>Zeeshan</a:t>
                      </a:r>
                      <a:r>
                        <a:rPr lang="en-US" sz="1200" u="none" strike="noStrike" dirty="0">
                          <a:effectLst/>
                        </a:rPr>
                        <a:t>, T-Mobile USA </a:t>
                      </a:r>
                      <a:endParaRPr lang="en-US" sz="1200" b="0" i="0" u="none" strike="noStrike" dirty="0">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10"/>
                  </a:ext>
                </a:extLst>
              </a:tr>
              <a:tr h="156302">
                <a:tc>
                  <a:txBody>
                    <a:bodyPr/>
                    <a:lstStyle/>
                    <a:p>
                      <a:pPr algn="l" fontAlgn="ctr"/>
                      <a:r>
                        <a:rPr lang="en-US" sz="1200" u="none" strike="noStrike" dirty="0">
                          <a:effectLst/>
                        </a:rPr>
                        <a:t>Trace Management in the context of Services Based Management Architecture</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TM_SBMA</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10%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SP-181073</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Andrianov, Anatoly, Nokia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11"/>
                  </a:ext>
                </a:extLst>
              </a:tr>
              <a:tr h="133926">
                <a:tc>
                  <a:txBody>
                    <a:bodyPr/>
                    <a:lstStyle/>
                    <a:p>
                      <a:pPr algn="l" fontAlgn="ctr"/>
                      <a:r>
                        <a:rPr lang="en-US" sz="1200" u="none" strike="noStrike" dirty="0">
                          <a:effectLst/>
                        </a:rPr>
                        <a:t>Integration of ONAP and 3GPP 5G management framework</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ONAP3GPP</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25%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SP-190139</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SMITH David K., AT&amp;T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12"/>
                  </a:ext>
                </a:extLst>
              </a:tr>
              <a:tr h="231472">
                <a:tc>
                  <a:txBody>
                    <a:bodyPr/>
                    <a:lstStyle/>
                    <a:p>
                      <a:pPr algn="l" fontAlgn="ctr"/>
                      <a:r>
                        <a:rPr lang="en-US" sz="1200" u="none" strike="noStrike" dirty="0">
                          <a:effectLst/>
                        </a:rPr>
                        <a:t>NRM enhancements</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eNRM</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40%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SP-190778</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Jing Ping, Nokia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13"/>
                  </a:ext>
                </a:extLst>
              </a:tr>
              <a:tr h="200945">
                <a:tc>
                  <a:txBody>
                    <a:bodyPr/>
                    <a:lstStyle/>
                    <a:p>
                      <a:pPr algn="l" fontAlgn="ctr"/>
                      <a:r>
                        <a:rPr lang="en-US" sz="1200" u="none" strike="noStrike" dirty="0">
                          <a:effectLst/>
                        </a:rPr>
                        <a:t>Intent driven management service for mobile network</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IDMS_MN</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45%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SP-180899</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Zou Lan, Huawei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14"/>
                  </a:ext>
                </a:extLst>
              </a:tr>
              <a:tr h="133926">
                <a:tc>
                  <a:txBody>
                    <a:bodyPr/>
                    <a:lstStyle/>
                    <a:p>
                      <a:pPr algn="l" fontAlgn="ctr"/>
                      <a:r>
                        <a:rPr lang="en-US" sz="1200" u="none" strike="noStrike" dirty="0">
                          <a:effectLst/>
                        </a:rPr>
                        <a:t>Volume Based Charging Aspects for </a:t>
                      </a:r>
                      <a:r>
                        <a:rPr lang="en-US" sz="1200" u="none" strike="noStrike" dirty="0" err="1">
                          <a:effectLst/>
                        </a:rPr>
                        <a:t>VoLTE</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VBCLTE</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55%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SP-180813</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Chen, Ai, China Mobile</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15"/>
                  </a:ext>
                </a:extLst>
              </a:tr>
              <a:tr h="111660">
                <a:tc>
                  <a:txBody>
                    <a:bodyPr/>
                    <a:lstStyle/>
                    <a:p>
                      <a:pPr algn="l" fontAlgn="ctr"/>
                      <a:r>
                        <a:rPr lang="en-US" sz="1200" u="none" strike="noStrike" dirty="0">
                          <a:effectLst/>
                        </a:rPr>
                        <a:t>Network Exposure Charging in 5G System Architecture</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5GS_Ph1_NEFCH</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60%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SP-181070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Tornkvist, Robert, Ericsson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16"/>
                  </a:ext>
                </a:extLst>
              </a:tr>
              <a:tr h="156302">
                <a:tc>
                  <a:txBody>
                    <a:bodyPr/>
                    <a:lstStyle/>
                    <a:p>
                      <a:pPr algn="l" fontAlgn="ctr"/>
                      <a:r>
                        <a:rPr lang="en-US" sz="1200" u="none" strike="noStrike" dirty="0">
                          <a:effectLst/>
                        </a:rPr>
                        <a:t>Discovery of management services in 5G</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5GDMS</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65%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SP-181072</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de-DE" sz="1200" u="none" strike="noStrike">
                          <a:effectLst/>
                        </a:rPr>
                        <a:t>Attila Horvat, Huawei Technologies Sweden AB </a:t>
                      </a:r>
                      <a:endParaRPr lang="de-DE"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17"/>
                  </a:ext>
                </a:extLst>
              </a:tr>
              <a:tr h="111660">
                <a:tc>
                  <a:txBody>
                    <a:bodyPr/>
                    <a:lstStyle/>
                    <a:p>
                      <a:pPr algn="l" fontAlgn="ctr"/>
                      <a:r>
                        <a:rPr lang="en-US" sz="1200" u="none" strike="noStrike" dirty="0">
                          <a:effectLst/>
                        </a:rPr>
                        <a:t>Charging AMF in 5G System Architecture Phase 1</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5GS_Ph1_AMFCH</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70%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SP-181071</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Gardella, Maryse, Nokia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18"/>
                  </a:ext>
                </a:extLst>
              </a:tr>
              <a:tr h="133926">
                <a:tc>
                  <a:txBody>
                    <a:bodyPr/>
                    <a:lstStyle/>
                    <a:p>
                      <a:pPr algn="l" fontAlgn="ctr"/>
                      <a:r>
                        <a:rPr lang="en-US" sz="1200" u="none" strike="noStrike" dirty="0">
                          <a:effectLst/>
                        </a:rPr>
                        <a:t>Energy efficiency of 5G</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EE_5G</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70%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SP-180819</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CORNILY, Jean-Michel, ORANGE</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19"/>
                  </a:ext>
                </a:extLst>
              </a:tr>
              <a:tr h="210291">
                <a:tc>
                  <a:txBody>
                    <a:bodyPr/>
                    <a:lstStyle/>
                    <a:p>
                      <a:pPr algn="l" fontAlgn="ctr"/>
                      <a:r>
                        <a:rPr lang="en-US" sz="1200" u="none" strike="noStrike" dirty="0">
                          <a:effectLst/>
                        </a:rPr>
                        <a:t>Management of </a:t>
                      </a:r>
                      <a:r>
                        <a:rPr lang="en-US" sz="1200" u="none" strike="noStrike" dirty="0" err="1">
                          <a:effectLst/>
                        </a:rPr>
                        <a:t>QoE</a:t>
                      </a:r>
                      <a:r>
                        <a:rPr lang="en-US" sz="1200" u="none" strike="noStrike" dirty="0">
                          <a:effectLst/>
                        </a:rPr>
                        <a:t> measurement collection</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QOED</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70%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SP-181069</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Petersen, Robert, Ericsson</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20"/>
                  </a:ext>
                </a:extLst>
              </a:tr>
              <a:tr h="161625">
                <a:tc>
                  <a:txBody>
                    <a:bodyPr/>
                    <a:lstStyle/>
                    <a:p>
                      <a:pPr algn="l" fontAlgn="ctr"/>
                      <a:r>
                        <a:rPr lang="en-US" sz="1200" u="none" strike="noStrike" dirty="0">
                          <a:effectLst/>
                        </a:rPr>
                        <a:t>Enhancement of performance assurance for 5G networks including network slicing</a:t>
                      </a:r>
                      <a:endParaRPr lang="en-US" sz="1200" b="0" i="0" u="none" strike="noStrike" dirty="0">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5G_SLICE_ePA</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85%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SP-190247</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Xiaowei Sun (China Mobile)</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21"/>
                  </a:ext>
                </a:extLst>
              </a:tr>
              <a:tr h="133926">
                <a:tc>
                  <a:txBody>
                    <a:bodyPr/>
                    <a:lstStyle/>
                    <a:p>
                      <a:pPr algn="l" fontAlgn="ctr"/>
                      <a:r>
                        <a:rPr lang="en-US" sz="1200" u="none" strike="noStrike">
                          <a:effectLst/>
                        </a:rPr>
                        <a:t>Network policy management for mobile networks based on NFV scenarios</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NETPOL</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85%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SP-180821</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China Mobile Hao Zhang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22"/>
                  </a:ext>
                </a:extLst>
              </a:tr>
              <a:tr h="111660">
                <a:tc>
                  <a:txBody>
                    <a:bodyPr/>
                    <a:lstStyle/>
                    <a:p>
                      <a:pPr algn="l" fontAlgn="ctr"/>
                      <a:r>
                        <a:rPr lang="en-US" sz="1200" u="none" strike="noStrike">
                          <a:effectLst/>
                        </a:rPr>
                        <a:t>Charging Enhancement of 5GC interworking with EPC</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5GIEPC_CH</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a:effectLst/>
                        </a:rPr>
                        <a:t>SP-181067</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Chen Shan, Huawei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23"/>
                  </a:ext>
                </a:extLst>
              </a:tr>
              <a:tr h="111660">
                <a:tc>
                  <a:txBody>
                    <a:bodyPr/>
                    <a:lstStyle/>
                    <a:p>
                      <a:pPr algn="l" fontAlgn="ctr"/>
                      <a:r>
                        <a:rPr lang="en-US" sz="1200" u="none" strike="noStrike">
                          <a:effectLst/>
                        </a:rPr>
                        <a:t>Methodology for 5G management specifications</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METHOGY</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a:effectLst/>
                        </a:rPr>
                        <a:t>SP-180822</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Groenendijk, Jan, Ericsson</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24"/>
                  </a:ext>
                </a:extLst>
              </a:tr>
              <a:tr h="156302">
                <a:tc>
                  <a:txBody>
                    <a:bodyPr/>
                    <a:lstStyle/>
                    <a:p>
                      <a:pPr algn="l" fontAlgn="ctr"/>
                      <a:r>
                        <a:rPr lang="en-US" sz="1200" u="none" strike="noStrike">
                          <a:effectLst/>
                        </a:rPr>
                        <a:t>OAM aspects of LTE and WLAN integration</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OAM_LTE_WLAN</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a:effectLst/>
                        </a:rPr>
                        <a:t>SP-180820</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a:effectLst/>
                        </a:rPr>
                        <a:t>Yizhi Yao, Intel Corporation </a:t>
                      </a:r>
                      <a:endParaRPr lang="en-US" sz="1200" b="0" i="0" u="none" strike="noStrike">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25"/>
                  </a:ext>
                </a:extLst>
              </a:tr>
              <a:tr h="111660">
                <a:tc>
                  <a:txBody>
                    <a:bodyPr/>
                    <a:lstStyle/>
                    <a:p>
                      <a:pPr algn="l" fontAlgn="ctr"/>
                      <a:r>
                        <a:rPr lang="en-US" sz="1200" u="none" strike="noStrike">
                          <a:effectLst/>
                        </a:rPr>
                        <a:t>Nchf Online and Offline charging services</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OFSBI_CH</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a:effectLst/>
                        </a:rPr>
                        <a:t>S5</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ctr" fontAlgn="ctr"/>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827" marR="827" marT="827" marB="0" anchor="ctr">
                    <a:solidFill>
                      <a:srgbClr val="B1D254"/>
                    </a:solidFill>
                  </a:tcPr>
                </a:tc>
                <a:tc>
                  <a:txBody>
                    <a:bodyPr/>
                    <a:lstStyle/>
                    <a:p>
                      <a:pPr algn="ctr" fontAlgn="ctr"/>
                      <a:r>
                        <a:rPr lang="en-US" sz="1200" u="none" strike="noStrike">
                          <a:effectLst/>
                        </a:rPr>
                        <a:t>SP-181066</a:t>
                      </a:r>
                      <a:endParaRPr lang="en-US" sz="1200" b="0" i="0" u="none" strike="noStrike">
                        <a:solidFill>
                          <a:srgbClr val="000000"/>
                        </a:solidFill>
                        <a:effectLst/>
                        <a:latin typeface="Arial" panose="020B0604020202020204" pitchFamily="34" charset="0"/>
                      </a:endParaRPr>
                    </a:p>
                  </a:txBody>
                  <a:tcPr marL="827" marR="827" marT="827" marB="0" anchor="ctr"/>
                </a:tc>
                <a:tc>
                  <a:txBody>
                    <a:bodyPr/>
                    <a:lstStyle/>
                    <a:p>
                      <a:pPr algn="l" fontAlgn="ctr"/>
                      <a:r>
                        <a:rPr lang="en-US" sz="1200" u="none" strike="noStrike" dirty="0">
                          <a:effectLst/>
                        </a:rPr>
                        <a:t>Zhu Lei, Huawei</a:t>
                      </a:r>
                      <a:endParaRPr lang="en-US" sz="1200" b="0" i="0" u="none" strike="noStrike" dirty="0">
                        <a:solidFill>
                          <a:srgbClr val="000000"/>
                        </a:solidFill>
                        <a:effectLst/>
                        <a:latin typeface="Arial" panose="020B0604020202020204" pitchFamily="34" charset="0"/>
                      </a:endParaRPr>
                    </a:p>
                  </a:txBody>
                  <a:tcPr marL="827" marR="827" marT="827" marB="0" anchor="ctr"/>
                </a:tc>
                <a:extLst>
                  <a:ext uri="{0D108BD9-81ED-4DB2-BD59-A6C34878D82A}">
                    <a16:rowId xmlns:a16="http://schemas.microsoft.com/office/drawing/2014/main" val="10026"/>
                  </a:ext>
                </a:extLst>
              </a:tr>
            </a:tbl>
          </a:graphicData>
        </a:graphic>
      </p:graphicFrame>
    </p:spTree>
    <p:extLst>
      <p:ext uri="{BB962C8B-B14F-4D97-AF65-F5344CB8AC3E}">
        <p14:creationId xmlns:p14="http://schemas.microsoft.com/office/powerpoint/2010/main" val="841867455"/>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SA6 Work Items</a:t>
            </a:r>
          </a:p>
        </p:txBody>
      </p:sp>
      <p:graphicFrame>
        <p:nvGraphicFramePr>
          <p:cNvPr id="3" name="Table 2"/>
          <p:cNvGraphicFramePr>
            <a:graphicFrameLocks noGrp="1"/>
          </p:cNvGraphicFramePr>
          <p:nvPr>
            <p:extLst>
              <p:ext uri="{D42A27DB-BD31-4B8C-83A1-F6EECF244321}">
                <p14:modId xmlns:p14="http://schemas.microsoft.com/office/powerpoint/2010/main" val="2508296460"/>
              </p:ext>
            </p:extLst>
          </p:nvPr>
        </p:nvGraphicFramePr>
        <p:xfrm>
          <a:off x="116731" y="2447925"/>
          <a:ext cx="11478638" cy="2391411"/>
        </p:xfrm>
        <a:graphic>
          <a:graphicData uri="http://schemas.openxmlformats.org/drawingml/2006/table">
            <a:tbl>
              <a:tblPr firstRow="1">
                <a:tableStyleId>{5C22544A-7EE6-4342-B048-85BDC9FD1C3A}</a:tableStyleId>
              </a:tblPr>
              <a:tblGrid>
                <a:gridCol w="4963247">
                  <a:extLst>
                    <a:ext uri="{9D8B030D-6E8A-4147-A177-3AD203B41FA5}">
                      <a16:colId xmlns:a16="http://schemas.microsoft.com/office/drawing/2014/main" val="20000"/>
                    </a:ext>
                  </a:extLst>
                </a:gridCol>
                <a:gridCol w="1732625">
                  <a:extLst>
                    <a:ext uri="{9D8B030D-6E8A-4147-A177-3AD203B41FA5}">
                      <a16:colId xmlns:a16="http://schemas.microsoft.com/office/drawing/2014/main" val="20001"/>
                    </a:ext>
                  </a:extLst>
                </a:gridCol>
                <a:gridCol w="631686">
                  <a:extLst>
                    <a:ext uri="{9D8B030D-6E8A-4147-A177-3AD203B41FA5}">
                      <a16:colId xmlns:a16="http://schemas.microsoft.com/office/drawing/2014/main" val="20002"/>
                    </a:ext>
                  </a:extLst>
                </a:gridCol>
                <a:gridCol w="920457">
                  <a:extLst>
                    <a:ext uri="{9D8B030D-6E8A-4147-A177-3AD203B41FA5}">
                      <a16:colId xmlns:a16="http://schemas.microsoft.com/office/drawing/2014/main" val="20003"/>
                    </a:ext>
                  </a:extLst>
                </a:gridCol>
                <a:gridCol w="920457">
                  <a:extLst>
                    <a:ext uri="{9D8B030D-6E8A-4147-A177-3AD203B41FA5}">
                      <a16:colId xmlns:a16="http://schemas.microsoft.com/office/drawing/2014/main" val="20004"/>
                    </a:ext>
                  </a:extLst>
                </a:gridCol>
                <a:gridCol w="2310166">
                  <a:extLst>
                    <a:ext uri="{9D8B030D-6E8A-4147-A177-3AD203B41FA5}">
                      <a16:colId xmlns:a16="http://schemas.microsoft.com/office/drawing/2014/main" val="20005"/>
                    </a:ext>
                  </a:extLst>
                </a:gridCol>
              </a:tblGrid>
              <a:tr h="244475">
                <a:tc>
                  <a:txBody>
                    <a:bodyPr/>
                    <a:lstStyle/>
                    <a:p>
                      <a:pPr algn="ctr" fontAlgn="ctr"/>
                      <a:r>
                        <a:rPr lang="en-US" sz="1400" u="none" strike="noStrike" dirty="0">
                          <a:effectLst/>
                        </a:rPr>
                        <a:t>Name</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Acronym</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Group</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Completion</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tdoc</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Rapporteur</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244475">
                <a:tc>
                  <a:txBody>
                    <a:bodyPr/>
                    <a:lstStyle/>
                    <a:p>
                      <a:pPr algn="l" fontAlgn="b"/>
                      <a:r>
                        <a:rPr lang="en-US" sz="1100" b="0" i="0" u="none" strike="noStrike" dirty="0">
                          <a:solidFill>
                            <a:srgbClr val="000000"/>
                          </a:solidFill>
                          <a:effectLst/>
                          <a:latin typeface="Calibri" panose="020F0502020204030204" pitchFamily="34" charset="0"/>
                        </a:rPr>
                        <a:t>Application layer support for V2X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V2XAPP</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SP-180898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Niranth Amogh, Huawei Telecommunications India</a:t>
                      </a:r>
                    </a:p>
                  </a:txBody>
                  <a:tcPr marL="4763" marR="4763" marT="4763" marB="0"/>
                </a:tc>
                <a:extLst>
                  <a:ext uri="{0D108BD9-81ED-4DB2-BD59-A6C34878D82A}">
                    <a16:rowId xmlns:a16="http://schemas.microsoft.com/office/drawing/2014/main" val="10001"/>
                  </a:ext>
                </a:extLst>
              </a:tr>
              <a:tr h="244475">
                <a:tc>
                  <a:txBody>
                    <a:bodyPr/>
                    <a:lstStyle/>
                    <a:p>
                      <a:pPr algn="l" fontAlgn="b"/>
                      <a:r>
                        <a:rPr lang="en-US" sz="1100" b="0" i="0" u="none" strike="noStrike">
                          <a:solidFill>
                            <a:srgbClr val="000000"/>
                          </a:solidFill>
                          <a:effectLst/>
                          <a:latin typeface="Calibri" panose="020F0502020204030204" pitchFamily="34" charset="0"/>
                        </a:rPr>
                        <a:t>Enhanced Mission Critical Push-to-talk architecture phase 2</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enh2MCPTT</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SP-190068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Dom Lazara; Motorola Solutions</a:t>
                      </a:r>
                    </a:p>
                  </a:txBody>
                  <a:tcPr marL="4763" marR="4763" marT="4763" marB="0"/>
                </a:tc>
                <a:extLst>
                  <a:ext uri="{0D108BD9-81ED-4DB2-BD59-A6C34878D82A}">
                    <a16:rowId xmlns:a16="http://schemas.microsoft.com/office/drawing/2014/main" val="10002"/>
                  </a:ext>
                </a:extLst>
              </a:tr>
              <a:tr h="244475">
                <a:tc>
                  <a:txBody>
                    <a:bodyPr/>
                    <a:lstStyle/>
                    <a:p>
                      <a:pPr algn="l" fontAlgn="b"/>
                      <a:r>
                        <a:rPr lang="en-US" sz="1100" b="0" i="0" u="none" strike="noStrike">
                          <a:solidFill>
                            <a:srgbClr val="000000"/>
                          </a:solidFill>
                          <a:effectLst/>
                          <a:latin typeface="Calibri" panose="020F0502020204030204" pitchFamily="34" charset="0"/>
                        </a:rPr>
                        <a:t>Enhancements to Functional architecture and information flows for Mission Critical Data</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eMCData2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SP-180378</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Shih, Jerry, AT&amp;T</a:t>
                      </a:r>
                    </a:p>
                  </a:txBody>
                  <a:tcPr marL="4763" marR="4763" marT="4763" marB="0"/>
                </a:tc>
                <a:extLst>
                  <a:ext uri="{0D108BD9-81ED-4DB2-BD59-A6C34878D82A}">
                    <a16:rowId xmlns:a16="http://schemas.microsoft.com/office/drawing/2014/main" val="10003"/>
                  </a:ext>
                </a:extLst>
              </a:tr>
              <a:tr h="244475">
                <a:tc>
                  <a:txBody>
                    <a:bodyPr/>
                    <a:lstStyle/>
                    <a:p>
                      <a:pPr algn="l" fontAlgn="b"/>
                      <a:r>
                        <a:rPr lang="en-US" sz="1100" b="0" i="0" u="none" strike="noStrike">
                          <a:solidFill>
                            <a:srgbClr val="000000"/>
                          </a:solidFill>
                          <a:effectLst/>
                          <a:latin typeface="Calibri" panose="020F0502020204030204" pitchFamily="34" charset="0"/>
                        </a:rPr>
                        <a:t>MBMS APIs for Mission Critical Services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MBMSAPI_MCS</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SP-180380</a:t>
                      </a:r>
                    </a:p>
                  </a:txBody>
                  <a:tcPr marL="4763" marR="4763" marT="4763" marB="0"/>
                </a:tc>
                <a:tc>
                  <a:txBody>
                    <a:bodyPr/>
                    <a:lstStyle/>
                    <a:p>
                      <a:pPr algn="l" fontAlgn="t"/>
                      <a:r>
                        <a:rPr lang="nl-NL" sz="800" b="0" i="0" u="none" strike="noStrike">
                          <a:solidFill>
                            <a:srgbClr val="000000"/>
                          </a:solidFill>
                          <a:effectLst/>
                          <a:latin typeface="Arial" panose="020B0604020202020204" pitchFamily="34" charset="0"/>
                        </a:rPr>
                        <a:t>Ling Zhang, TD Tech Ltd.</a:t>
                      </a:r>
                    </a:p>
                  </a:txBody>
                  <a:tcPr marL="4763" marR="4763" marT="4763" marB="0"/>
                </a:tc>
                <a:extLst>
                  <a:ext uri="{0D108BD9-81ED-4DB2-BD59-A6C34878D82A}">
                    <a16:rowId xmlns:a16="http://schemas.microsoft.com/office/drawing/2014/main" val="10004"/>
                  </a:ext>
                </a:extLst>
              </a:tr>
              <a:tr h="244475">
                <a:tc>
                  <a:txBody>
                    <a:bodyPr/>
                    <a:lstStyle/>
                    <a:p>
                      <a:pPr algn="l" fontAlgn="b"/>
                      <a:r>
                        <a:rPr lang="en-US" sz="1100" b="0" i="0" u="none" strike="noStrike">
                          <a:solidFill>
                            <a:srgbClr val="000000"/>
                          </a:solidFill>
                          <a:effectLst/>
                          <a:latin typeface="Calibri" panose="020F0502020204030204" pitchFamily="34" charset="0"/>
                        </a:rPr>
                        <a:t>Enhanced Mission Critical System Migration and Interconnection</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eMCSMI</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SP-180379</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Chater-Lea, David; Motorola Solutions</a:t>
                      </a:r>
                    </a:p>
                  </a:txBody>
                  <a:tcPr marL="4763" marR="4763" marT="4763" marB="0"/>
                </a:tc>
                <a:extLst>
                  <a:ext uri="{0D108BD9-81ED-4DB2-BD59-A6C34878D82A}">
                    <a16:rowId xmlns:a16="http://schemas.microsoft.com/office/drawing/2014/main" val="10005"/>
                  </a:ext>
                </a:extLst>
              </a:tr>
              <a:tr h="244475">
                <a:tc>
                  <a:txBody>
                    <a:bodyPr/>
                    <a:lstStyle/>
                    <a:p>
                      <a:pPr algn="l" fontAlgn="b"/>
                      <a:r>
                        <a:rPr lang="en-US" sz="1100" b="0" i="0" u="none" strike="noStrike">
                          <a:solidFill>
                            <a:srgbClr val="000000"/>
                          </a:solidFill>
                          <a:effectLst/>
                          <a:latin typeface="Calibri" panose="020F0502020204030204" pitchFamily="34" charset="0"/>
                        </a:rPr>
                        <a:t>Enhanced Mission Critical Communication Interworking with Land Mobile Radio Systems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eMCCI</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SP-180680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Monnes, Peter, Harris Corporation</a:t>
                      </a:r>
                    </a:p>
                  </a:txBody>
                  <a:tcPr marL="4763" marR="4763" marT="4763" marB="0"/>
                </a:tc>
                <a:extLst>
                  <a:ext uri="{0D108BD9-81ED-4DB2-BD59-A6C34878D82A}">
                    <a16:rowId xmlns:a16="http://schemas.microsoft.com/office/drawing/2014/main" val="10006"/>
                  </a:ext>
                </a:extLst>
              </a:tr>
              <a:tr h="244475">
                <a:tc>
                  <a:txBody>
                    <a:bodyPr/>
                    <a:lstStyle/>
                    <a:p>
                      <a:pPr algn="l" fontAlgn="b"/>
                      <a:r>
                        <a:rPr lang="en-US" sz="1100" b="0" i="0" u="none" strike="noStrike">
                          <a:solidFill>
                            <a:srgbClr val="000000"/>
                          </a:solidFill>
                          <a:effectLst/>
                          <a:latin typeface="Calibri" panose="020F0502020204030204" pitchFamily="34" charset="0"/>
                        </a:rPr>
                        <a:t>Application Architecture for Mobile Communication System for Railways 2</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MONASTERY2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SP-190064</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Oettl, Martin, Nokia</a:t>
                      </a:r>
                    </a:p>
                  </a:txBody>
                  <a:tcPr marL="4763" marR="4763" marT="4763" marB="0"/>
                </a:tc>
                <a:extLst>
                  <a:ext uri="{0D108BD9-81ED-4DB2-BD59-A6C34878D82A}">
                    <a16:rowId xmlns:a16="http://schemas.microsoft.com/office/drawing/2014/main" val="10007"/>
                  </a:ext>
                </a:extLst>
              </a:tr>
              <a:tr h="244475">
                <a:tc>
                  <a:txBody>
                    <a:bodyPr/>
                    <a:lstStyle/>
                    <a:p>
                      <a:pPr algn="l" fontAlgn="b"/>
                      <a:r>
                        <a:rPr lang="en-US" sz="1100" b="0" i="0" u="none" strike="noStrike">
                          <a:solidFill>
                            <a:srgbClr val="000000"/>
                          </a:solidFill>
                          <a:effectLst/>
                          <a:latin typeface="Calibri" panose="020F0502020204030204" pitchFamily="34" charset="0"/>
                        </a:rPr>
                        <a:t>Enhancements for Common API Framework for 3GPP Northbound APIs</a:t>
                      </a:r>
                    </a:p>
                  </a:txBody>
                  <a:tcPr marL="4763" marR="4763" marT="4763" marB="0" anchor="b"/>
                </a:tc>
                <a:tc>
                  <a:txBody>
                    <a:bodyPr/>
                    <a:lstStyle/>
                    <a:p>
                      <a:pPr algn="l" fontAlgn="t"/>
                      <a:r>
                        <a:rPr lang="en-US" sz="800" b="0" i="0" u="none" strike="noStrike">
                          <a:solidFill>
                            <a:srgbClr val="000000"/>
                          </a:solidFill>
                          <a:effectLst/>
                          <a:latin typeface="Arial" panose="020B0604020202020204" pitchFamily="34" charset="0"/>
                        </a:rPr>
                        <a:t>eCAPIF</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S6</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rPr>
                        <a:t>100%</a:t>
                      </a:r>
                    </a:p>
                  </a:txBody>
                  <a:tcPr marL="4763" marR="4763" marT="4763" marB="0">
                    <a:solidFill>
                      <a:srgbClr val="B1D254"/>
                    </a:solidFill>
                  </a:tcPr>
                </a:tc>
                <a:tc>
                  <a:txBody>
                    <a:bodyPr/>
                    <a:lstStyle/>
                    <a:p>
                      <a:pPr algn="l" fontAlgn="t"/>
                      <a:r>
                        <a:rPr lang="en-US" sz="800" b="0" i="0" u="none" strike="noStrike">
                          <a:solidFill>
                            <a:srgbClr val="000000"/>
                          </a:solidFill>
                          <a:effectLst/>
                          <a:latin typeface="Arial" panose="020B0604020202020204" pitchFamily="34" charset="0"/>
                        </a:rPr>
                        <a:t>SP-181137</a:t>
                      </a:r>
                    </a:p>
                  </a:txBody>
                  <a:tcPr marL="4763" marR="4763" marT="4763" marB="0"/>
                </a:tc>
                <a:tc>
                  <a:txBody>
                    <a:bodyPr/>
                    <a:lstStyle/>
                    <a:p>
                      <a:pPr algn="l" fontAlgn="t"/>
                      <a:r>
                        <a:rPr lang="en-US" sz="800" b="0" i="0" u="none" strike="noStrike" dirty="0" err="1">
                          <a:solidFill>
                            <a:srgbClr val="000000"/>
                          </a:solidFill>
                          <a:effectLst/>
                          <a:latin typeface="Arial" panose="020B0604020202020204" pitchFamily="34" charset="0"/>
                        </a:rPr>
                        <a:t>Basavaraj</a:t>
                      </a:r>
                      <a:r>
                        <a:rPr lang="en-US" sz="800" b="0" i="0" u="none" strike="noStrike" dirty="0">
                          <a:solidFill>
                            <a:srgbClr val="000000"/>
                          </a:solidFill>
                          <a:effectLst/>
                          <a:latin typeface="Arial" panose="020B0604020202020204" pitchFamily="34" charset="0"/>
                        </a:rPr>
                        <a:t> </a:t>
                      </a:r>
                      <a:r>
                        <a:rPr lang="en-US" sz="800" b="0" i="0" u="none" strike="noStrike" dirty="0" err="1">
                          <a:solidFill>
                            <a:srgbClr val="000000"/>
                          </a:solidFill>
                          <a:effectLst/>
                          <a:latin typeface="Arial" panose="020B0604020202020204" pitchFamily="34" charset="0"/>
                        </a:rPr>
                        <a:t>Pattan</a:t>
                      </a:r>
                      <a:r>
                        <a:rPr lang="en-US" sz="800" b="0" i="0" u="none" strike="noStrike" dirty="0">
                          <a:solidFill>
                            <a:srgbClr val="000000"/>
                          </a:solidFill>
                          <a:effectLst/>
                          <a:latin typeface="Arial" panose="020B0604020202020204" pitchFamily="34" charset="0"/>
                        </a:rPr>
                        <a:t>, Samsung</a:t>
                      </a:r>
                    </a:p>
                  </a:txBody>
                  <a:tcPr marL="4763" marR="4763" marT="4763" marB="0"/>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294785392"/>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B011291B-7D4E-4F0E-9DD1-5AC107CD64EA}"/>
              </a:ext>
            </a:extLst>
          </p:cNvPr>
          <p:cNvSpPr>
            <a:spLocks noGrp="1"/>
          </p:cNvSpPr>
          <p:nvPr>
            <p:ph type="title"/>
          </p:nvPr>
        </p:nvSpPr>
        <p:spPr>
          <a:xfrm>
            <a:off x="838200" y="279400"/>
            <a:ext cx="10515600" cy="1325563"/>
          </a:xfrm>
        </p:spPr>
        <p:txBody>
          <a:bodyPr/>
          <a:lstStyle/>
          <a:p>
            <a:r>
              <a:rPr lang="sv-SE" altLang="sv-SE" dirty="0"/>
              <a:t>Security Assurance</a:t>
            </a:r>
            <a:br>
              <a:rPr lang="sv-SE" altLang="sv-SE" dirty="0"/>
            </a:br>
            <a:r>
              <a:rPr lang="sv-SE" altLang="sv-SE" sz="3600" dirty="0"/>
              <a:t>SCAS_5G 100%</a:t>
            </a:r>
            <a:endParaRPr lang="sv-SE" altLang="sv-SE" dirty="0"/>
          </a:p>
        </p:txBody>
      </p:sp>
      <p:sp>
        <p:nvSpPr>
          <p:cNvPr id="3" name="Content Placeholder 2">
            <a:extLst>
              <a:ext uri="{FF2B5EF4-FFF2-40B4-BE49-F238E27FC236}">
                <a16:creationId xmlns:a16="http://schemas.microsoft.com/office/drawing/2014/main" id="{EF3AE641-95BC-4891-A52C-F4ACE075D3AF}"/>
              </a:ext>
            </a:extLst>
          </p:cNvPr>
          <p:cNvSpPr>
            <a:spLocks noGrp="1"/>
          </p:cNvSpPr>
          <p:nvPr>
            <p:ph idx="1"/>
          </p:nvPr>
        </p:nvSpPr>
        <p:spPr>
          <a:xfrm>
            <a:off x="379379" y="1825625"/>
            <a:ext cx="3598145" cy="4351338"/>
          </a:xfrm>
        </p:spPr>
        <p:txBody>
          <a:bodyPr/>
          <a:lstStyle/>
          <a:p>
            <a:pPr defTabSz="914400">
              <a:defRPr/>
            </a:pPr>
            <a:r>
              <a:rPr lang="en-US" altLang="zh-CN" sz="1800" dirty="0"/>
              <a:t>NESAS/SCAS is the only standardized security evaluation scheme available for mobile network industry </a:t>
            </a:r>
          </a:p>
          <a:p>
            <a:pPr defTabSz="914400">
              <a:defRPr/>
            </a:pPr>
            <a:r>
              <a:rPr lang="en-US" altLang="zh-CN" sz="1800" dirty="0"/>
              <a:t>GSMA defines and maintains NESAS</a:t>
            </a:r>
          </a:p>
          <a:p>
            <a:pPr lvl="1">
              <a:defRPr/>
            </a:pPr>
            <a:r>
              <a:rPr lang="en-US" altLang="zh-CN" sz="1600" dirty="0"/>
              <a:t>Cover audit of the vendor’s product development and lifecycle management process, test laboratory accreditation, dispute resolution process.</a:t>
            </a:r>
          </a:p>
          <a:p>
            <a:pPr defTabSz="914400">
              <a:defRPr/>
            </a:pPr>
            <a:r>
              <a:rPr lang="en-US" altLang="zh-CN" sz="1800" dirty="0"/>
              <a:t>3GPP defines SCAS</a:t>
            </a:r>
          </a:p>
          <a:p>
            <a:pPr lvl="1">
              <a:defRPr/>
            </a:pPr>
            <a:r>
              <a:rPr lang="en-US" altLang="zh-CN" sz="1600" dirty="0"/>
              <a:t>Defines security requirements and test cases for mobile network equipment</a:t>
            </a:r>
          </a:p>
          <a:p>
            <a:pPr>
              <a:defRPr/>
            </a:pPr>
            <a:endParaRPr lang="en-US" altLang="en-US" sz="2000" dirty="0">
              <a:highlight>
                <a:srgbClr val="FFFF00"/>
              </a:highlight>
            </a:endParaRPr>
          </a:p>
          <a:p>
            <a:pPr>
              <a:defRPr/>
            </a:pPr>
            <a:endParaRPr lang="en-US" altLang="en-US" sz="2000" dirty="0"/>
          </a:p>
          <a:p>
            <a:pPr>
              <a:defRPr/>
            </a:pPr>
            <a:endParaRPr lang="sv-SE" sz="2000" dirty="0"/>
          </a:p>
        </p:txBody>
      </p:sp>
      <p:sp>
        <p:nvSpPr>
          <p:cNvPr id="4" name="Rectangle 3">
            <a:extLst>
              <a:ext uri="{FF2B5EF4-FFF2-40B4-BE49-F238E27FC236}">
                <a16:creationId xmlns:a16="http://schemas.microsoft.com/office/drawing/2014/main" id="{C7706246-4E65-4D6E-B7A0-FF34F179C0CE}"/>
              </a:ext>
            </a:extLst>
          </p:cNvPr>
          <p:cNvSpPr/>
          <p:nvPr/>
        </p:nvSpPr>
        <p:spPr bwMode="auto">
          <a:xfrm>
            <a:off x="7796213" y="1825625"/>
            <a:ext cx="3049587" cy="4392613"/>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5" name="Rectangle 4">
            <a:extLst>
              <a:ext uri="{FF2B5EF4-FFF2-40B4-BE49-F238E27FC236}">
                <a16:creationId xmlns:a16="http://schemas.microsoft.com/office/drawing/2014/main" id="{FE184579-E19D-4D7C-9066-747EB04997C1}"/>
              </a:ext>
            </a:extLst>
          </p:cNvPr>
          <p:cNvSpPr/>
          <p:nvPr/>
        </p:nvSpPr>
        <p:spPr bwMode="auto">
          <a:xfrm>
            <a:off x="4319588" y="1825625"/>
            <a:ext cx="2887662" cy="4392613"/>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23558" name="TextBox 5">
            <a:extLst>
              <a:ext uri="{FF2B5EF4-FFF2-40B4-BE49-F238E27FC236}">
                <a16:creationId xmlns:a16="http://schemas.microsoft.com/office/drawing/2014/main" id="{96200B0B-1DE3-4F57-8C85-3EE5D689968A}"/>
              </a:ext>
            </a:extLst>
          </p:cNvPr>
          <p:cNvSpPr txBox="1">
            <a:spLocks noChangeArrowheads="1"/>
          </p:cNvSpPr>
          <p:nvPr/>
        </p:nvSpPr>
        <p:spPr bwMode="auto">
          <a:xfrm>
            <a:off x="9958388" y="2413000"/>
            <a:ext cx="482600"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1200">
                <a:latin typeface="Ericsson Technical Icons" panose="00000500000000000000" pitchFamily="2" charset="0"/>
              </a:rPr>
              <a:t>s</a:t>
            </a:r>
            <a:br>
              <a:rPr lang="en-US" altLang="sv-SE" sz="1200">
                <a:latin typeface="Ericsson Technical Icons" panose="00000500000000000000" pitchFamily="2" charset="0"/>
              </a:rPr>
            </a:br>
            <a:r>
              <a:rPr lang="en-US" altLang="sv-SE" sz="1200">
                <a:latin typeface="Ericsson Technical Icons" panose="00000500000000000000" pitchFamily="2" charset="0"/>
              </a:rPr>
              <a:t>d</a:t>
            </a:r>
          </a:p>
          <a:p>
            <a:pPr algn="ctr">
              <a:lnSpc>
                <a:spcPct val="100000"/>
              </a:lnSpc>
              <a:spcBef>
                <a:spcPct val="0"/>
              </a:spcBef>
              <a:buClr>
                <a:schemeClr val="tx1"/>
              </a:buClr>
              <a:buFontTx/>
              <a:buNone/>
            </a:pPr>
            <a:r>
              <a:rPr lang="en-US" altLang="sv-SE" sz="1200">
                <a:latin typeface="Arial" panose="020B0604020202020204" pitchFamily="34" charset="0"/>
              </a:rPr>
              <a:t>UDM</a:t>
            </a:r>
          </a:p>
        </p:txBody>
      </p:sp>
      <p:sp>
        <p:nvSpPr>
          <p:cNvPr id="23559" name="TextBox 6">
            <a:extLst>
              <a:ext uri="{FF2B5EF4-FFF2-40B4-BE49-F238E27FC236}">
                <a16:creationId xmlns:a16="http://schemas.microsoft.com/office/drawing/2014/main" id="{CFC9D714-88D0-4042-AA39-2985F8098CD1}"/>
              </a:ext>
            </a:extLst>
          </p:cNvPr>
          <p:cNvSpPr txBox="1">
            <a:spLocks noChangeArrowheads="1"/>
          </p:cNvSpPr>
          <p:nvPr/>
        </p:nvSpPr>
        <p:spPr bwMode="auto">
          <a:xfrm>
            <a:off x="8782050" y="2413000"/>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AUSF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0" name="TextBox 7">
            <a:extLst>
              <a:ext uri="{FF2B5EF4-FFF2-40B4-BE49-F238E27FC236}">
                <a16:creationId xmlns:a16="http://schemas.microsoft.com/office/drawing/2014/main" id="{E87A03B4-1CA1-4D7B-AE9C-D00D2FCE575A}"/>
              </a:ext>
            </a:extLst>
          </p:cNvPr>
          <p:cNvSpPr txBox="1">
            <a:spLocks noChangeArrowheads="1"/>
          </p:cNvSpPr>
          <p:nvPr/>
        </p:nvSpPr>
        <p:spPr bwMode="auto">
          <a:xfrm>
            <a:off x="4872038" y="3914775"/>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AMF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1" name="TextBox 8">
            <a:extLst>
              <a:ext uri="{FF2B5EF4-FFF2-40B4-BE49-F238E27FC236}">
                <a16:creationId xmlns:a16="http://schemas.microsoft.com/office/drawing/2014/main" id="{ED588A38-6D83-47FD-813E-6523604B86DC}"/>
              </a:ext>
            </a:extLst>
          </p:cNvPr>
          <p:cNvSpPr txBox="1">
            <a:spLocks noChangeArrowheads="1"/>
          </p:cNvSpPr>
          <p:nvPr/>
        </p:nvSpPr>
        <p:spPr bwMode="auto">
          <a:xfrm>
            <a:off x="5915025" y="3914775"/>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SMF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2" name="TextBox 9">
            <a:extLst>
              <a:ext uri="{FF2B5EF4-FFF2-40B4-BE49-F238E27FC236}">
                <a16:creationId xmlns:a16="http://schemas.microsoft.com/office/drawing/2014/main" id="{94D615A4-BDC2-434C-A598-582DDFC44755}"/>
              </a:ext>
            </a:extLst>
          </p:cNvPr>
          <p:cNvSpPr txBox="1">
            <a:spLocks noChangeArrowheads="1"/>
          </p:cNvSpPr>
          <p:nvPr/>
        </p:nvSpPr>
        <p:spPr bwMode="auto">
          <a:xfrm>
            <a:off x="6499225" y="4822825"/>
            <a:ext cx="484188" cy="744538"/>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G</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UPF</a:t>
            </a:r>
            <a:endParaRPr lang="en-US" altLang="sv-SE" sz="1200" baseline="-25000">
              <a:latin typeface="Arial" panose="020B0604020202020204" pitchFamily="34" charset="0"/>
            </a:endParaRPr>
          </a:p>
        </p:txBody>
      </p:sp>
      <p:sp>
        <p:nvSpPr>
          <p:cNvPr id="23563" name="TextBox 10">
            <a:extLst>
              <a:ext uri="{FF2B5EF4-FFF2-40B4-BE49-F238E27FC236}">
                <a16:creationId xmlns:a16="http://schemas.microsoft.com/office/drawing/2014/main" id="{F5807034-9433-4E6F-A38C-56163B6EE3D8}"/>
              </a:ext>
            </a:extLst>
          </p:cNvPr>
          <p:cNvSpPr txBox="1">
            <a:spLocks noChangeArrowheads="1"/>
          </p:cNvSpPr>
          <p:nvPr/>
        </p:nvSpPr>
        <p:spPr bwMode="auto">
          <a:xfrm>
            <a:off x="4398963" y="5262563"/>
            <a:ext cx="482600"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B</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gNB</a:t>
            </a:r>
          </a:p>
        </p:txBody>
      </p:sp>
      <p:sp>
        <p:nvSpPr>
          <p:cNvPr id="23564" name="TextBox 11">
            <a:extLst>
              <a:ext uri="{FF2B5EF4-FFF2-40B4-BE49-F238E27FC236}">
                <a16:creationId xmlns:a16="http://schemas.microsoft.com/office/drawing/2014/main" id="{95258060-DE15-422E-919C-7DDA3492B8CF}"/>
              </a:ext>
            </a:extLst>
          </p:cNvPr>
          <p:cNvSpPr txBox="1">
            <a:spLocks noChangeArrowheads="1"/>
          </p:cNvSpPr>
          <p:nvPr/>
        </p:nvSpPr>
        <p:spPr bwMode="auto">
          <a:xfrm>
            <a:off x="4638675" y="2413000"/>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NRF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5" name="TextBox 12">
            <a:extLst>
              <a:ext uri="{FF2B5EF4-FFF2-40B4-BE49-F238E27FC236}">
                <a16:creationId xmlns:a16="http://schemas.microsoft.com/office/drawing/2014/main" id="{B9D1CCB9-8209-4FE0-8444-C0CCAD766A18}"/>
              </a:ext>
            </a:extLst>
          </p:cNvPr>
          <p:cNvSpPr txBox="1">
            <a:spLocks noChangeArrowheads="1"/>
          </p:cNvSpPr>
          <p:nvPr/>
        </p:nvSpPr>
        <p:spPr bwMode="auto">
          <a:xfrm>
            <a:off x="7897813" y="3168650"/>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1200">
                <a:latin typeface="Ericsson Technical Icons" panose="00000500000000000000" pitchFamily="2" charset="0"/>
              </a:rPr>
              <a:t>s</a:t>
            </a:r>
            <a:br>
              <a:rPr lang="en-US" altLang="sv-SE" sz="1200">
                <a:latin typeface="Ericsson Technical Icons" panose="00000500000000000000" pitchFamily="2" charset="0"/>
              </a:rPr>
            </a:br>
            <a:r>
              <a:rPr lang="en-US" altLang="sv-SE" sz="1200">
                <a:latin typeface="Ericsson Technical Icons" panose="00000500000000000000" pitchFamily="2" charset="0"/>
              </a:rPr>
              <a:t>g</a:t>
            </a:r>
          </a:p>
          <a:p>
            <a:pPr algn="ctr">
              <a:lnSpc>
                <a:spcPct val="100000"/>
              </a:lnSpc>
              <a:spcBef>
                <a:spcPct val="0"/>
              </a:spcBef>
              <a:buClr>
                <a:schemeClr val="tx1"/>
              </a:buClr>
              <a:buFontTx/>
              <a:buNone/>
            </a:pPr>
            <a:r>
              <a:rPr lang="en-US" altLang="sv-SE" sz="1200">
                <a:latin typeface="Arial" panose="020B0604020202020204" pitchFamily="34" charset="0"/>
              </a:rPr>
              <a:t>SEPP</a:t>
            </a: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6" name="TextBox 13">
            <a:extLst>
              <a:ext uri="{FF2B5EF4-FFF2-40B4-BE49-F238E27FC236}">
                <a16:creationId xmlns:a16="http://schemas.microsoft.com/office/drawing/2014/main" id="{BBA41721-CFA3-41C1-8795-9E8ED72333D0}"/>
              </a:ext>
            </a:extLst>
          </p:cNvPr>
          <p:cNvSpPr txBox="1">
            <a:spLocks noChangeArrowheads="1"/>
          </p:cNvSpPr>
          <p:nvPr/>
        </p:nvSpPr>
        <p:spPr bwMode="auto">
          <a:xfrm>
            <a:off x="6518275" y="3168650"/>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1200">
                <a:latin typeface="Ericsson Technical Icons" panose="00000500000000000000" pitchFamily="2" charset="0"/>
              </a:rPr>
              <a:t>s</a:t>
            </a:r>
            <a:br>
              <a:rPr lang="en-US" altLang="sv-SE" sz="1200">
                <a:latin typeface="Ericsson Technical Icons" panose="00000500000000000000" pitchFamily="2" charset="0"/>
              </a:rPr>
            </a:br>
            <a:r>
              <a:rPr lang="en-US" altLang="sv-SE" sz="1200">
                <a:latin typeface="Ericsson Technical Icons" panose="00000500000000000000" pitchFamily="2" charset="0"/>
              </a:rPr>
              <a:t>g</a:t>
            </a:r>
          </a:p>
          <a:p>
            <a:pPr algn="ctr">
              <a:lnSpc>
                <a:spcPct val="100000"/>
              </a:lnSpc>
              <a:spcBef>
                <a:spcPct val="0"/>
              </a:spcBef>
              <a:buClr>
                <a:schemeClr val="tx1"/>
              </a:buClr>
              <a:buFontTx/>
              <a:buNone/>
            </a:pPr>
            <a:r>
              <a:rPr lang="en-US" altLang="sv-SE" sz="1200">
                <a:latin typeface="Arial" panose="020B0604020202020204" pitchFamily="34" charset="0"/>
              </a:rPr>
              <a:t>SEPP</a:t>
            </a: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7" name="TextBox 14">
            <a:extLst>
              <a:ext uri="{FF2B5EF4-FFF2-40B4-BE49-F238E27FC236}">
                <a16:creationId xmlns:a16="http://schemas.microsoft.com/office/drawing/2014/main" id="{08C6EEDC-A7BC-474C-A388-1877F7EEABB2}"/>
              </a:ext>
            </a:extLst>
          </p:cNvPr>
          <p:cNvSpPr txBox="1">
            <a:spLocks noChangeArrowheads="1"/>
          </p:cNvSpPr>
          <p:nvPr/>
        </p:nvSpPr>
        <p:spPr bwMode="auto">
          <a:xfrm>
            <a:off x="9420225" y="3916363"/>
            <a:ext cx="484188"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NRF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8" name="TextBox 15">
            <a:extLst>
              <a:ext uri="{FF2B5EF4-FFF2-40B4-BE49-F238E27FC236}">
                <a16:creationId xmlns:a16="http://schemas.microsoft.com/office/drawing/2014/main" id="{CB2692DC-4AB9-4766-9F97-ED017717F776}"/>
              </a:ext>
            </a:extLst>
          </p:cNvPr>
          <p:cNvSpPr txBox="1">
            <a:spLocks noChangeArrowheads="1"/>
          </p:cNvSpPr>
          <p:nvPr/>
        </p:nvSpPr>
        <p:spPr bwMode="auto">
          <a:xfrm>
            <a:off x="8551863" y="3914775"/>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SMF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69" name="TextBox 16">
            <a:extLst>
              <a:ext uri="{FF2B5EF4-FFF2-40B4-BE49-F238E27FC236}">
                <a16:creationId xmlns:a16="http://schemas.microsoft.com/office/drawing/2014/main" id="{43DB4103-73BC-4275-85DD-20D8D0F0AFE5}"/>
              </a:ext>
            </a:extLst>
          </p:cNvPr>
          <p:cNvSpPr txBox="1">
            <a:spLocks noChangeArrowheads="1"/>
          </p:cNvSpPr>
          <p:nvPr/>
        </p:nvSpPr>
        <p:spPr bwMode="auto">
          <a:xfrm>
            <a:off x="7902575" y="4822825"/>
            <a:ext cx="484188" cy="744538"/>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G</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UPF</a:t>
            </a:r>
            <a:endParaRPr lang="en-US" altLang="sv-SE" sz="1200" baseline="-25000">
              <a:latin typeface="Arial" panose="020B0604020202020204" pitchFamily="34" charset="0"/>
            </a:endParaRPr>
          </a:p>
        </p:txBody>
      </p:sp>
      <p:sp>
        <p:nvSpPr>
          <p:cNvPr id="23570" name="TextBox 17">
            <a:extLst>
              <a:ext uri="{FF2B5EF4-FFF2-40B4-BE49-F238E27FC236}">
                <a16:creationId xmlns:a16="http://schemas.microsoft.com/office/drawing/2014/main" id="{1AD6259D-20FA-4D50-BFD2-551A4C88B4F1}"/>
              </a:ext>
            </a:extLst>
          </p:cNvPr>
          <p:cNvSpPr txBox="1">
            <a:spLocks noChangeArrowheads="1"/>
          </p:cNvSpPr>
          <p:nvPr/>
        </p:nvSpPr>
        <p:spPr bwMode="auto">
          <a:xfrm>
            <a:off x="10234613" y="3916363"/>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NEF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sp>
        <p:nvSpPr>
          <p:cNvPr id="23571" name="TextBox 18">
            <a:extLst>
              <a:ext uri="{FF2B5EF4-FFF2-40B4-BE49-F238E27FC236}">
                <a16:creationId xmlns:a16="http://schemas.microsoft.com/office/drawing/2014/main" id="{4CB90718-90D1-4045-A8C5-D4E2F360D227}"/>
              </a:ext>
            </a:extLst>
          </p:cNvPr>
          <p:cNvSpPr txBox="1">
            <a:spLocks noChangeArrowheads="1"/>
          </p:cNvSpPr>
          <p:nvPr/>
        </p:nvSpPr>
        <p:spPr bwMode="auto">
          <a:xfrm>
            <a:off x="5548313" y="2413000"/>
            <a:ext cx="484187" cy="746125"/>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S</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200">
                <a:latin typeface="Arial" panose="020B0604020202020204" pitchFamily="34" charset="0"/>
              </a:rPr>
              <a:t>NEF</a:t>
            </a:r>
          </a:p>
          <a:p>
            <a:pPr algn="ctr">
              <a:lnSpc>
                <a:spcPct val="100000"/>
              </a:lnSpc>
              <a:spcBef>
                <a:spcPct val="0"/>
              </a:spcBef>
              <a:buClr>
                <a:schemeClr val="tx1"/>
              </a:buClr>
              <a:buFontTx/>
              <a:buNone/>
            </a:pPr>
            <a:br>
              <a:rPr lang="en-US" altLang="sv-SE" sz="1200">
                <a:latin typeface="Arial" panose="020B0604020202020204" pitchFamily="34" charset="0"/>
              </a:rPr>
            </a:br>
            <a:br>
              <a:rPr lang="en-US" altLang="sv-SE" sz="1200">
                <a:latin typeface="Arial" panose="020B0604020202020204" pitchFamily="34" charset="0"/>
              </a:rPr>
            </a:br>
            <a:endParaRPr lang="en-US" altLang="sv-SE" sz="1200">
              <a:latin typeface="Arial" panose="020B0604020202020204" pitchFamily="34" charset="0"/>
            </a:endParaRPr>
          </a:p>
        </p:txBody>
      </p:sp>
      <p:cxnSp>
        <p:nvCxnSpPr>
          <p:cNvPr id="23572" name="Straight Connector 19">
            <a:extLst>
              <a:ext uri="{FF2B5EF4-FFF2-40B4-BE49-F238E27FC236}">
                <a16:creationId xmlns:a16="http://schemas.microsoft.com/office/drawing/2014/main" id="{9687FE67-3278-4033-8608-814760FA7A59}"/>
              </a:ext>
            </a:extLst>
          </p:cNvPr>
          <p:cNvCxnSpPr>
            <a:cxnSpLocks/>
            <a:endCxn id="23566" idx="1"/>
          </p:cNvCxnSpPr>
          <p:nvPr/>
        </p:nvCxnSpPr>
        <p:spPr bwMode="auto">
          <a:xfrm>
            <a:off x="4605338" y="3541713"/>
            <a:ext cx="1912937"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3" name="Straight Connector 20">
            <a:extLst>
              <a:ext uri="{FF2B5EF4-FFF2-40B4-BE49-F238E27FC236}">
                <a16:creationId xmlns:a16="http://schemas.microsoft.com/office/drawing/2014/main" id="{E2621BCC-D0EA-47EA-946A-BC69122C941C}"/>
              </a:ext>
            </a:extLst>
          </p:cNvPr>
          <p:cNvCxnSpPr>
            <a:cxnSpLocks/>
          </p:cNvCxnSpPr>
          <p:nvPr/>
        </p:nvCxnSpPr>
        <p:spPr bwMode="auto">
          <a:xfrm>
            <a:off x="8386763" y="3541713"/>
            <a:ext cx="2284412"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4" name="Straight Connector 21">
            <a:extLst>
              <a:ext uri="{FF2B5EF4-FFF2-40B4-BE49-F238E27FC236}">
                <a16:creationId xmlns:a16="http://schemas.microsoft.com/office/drawing/2014/main" id="{6DC7D797-79BB-4F5C-B70A-3EB3A157D02B}"/>
              </a:ext>
            </a:extLst>
          </p:cNvPr>
          <p:cNvCxnSpPr>
            <a:cxnSpLocks noChangeShapeType="1"/>
            <a:stCxn id="23564" idx="2"/>
          </p:cNvCxnSpPr>
          <p:nvPr/>
        </p:nvCxnSpPr>
        <p:spPr bwMode="auto">
          <a:xfrm>
            <a:off x="4879975"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23" name="Oval 22">
            <a:extLst>
              <a:ext uri="{FF2B5EF4-FFF2-40B4-BE49-F238E27FC236}">
                <a16:creationId xmlns:a16="http://schemas.microsoft.com/office/drawing/2014/main" id="{483D5CEF-940C-4829-B0E4-6BCDC99DC66A}"/>
              </a:ext>
            </a:extLst>
          </p:cNvPr>
          <p:cNvSpPr/>
          <p:nvPr/>
        </p:nvSpPr>
        <p:spPr bwMode="auto">
          <a:xfrm>
            <a:off x="4824413" y="3130550"/>
            <a:ext cx="112712"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cxnSp>
        <p:nvCxnSpPr>
          <p:cNvPr id="23576" name="Straight Connector 23">
            <a:extLst>
              <a:ext uri="{FF2B5EF4-FFF2-40B4-BE49-F238E27FC236}">
                <a16:creationId xmlns:a16="http://schemas.microsoft.com/office/drawing/2014/main" id="{62E15E56-EB47-4D5E-A3CC-211D36929E20}"/>
              </a:ext>
            </a:extLst>
          </p:cNvPr>
          <p:cNvCxnSpPr>
            <a:cxnSpLocks noChangeShapeType="1"/>
            <a:stCxn id="23560" idx="0"/>
          </p:cNvCxnSpPr>
          <p:nvPr/>
        </p:nvCxnSpPr>
        <p:spPr bwMode="auto">
          <a:xfrm flipV="1">
            <a:off x="5114925" y="3541713"/>
            <a:ext cx="0" cy="3730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7" name="Straight Connector 24">
            <a:extLst>
              <a:ext uri="{FF2B5EF4-FFF2-40B4-BE49-F238E27FC236}">
                <a16:creationId xmlns:a16="http://schemas.microsoft.com/office/drawing/2014/main" id="{61693A9A-5EC3-47D3-9C76-A2231E2A8FD5}"/>
              </a:ext>
            </a:extLst>
          </p:cNvPr>
          <p:cNvCxnSpPr>
            <a:cxnSpLocks noChangeShapeType="1"/>
            <a:stCxn id="23571" idx="2"/>
          </p:cNvCxnSpPr>
          <p:nvPr/>
        </p:nvCxnSpPr>
        <p:spPr bwMode="auto">
          <a:xfrm>
            <a:off x="5789613"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8" name="Straight Connector 25">
            <a:extLst>
              <a:ext uri="{FF2B5EF4-FFF2-40B4-BE49-F238E27FC236}">
                <a16:creationId xmlns:a16="http://schemas.microsoft.com/office/drawing/2014/main" id="{BBADA593-A8EB-4D9C-AB59-8594193951B8}"/>
              </a:ext>
            </a:extLst>
          </p:cNvPr>
          <p:cNvCxnSpPr>
            <a:cxnSpLocks noChangeShapeType="1"/>
            <a:stCxn id="23561" idx="0"/>
          </p:cNvCxnSpPr>
          <p:nvPr/>
        </p:nvCxnSpPr>
        <p:spPr bwMode="auto">
          <a:xfrm flipV="1">
            <a:off x="6157913" y="3541713"/>
            <a:ext cx="0" cy="3730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79" name="Straight Connector 26">
            <a:extLst>
              <a:ext uri="{FF2B5EF4-FFF2-40B4-BE49-F238E27FC236}">
                <a16:creationId xmlns:a16="http://schemas.microsoft.com/office/drawing/2014/main" id="{D8A0953F-5DC7-479A-8B91-223A87BE41DB}"/>
              </a:ext>
            </a:extLst>
          </p:cNvPr>
          <p:cNvCxnSpPr>
            <a:cxnSpLocks noChangeShapeType="1"/>
            <a:stCxn id="23566" idx="3"/>
            <a:endCxn id="23565" idx="1"/>
          </p:cNvCxnSpPr>
          <p:nvPr/>
        </p:nvCxnSpPr>
        <p:spPr bwMode="auto">
          <a:xfrm>
            <a:off x="7002463" y="3541713"/>
            <a:ext cx="89535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0" name="Straight Connector 27">
            <a:extLst>
              <a:ext uri="{FF2B5EF4-FFF2-40B4-BE49-F238E27FC236}">
                <a16:creationId xmlns:a16="http://schemas.microsoft.com/office/drawing/2014/main" id="{5B38382B-FDAE-4C88-99FA-727A6F859308}"/>
              </a:ext>
            </a:extLst>
          </p:cNvPr>
          <p:cNvCxnSpPr>
            <a:cxnSpLocks noChangeShapeType="1"/>
            <a:stCxn id="23559" idx="2"/>
          </p:cNvCxnSpPr>
          <p:nvPr/>
        </p:nvCxnSpPr>
        <p:spPr bwMode="auto">
          <a:xfrm>
            <a:off x="9023350"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1" name="Straight Connector 28">
            <a:extLst>
              <a:ext uri="{FF2B5EF4-FFF2-40B4-BE49-F238E27FC236}">
                <a16:creationId xmlns:a16="http://schemas.microsoft.com/office/drawing/2014/main" id="{764FAC45-FB87-420B-8245-F62BF0EBA0AC}"/>
              </a:ext>
            </a:extLst>
          </p:cNvPr>
          <p:cNvCxnSpPr>
            <a:cxnSpLocks noChangeShapeType="1"/>
            <a:stCxn id="23558" idx="2"/>
          </p:cNvCxnSpPr>
          <p:nvPr/>
        </p:nvCxnSpPr>
        <p:spPr bwMode="auto">
          <a:xfrm>
            <a:off x="10199688" y="3159125"/>
            <a:ext cx="0" cy="382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2" name="Straight Connector 29">
            <a:extLst>
              <a:ext uri="{FF2B5EF4-FFF2-40B4-BE49-F238E27FC236}">
                <a16:creationId xmlns:a16="http://schemas.microsoft.com/office/drawing/2014/main" id="{42D09E63-E9B1-4244-AA65-7DE8D63D3331}"/>
              </a:ext>
            </a:extLst>
          </p:cNvPr>
          <p:cNvCxnSpPr>
            <a:cxnSpLocks noChangeShapeType="1"/>
            <a:stCxn id="23568" idx="0"/>
          </p:cNvCxnSpPr>
          <p:nvPr/>
        </p:nvCxnSpPr>
        <p:spPr bwMode="auto">
          <a:xfrm flipV="1">
            <a:off x="8793163" y="3541713"/>
            <a:ext cx="0" cy="373062"/>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3" name="Straight Connector 30">
            <a:extLst>
              <a:ext uri="{FF2B5EF4-FFF2-40B4-BE49-F238E27FC236}">
                <a16:creationId xmlns:a16="http://schemas.microsoft.com/office/drawing/2014/main" id="{356FF643-2136-4114-A6D7-EBDC57945F70}"/>
              </a:ext>
            </a:extLst>
          </p:cNvPr>
          <p:cNvCxnSpPr>
            <a:cxnSpLocks noChangeShapeType="1"/>
            <a:stCxn id="23567" idx="0"/>
          </p:cNvCxnSpPr>
          <p:nvPr/>
        </p:nvCxnSpPr>
        <p:spPr bwMode="auto">
          <a:xfrm flipV="1">
            <a:off x="9661525" y="3541713"/>
            <a:ext cx="0" cy="37465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4" name="Straight Connector 31">
            <a:extLst>
              <a:ext uri="{FF2B5EF4-FFF2-40B4-BE49-F238E27FC236}">
                <a16:creationId xmlns:a16="http://schemas.microsoft.com/office/drawing/2014/main" id="{ABE6073B-7F20-4E5E-B10E-7EB66B3A9C99}"/>
              </a:ext>
            </a:extLst>
          </p:cNvPr>
          <p:cNvCxnSpPr>
            <a:cxnSpLocks noChangeShapeType="1"/>
            <a:stCxn id="23570" idx="0"/>
          </p:cNvCxnSpPr>
          <p:nvPr/>
        </p:nvCxnSpPr>
        <p:spPr bwMode="auto">
          <a:xfrm flipV="1">
            <a:off x="10477500" y="3541713"/>
            <a:ext cx="0" cy="37465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5" name="Connector: Elbow 32">
            <a:extLst>
              <a:ext uri="{FF2B5EF4-FFF2-40B4-BE49-F238E27FC236}">
                <a16:creationId xmlns:a16="http://schemas.microsoft.com/office/drawing/2014/main" id="{1BE8A8F8-1F38-47C1-B314-714D6CC2777C}"/>
              </a:ext>
            </a:extLst>
          </p:cNvPr>
          <p:cNvCxnSpPr>
            <a:cxnSpLocks noChangeShapeType="1"/>
            <a:stCxn id="23563" idx="0"/>
            <a:endCxn id="23560" idx="1"/>
          </p:cNvCxnSpPr>
          <p:nvPr/>
        </p:nvCxnSpPr>
        <p:spPr bwMode="auto">
          <a:xfrm rot="5400000" flipH="1" flipV="1">
            <a:off x="4268788" y="4659313"/>
            <a:ext cx="974725" cy="231775"/>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586" name="Straight Connector 33">
            <a:extLst>
              <a:ext uri="{FF2B5EF4-FFF2-40B4-BE49-F238E27FC236}">
                <a16:creationId xmlns:a16="http://schemas.microsoft.com/office/drawing/2014/main" id="{8BAD17ED-B610-41EB-87A0-42BE96D164FB}"/>
              </a:ext>
            </a:extLst>
          </p:cNvPr>
          <p:cNvCxnSpPr>
            <a:cxnSpLocks noChangeShapeType="1"/>
            <a:stCxn id="23562" idx="3"/>
            <a:endCxn id="23569" idx="1"/>
          </p:cNvCxnSpPr>
          <p:nvPr/>
        </p:nvCxnSpPr>
        <p:spPr bwMode="auto">
          <a:xfrm>
            <a:off x="6983413" y="5194300"/>
            <a:ext cx="919162"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23587" name="Freeform 34">
            <a:extLst>
              <a:ext uri="{FF2B5EF4-FFF2-40B4-BE49-F238E27FC236}">
                <a16:creationId xmlns:a16="http://schemas.microsoft.com/office/drawing/2014/main" id="{8D94C6D3-C67E-45CF-8155-35793889C8F1}"/>
              </a:ext>
            </a:extLst>
          </p:cNvPr>
          <p:cNvSpPr>
            <a:spLocks noChangeAspect="1"/>
          </p:cNvSpPr>
          <p:nvPr/>
        </p:nvSpPr>
        <p:spPr bwMode="auto">
          <a:xfrm>
            <a:off x="10901363" y="2527300"/>
            <a:ext cx="1282700" cy="981075"/>
          </a:xfrm>
          <a:custGeom>
            <a:avLst/>
            <a:gdLst>
              <a:gd name="T0" fmla="*/ 2147483646 w 522"/>
              <a:gd name="T1" fmla="*/ 2147483646 h 399"/>
              <a:gd name="T2" fmla="*/ 2147483646 w 522"/>
              <a:gd name="T3" fmla="*/ 2147483646 h 399"/>
              <a:gd name="T4" fmla="*/ 0 w 522"/>
              <a:gd name="T5" fmla="*/ 2147483646 h 399"/>
              <a:gd name="T6" fmla="*/ 2147483646 w 522"/>
              <a:gd name="T7" fmla="*/ 2147483646 h 399"/>
              <a:gd name="T8" fmla="*/ 2147483646 w 522"/>
              <a:gd name="T9" fmla="*/ 2147483646 h 399"/>
              <a:gd name="T10" fmla="*/ 2147483646 w 522"/>
              <a:gd name="T11" fmla="*/ 0 h 399"/>
              <a:gd name="T12" fmla="*/ 2147483646 w 522"/>
              <a:gd name="T13" fmla="*/ 2147483646 h 399"/>
              <a:gd name="T14" fmla="*/ 2147483646 w 522"/>
              <a:gd name="T15" fmla="*/ 2147483646 h 399"/>
              <a:gd name="T16" fmla="*/ 2147483646 w 522"/>
              <a:gd name="T17" fmla="*/ 2147483646 h 399"/>
              <a:gd name="T18" fmla="*/ 2147483646 w 522"/>
              <a:gd name="T19" fmla="*/ 2147483646 h 399"/>
              <a:gd name="T20" fmla="*/ 2147483646 w 522"/>
              <a:gd name="T21" fmla="*/ 2147483646 h 399"/>
              <a:gd name="T22" fmla="*/ 2147483646 w 522"/>
              <a:gd name="T23" fmla="*/ 2147483646 h 399"/>
              <a:gd name="T24" fmla="*/ 2147483646 w 522"/>
              <a:gd name="T25" fmla="*/ 2147483646 h 399"/>
              <a:gd name="T26" fmla="*/ 2147483646 w 522"/>
              <a:gd name="T27" fmla="*/ 2147483646 h 399"/>
              <a:gd name="T28" fmla="*/ 2147483646 w 522"/>
              <a:gd name="T29" fmla="*/ 2147483646 h 399"/>
              <a:gd name="T30" fmla="*/ 2147483646 w 522"/>
              <a:gd name="T31" fmla="*/ 2147483646 h 399"/>
              <a:gd name="T32" fmla="*/ 2147483646 w 522"/>
              <a:gd name="T33" fmla="*/ 2147483646 h 399"/>
              <a:gd name="T34" fmla="*/ 2147483646 w 522"/>
              <a:gd name="T35" fmla="*/ 2147483646 h 399"/>
              <a:gd name="T36" fmla="*/ 2147483646 w 522"/>
              <a:gd name="T37" fmla="*/ 2147483646 h 399"/>
              <a:gd name="T38" fmla="*/ 2147483646 w 522"/>
              <a:gd name="T39" fmla="*/ 2147483646 h 399"/>
              <a:gd name="T40" fmla="*/ 2147483646 w 522"/>
              <a:gd name="T41" fmla="*/ 2147483646 h 399"/>
              <a:gd name="T42" fmla="*/ 2147483646 w 522"/>
              <a:gd name="T43" fmla="*/ 2147483646 h 399"/>
              <a:gd name="T44" fmla="*/ 2147483646 w 522"/>
              <a:gd name="T45" fmla="*/ 2147483646 h 399"/>
              <a:gd name="T46" fmla="*/ 2147483646 w 522"/>
              <a:gd name="T47" fmla="*/ 2147483646 h 399"/>
              <a:gd name="T48" fmla="*/ 2147483646 w 522"/>
              <a:gd name="T49" fmla="*/ 2147483646 h 399"/>
              <a:gd name="T50" fmla="*/ 2147483646 w 522"/>
              <a:gd name="T51" fmla="*/ 2147483646 h 399"/>
              <a:gd name="T52" fmla="*/ 2147483646 w 522"/>
              <a:gd name="T53" fmla="*/ 2147483646 h 399"/>
              <a:gd name="T54" fmla="*/ 2147483646 w 522"/>
              <a:gd name="T55" fmla="*/ 2147483646 h 399"/>
              <a:gd name="T56" fmla="*/ 2147483646 w 522"/>
              <a:gd name="T57" fmla="*/ 2147483646 h 399"/>
              <a:gd name="T58" fmla="*/ 2147483646 w 522"/>
              <a:gd name="T59" fmla="*/ 2147483646 h 399"/>
              <a:gd name="T60" fmla="*/ 2147483646 w 522"/>
              <a:gd name="T61" fmla="*/ 2147483646 h 399"/>
              <a:gd name="T62" fmla="*/ 2147483646 w 522"/>
              <a:gd name="T63" fmla="*/ 2147483646 h 399"/>
              <a:gd name="T64" fmla="*/ 2147483646 w 522"/>
              <a:gd name="T65" fmla="*/ 2147483646 h 399"/>
              <a:gd name="T66" fmla="*/ 2147483646 w 522"/>
              <a:gd name="T67" fmla="*/ 2147483646 h 399"/>
              <a:gd name="T68" fmla="*/ 2147483646 w 522"/>
              <a:gd name="T69" fmla="*/ 2147483646 h 399"/>
              <a:gd name="T70" fmla="*/ 2147483646 w 522"/>
              <a:gd name="T71" fmla="*/ 2147483646 h 399"/>
              <a:gd name="T72" fmla="*/ 2147483646 w 522"/>
              <a:gd name="T73" fmla="*/ 2147483646 h 399"/>
              <a:gd name="T74" fmla="*/ 2147483646 w 522"/>
              <a:gd name="T75" fmla="*/ 2147483646 h 399"/>
              <a:gd name="T76" fmla="*/ 2147483646 w 522"/>
              <a:gd name="T77" fmla="*/ 2147483646 h 399"/>
              <a:gd name="T78" fmla="*/ 2147483646 w 522"/>
              <a:gd name="T79" fmla="*/ 2147483646 h 399"/>
              <a:gd name="T80" fmla="*/ 2147483646 w 522"/>
              <a:gd name="T81" fmla="*/ 2147483646 h 399"/>
              <a:gd name="T82" fmla="*/ 2147483646 w 522"/>
              <a:gd name="T83" fmla="*/ 2147483646 h 399"/>
              <a:gd name="T84" fmla="*/ 2147483646 w 522"/>
              <a:gd name="T85" fmla="*/ 2147483646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sv-SE"/>
          </a:p>
        </p:txBody>
      </p:sp>
      <p:sp>
        <p:nvSpPr>
          <p:cNvPr id="23588" name="TextBox 35">
            <a:extLst>
              <a:ext uri="{FF2B5EF4-FFF2-40B4-BE49-F238E27FC236}">
                <a16:creationId xmlns:a16="http://schemas.microsoft.com/office/drawing/2014/main" id="{F3A0AD9B-6E41-4BB8-8FBC-91CD91FC1722}"/>
              </a:ext>
            </a:extLst>
          </p:cNvPr>
          <p:cNvSpPr txBox="1">
            <a:spLocks noChangeArrowheads="1"/>
          </p:cNvSpPr>
          <p:nvPr/>
        </p:nvSpPr>
        <p:spPr bwMode="auto">
          <a:xfrm>
            <a:off x="11102975" y="2792413"/>
            <a:ext cx="10287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000">
                <a:latin typeface="Arial" panose="020B0604020202020204" pitchFamily="34" charset="0"/>
              </a:rPr>
              <a:t>Internet, voice and other services</a:t>
            </a:r>
          </a:p>
        </p:txBody>
      </p:sp>
      <p:sp>
        <p:nvSpPr>
          <p:cNvPr id="37" name="Oval 36">
            <a:extLst>
              <a:ext uri="{FF2B5EF4-FFF2-40B4-BE49-F238E27FC236}">
                <a16:creationId xmlns:a16="http://schemas.microsoft.com/office/drawing/2014/main" id="{9D6A830A-CA46-4A86-8422-42B4C0792915}"/>
              </a:ext>
            </a:extLst>
          </p:cNvPr>
          <p:cNvSpPr/>
          <p:nvPr/>
        </p:nvSpPr>
        <p:spPr bwMode="auto">
          <a:xfrm>
            <a:off x="5735638" y="3121025"/>
            <a:ext cx="111125" cy="74613"/>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38" name="Oval 37">
            <a:extLst>
              <a:ext uri="{FF2B5EF4-FFF2-40B4-BE49-F238E27FC236}">
                <a16:creationId xmlns:a16="http://schemas.microsoft.com/office/drawing/2014/main" id="{7A0B1021-752D-4C0E-A36B-EBDB4A44BD99}"/>
              </a:ext>
            </a:extLst>
          </p:cNvPr>
          <p:cNvSpPr/>
          <p:nvPr/>
        </p:nvSpPr>
        <p:spPr bwMode="auto">
          <a:xfrm>
            <a:off x="5059363" y="3870325"/>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39" name="Oval 38">
            <a:extLst>
              <a:ext uri="{FF2B5EF4-FFF2-40B4-BE49-F238E27FC236}">
                <a16:creationId xmlns:a16="http://schemas.microsoft.com/office/drawing/2014/main" id="{005728B5-379C-4D84-8B0E-6BFC00DACE17}"/>
              </a:ext>
            </a:extLst>
          </p:cNvPr>
          <p:cNvSpPr/>
          <p:nvPr/>
        </p:nvSpPr>
        <p:spPr bwMode="auto">
          <a:xfrm>
            <a:off x="6105525" y="3867150"/>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0" name="Oval 39">
            <a:extLst>
              <a:ext uri="{FF2B5EF4-FFF2-40B4-BE49-F238E27FC236}">
                <a16:creationId xmlns:a16="http://schemas.microsoft.com/office/drawing/2014/main" id="{8738DED1-3CE9-4BCA-A862-0CB86D0517F0}"/>
              </a:ext>
            </a:extLst>
          </p:cNvPr>
          <p:cNvSpPr/>
          <p:nvPr/>
        </p:nvSpPr>
        <p:spPr bwMode="auto">
          <a:xfrm>
            <a:off x="8967788" y="3116263"/>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1" name="Oval 40">
            <a:extLst>
              <a:ext uri="{FF2B5EF4-FFF2-40B4-BE49-F238E27FC236}">
                <a16:creationId xmlns:a16="http://schemas.microsoft.com/office/drawing/2014/main" id="{02668B52-6D85-4979-9277-C14E2602A114}"/>
              </a:ext>
            </a:extLst>
          </p:cNvPr>
          <p:cNvSpPr/>
          <p:nvPr/>
        </p:nvSpPr>
        <p:spPr bwMode="auto">
          <a:xfrm>
            <a:off x="10144125" y="3116263"/>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2" name="Oval 41">
            <a:extLst>
              <a:ext uri="{FF2B5EF4-FFF2-40B4-BE49-F238E27FC236}">
                <a16:creationId xmlns:a16="http://schemas.microsoft.com/office/drawing/2014/main" id="{754C128D-2E61-4651-B208-297A610E29EF}"/>
              </a:ext>
            </a:extLst>
          </p:cNvPr>
          <p:cNvSpPr/>
          <p:nvPr/>
        </p:nvSpPr>
        <p:spPr bwMode="auto">
          <a:xfrm>
            <a:off x="8734425" y="3870325"/>
            <a:ext cx="112713"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3" name="Oval 42">
            <a:extLst>
              <a:ext uri="{FF2B5EF4-FFF2-40B4-BE49-F238E27FC236}">
                <a16:creationId xmlns:a16="http://schemas.microsoft.com/office/drawing/2014/main" id="{67E9315D-9F8F-4A68-8423-76E694DB4CD6}"/>
              </a:ext>
            </a:extLst>
          </p:cNvPr>
          <p:cNvSpPr/>
          <p:nvPr/>
        </p:nvSpPr>
        <p:spPr bwMode="auto">
          <a:xfrm>
            <a:off x="9605963" y="3870325"/>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4" name="Oval 43">
            <a:extLst>
              <a:ext uri="{FF2B5EF4-FFF2-40B4-BE49-F238E27FC236}">
                <a16:creationId xmlns:a16="http://schemas.microsoft.com/office/drawing/2014/main" id="{6B4DBAEA-16B0-4FC8-B10D-A6424785E0A9}"/>
              </a:ext>
            </a:extLst>
          </p:cNvPr>
          <p:cNvSpPr/>
          <p:nvPr/>
        </p:nvSpPr>
        <p:spPr bwMode="auto">
          <a:xfrm>
            <a:off x="10420350" y="3878263"/>
            <a:ext cx="112713"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45" name="TextBox 44">
            <a:extLst>
              <a:ext uri="{FF2B5EF4-FFF2-40B4-BE49-F238E27FC236}">
                <a16:creationId xmlns:a16="http://schemas.microsoft.com/office/drawing/2014/main" id="{2D2BDAA3-A1D7-41CB-9816-D7E2D5687F79}"/>
              </a:ext>
            </a:extLst>
          </p:cNvPr>
          <p:cNvSpPr txBox="1"/>
          <p:nvPr/>
        </p:nvSpPr>
        <p:spPr bwMode="auto">
          <a:xfrm>
            <a:off x="4462463" y="4656138"/>
            <a:ext cx="376237" cy="223837"/>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N2</a:t>
            </a:r>
          </a:p>
        </p:txBody>
      </p:sp>
      <p:sp>
        <p:nvSpPr>
          <p:cNvPr id="46" name="TextBox 45">
            <a:extLst>
              <a:ext uri="{FF2B5EF4-FFF2-40B4-BE49-F238E27FC236}">
                <a16:creationId xmlns:a16="http://schemas.microsoft.com/office/drawing/2014/main" id="{38FFE303-AEA0-481E-8850-823B797ECACD}"/>
              </a:ext>
            </a:extLst>
          </p:cNvPr>
          <p:cNvSpPr txBox="1"/>
          <p:nvPr/>
        </p:nvSpPr>
        <p:spPr bwMode="auto">
          <a:xfrm>
            <a:off x="7310438" y="5083175"/>
            <a:ext cx="376237"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N9</a:t>
            </a:r>
          </a:p>
        </p:txBody>
      </p:sp>
      <p:sp>
        <p:nvSpPr>
          <p:cNvPr id="47" name="TextBox 46">
            <a:extLst>
              <a:ext uri="{FF2B5EF4-FFF2-40B4-BE49-F238E27FC236}">
                <a16:creationId xmlns:a16="http://schemas.microsoft.com/office/drawing/2014/main" id="{18761E88-BE0D-40E2-A3C8-8B87C6D40808}"/>
              </a:ext>
            </a:extLst>
          </p:cNvPr>
          <p:cNvSpPr txBox="1"/>
          <p:nvPr/>
        </p:nvSpPr>
        <p:spPr bwMode="auto">
          <a:xfrm>
            <a:off x="7283450" y="3430588"/>
            <a:ext cx="422275"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N32</a:t>
            </a:r>
          </a:p>
        </p:txBody>
      </p:sp>
      <p:sp>
        <p:nvSpPr>
          <p:cNvPr id="23600" name="TextBox 47">
            <a:extLst>
              <a:ext uri="{FF2B5EF4-FFF2-40B4-BE49-F238E27FC236}">
                <a16:creationId xmlns:a16="http://schemas.microsoft.com/office/drawing/2014/main" id="{ACF58A5F-3CB7-4D07-BFAA-507FF091BB2E}"/>
              </a:ext>
            </a:extLst>
          </p:cNvPr>
          <p:cNvSpPr txBox="1">
            <a:spLocks noChangeArrowheads="1"/>
          </p:cNvSpPr>
          <p:nvPr/>
        </p:nvSpPr>
        <p:spPr bwMode="auto">
          <a:xfrm>
            <a:off x="5430838" y="5264150"/>
            <a:ext cx="484187" cy="744538"/>
          </a:xfrm>
          <a:prstGeom prst="rect">
            <a:avLst/>
          </a:prstGeom>
          <a:solidFill>
            <a:schemeClr val="bg1"/>
          </a:solidFill>
          <a:ln w="19050">
            <a:solidFill>
              <a:schemeClr val="tx1"/>
            </a:solidFill>
            <a:miter lim="800000"/>
            <a:headEnd/>
            <a:tailEnd/>
          </a:ln>
        </p:spPr>
        <p:txBody>
          <a:bodyPr lIns="0" tIns="18000" rIns="0" bIns="0"/>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Clr>
                <a:schemeClr val="tx1"/>
              </a:buClr>
              <a:buFontTx/>
              <a:buNone/>
            </a:pPr>
            <a:r>
              <a:rPr lang="en-US" altLang="sv-SE" sz="2400">
                <a:latin typeface="Ericsson Technical Icons" panose="00000500000000000000" pitchFamily="2" charset="0"/>
              </a:rPr>
              <a:t>B</a:t>
            </a:r>
            <a:endParaRPr lang="en-US" altLang="sv-SE" sz="2400">
              <a:latin typeface="Arial" panose="020B0604020202020204" pitchFamily="34" charset="0"/>
            </a:endParaRPr>
          </a:p>
          <a:p>
            <a:pPr algn="ctr">
              <a:lnSpc>
                <a:spcPct val="100000"/>
              </a:lnSpc>
              <a:spcBef>
                <a:spcPct val="0"/>
              </a:spcBef>
              <a:buClr>
                <a:schemeClr val="tx1"/>
              </a:buClr>
              <a:buFontTx/>
              <a:buNone/>
            </a:pPr>
            <a:r>
              <a:rPr lang="en-US" altLang="sv-SE" sz="1100">
                <a:latin typeface="Arial" panose="020B0604020202020204" pitchFamily="34" charset="0"/>
              </a:rPr>
              <a:t>ng-eNB</a:t>
            </a:r>
          </a:p>
        </p:txBody>
      </p:sp>
      <p:cxnSp>
        <p:nvCxnSpPr>
          <p:cNvPr id="23601" name="Connector: Elbow 48">
            <a:extLst>
              <a:ext uri="{FF2B5EF4-FFF2-40B4-BE49-F238E27FC236}">
                <a16:creationId xmlns:a16="http://schemas.microsoft.com/office/drawing/2014/main" id="{18EA8EA7-2B4D-48B2-B37F-451E52994BA8}"/>
              </a:ext>
            </a:extLst>
          </p:cNvPr>
          <p:cNvCxnSpPr>
            <a:cxnSpLocks noChangeShapeType="1"/>
            <a:endCxn id="23562" idx="0"/>
          </p:cNvCxnSpPr>
          <p:nvPr/>
        </p:nvCxnSpPr>
        <p:spPr bwMode="auto">
          <a:xfrm rot="16200000" flipH="1">
            <a:off x="6302375" y="4384676"/>
            <a:ext cx="534987" cy="341312"/>
          </a:xfrm>
          <a:prstGeom prst="bentConnector3">
            <a:avLst>
              <a:gd name="adj1" fmla="val 2176"/>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50" name="TextBox 49">
            <a:extLst>
              <a:ext uri="{FF2B5EF4-FFF2-40B4-BE49-F238E27FC236}">
                <a16:creationId xmlns:a16="http://schemas.microsoft.com/office/drawing/2014/main" id="{CABD5D83-4D78-4F95-992A-F39FDB9A85F0}"/>
              </a:ext>
            </a:extLst>
          </p:cNvPr>
          <p:cNvSpPr txBox="1"/>
          <p:nvPr/>
        </p:nvSpPr>
        <p:spPr bwMode="auto">
          <a:xfrm>
            <a:off x="6529388" y="4202113"/>
            <a:ext cx="376237"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N4</a:t>
            </a:r>
          </a:p>
        </p:txBody>
      </p:sp>
      <p:cxnSp>
        <p:nvCxnSpPr>
          <p:cNvPr id="23603" name="Connector: Elbow 50">
            <a:extLst>
              <a:ext uri="{FF2B5EF4-FFF2-40B4-BE49-F238E27FC236}">
                <a16:creationId xmlns:a16="http://schemas.microsoft.com/office/drawing/2014/main" id="{B8FE2763-32CE-4E65-A6BF-00C9C8CE4491}"/>
              </a:ext>
            </a:extLst>
          </p:cNvPr>
          <p:cNvCxnSpPr>
            <a:cxnSpLocks/>
            <a:stCxn id="23600" idx="0"/>
            <a:endCxn id="23560" idx="3"/>
          </p:cNvCxnSpPr>
          <p:nvPr/>
        </p:nvCxnSpPr>
        <p:spPr bwMode="auto">
          <a:xfrm rot="16200000" flipV="1">
            <a:off x="5026026" y="4618037"/>
            <a:ext cx="976312" cy="315913"/>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604" name="Connector: Elbow 51">
            <a:extLst>
              <a:ext uri="{FF2B5EF4-FFF2-40B4-BE49-F238E27FC236}">
                <a16:creationId xmlns:a16="http://schemas.microsoft.com/office/drawing/2014/main" id="{4AB89922-4D40-42C0-95E8-433C5CE0B89A}"/>
              </a:ext>
            </a:extLst>
          </p:cNvPr>
          <p:cNvCxnSpPr>
            <a:cxnSpLocks noChangeShapeType="1"/>
            <a:stCxn id="23600" idx="3"/>
            <a:endCxn id="23562" idx="1"/>
          </p:cNvCxnSpPr>
          <p:nvPr/>
        </p:nvCxnSpPr>
        <p:spPr bwMode="auto">
          <a:xfrm flipV="1">
            <a:off x="5915025" y="5194300"/>
            <a:ext cx="584200" cy="442913"/>
          </a:xfrm>
          <a:prstGeom prst="bentConnector3">
            <a:avLst>
              <a:gd name="adj1" fmla="val 50000"/>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53" name="TextBox 52">
            <a:extLst>
              <a:ext uri="{FF2B5EF4-FFF2-40B4-BE49-F238E27FC236}">
                <a16:creationId xmlns:a16="http://schemas.microsoft.com/office/drawing/2014/main" id="{328B1781-507F-4EFA-ABE8-3224432CC13F}"/>
              </a:ext>
            </a:extLst>
          </p:cNvPr>
          <p:cNvSpPr txBox="1"/>
          <p:nvPr/>
        </p:nvSpPr>
        <p:spPr bwMode="auto">
          <a:xfrm>
            <a:off x="6029325" y="5132388"/>
            <a:ext cx="376238"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N3</a:t>
            </a:r>
          </a:p>
        </p:txBody>
      </p:sp>
      <p:sp>
        <p:nvSpPr>
          <p:cNvPr id="54" name="TextBox 53">
            <a:extLst>
              <a:ext uri="{FF2B5EF4-FFF2-40B4-BE49-F238E27FC236}">
                <a16:creationId xmlns:a16="http://schemas.microsoft.com/office/drawing/2014/main" id="{E0BE2F59-57F0-4E79-A501-E6D40200AEC2}"/>
              </a:ext>
            </a:extLst>
          </p:cNvPr>
          <p:cNvSpPr txBox="1"/>
          <p:nvPr/>
        </p:nvSpPr>
        <p:spPr bwMode="auto">
          <a:xfrm>
            <a:off x="5497513" y="4637088"/>
            <a:ext cx="376237"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N2</a:t>
            </a:r>
          </a:p>
        </p:txBody>
      </p:sp>
      <p:cxnSp>
        <p:nvCxnSpPr>
          <p:cNvPr id="23607" name="Connector: Elbow 54">
            <a:extLst>
              <a:ext uri="{FF2B5EF4-FFF2-40B4-BE49-F238E27FC236}">
                <a16:creationId xmlns:a16="http://schemas.microsoft.com/office/drawing/2014/main" id="{C17CADC5-021A-4666-9EFA-9ECFCB238BBB}"/>
              </a:ext>
            </a:extLst>
          </p:cNvPr>
          <p:cNvCxnSpPr>
            <a:cxnSpLocks noChangeShapeType="1"/>
            <a:endCxn id="23568" idx="1"/>
          </p:cNvCxnSpPr>
          <p:nvPr/>
        </p:nvCxnSpPr>
        <p:spPr bwMode="auto">
          <a:xfrm rot="5400000" flipH="1" flipV="1">
            <a:off x="8091488" y="4337050"/>
            <a:ext cx="509587" cy="411163"/>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56" name="TextBox 55">
            <a:extLst>
              <a:ext uri="{FF2B5EF4-FFF2-40B4-BE49-F238E27FC236}">
                <a16:creationId xmlns:a16="http://schemas.microsoft.com/office/drawing/2014/main" id="{CB815212-96A4-4954-949E-82F72802A78C}"/>
              </a:ext>
            </a:extLst>
          </p:cNvPr>
          <p:cNvSpPr txBox="1"/>
          <p:nvPr/>
        </p:nvSpPr>
        <p:spPr bwMode="auto">
          <a:xfrm>
            <a:off x="7981950" y="4222750"/>
            <a:ext cx="376238"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N4</a:t>
            </a:r>
          </a:p>
        </p:txBody>
      </p:sp>
      <p:sp>
        <p:nvSpPr>
          <p:cNvPr id="58" name="TextBox 57">
            <a:extLst>
              <a:ext uri="{FF2B5EF4-FFF2-40B4-BE49-F238E27FC236}">
                <a16:creationId xmlns:a16="http://schemas.microsoft.com/office/drawing/2014/main" id="{D8E23C9E-6226-4862-A989-EBDC62C98799}"/>
              </a:ext>
            </a:extLst>
          </p:cNvPr>
          <p:cNvSpPr txBox="1"/>
          <p:nvPr/>
        </p:nvSpPr>
        <p:spPr bwMode="auto">
          <a:xfrm>
            <a:off x="8040688" y="2336800"/>
            <a:ext cx="815975"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3"/>
              </a:rPr>
              <a:t>33.516</a:t>
            </a:r>
            <a:endParaRPr lang="sv-SE" dirty="0"/>
          </a:p>
        </p:txBody>
      </p:sp>
      <p:sp>
        <p:nvSpPr>
          <p:cNvPr id="59" name="TextBox 58">
            <a:extLst>
              <a:ext uri="{FF2B5EF4-FFF2-40B4-BE49-F238E27FC236}">
                <a16:creationId xmlns:a16="http://schemas.microsoft.com/office/drawing/2014/main" id="{DE0F2044-0699-499A-B4CB-3BD249BD70A3}"/>
              </a:ext>
            </a:extLst>
          </p:cNvPr>
          <p:cNvSpPr txBox="1"/>
          <p:nvPr/>
        </p:nvSpPr>
        <p:spPr bwMode="auto">
          <a:xfrm>
            <a:off x="8545513" y="4554538"/>
            <a:ext cx="817562"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4"/>
              </a:rPr>
              <a:t>33.515</a:t>
            </a:r>
            <a:endParaRPr lang="sv-SE" dirty="0"/>
          </a:p>
        </p:txBody>
      </p:sp>
      <p:sp>
        <p:nvSpPr>
          <p:cNvPr id="60" name="TextBox 59">
            <a:extLst>
              <a:ext uri="{FF2B5EF4-FFF2-40B4-BE49-F238E27FC236}">
                <a16:creationId xmlns:a16="http://schemas.microsoft.com/office/drawing/2014/main" id="{307C0826-CEB9-4651-93FD-40C9FDAEB0E1}"/>
              </a:ext>
            </a:extLst>
          </p:cNvPr>
          <p:cNvSpPr txBox="1"/>
          <p:nvPr/>
        </p:nvSpPr>
        <p:spPr bwMode="auto">
          <a:xfrm>
            <a:off x="10279063" y="2257425"/>
            <a:ext cx="817562"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5"/>
              </a:rPr>
              <a:t>33.514</a:t>
            </a:r>
            <a:endParaRPr lang="sv-SE" dirty="0"/>
          </a:p>
        </p:txBody>
      </p:sp>
      <p:sp>
        <p:nvSpPr>
          <p:cNvPr id="61" name="TextBox 60">
            <a:extLst>
              <a:ext uri="{FF2B5EF4-FFF2-40B4-BE49-F238E27FC236}">
                <a16:creationId xmlns:a16="http://schemas.microsoft.com/office/drawing/2014/main" id="{7E308B2E-903B-4E94-B5E9-28B65E7EDA3C}"/>
              </a:ext>
            </a:extLst>
          </p:cNvPr>
          <p:cNvSpPr txBox="1"/>
          <p:nvPr/>
        </p:nvSpPr>
        <p:spPr bwMode="auto">
          <a:xfrm>
            <a:off x="8231188" y="5407025"/>
            <a:ext cx="817562" cy="271463"/>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6"/>
              </a:rPr>
              <a:t>33.513</a:t>
            </a:r>
            <a:endParaRPr lang="sv-SE" dirty="0"/>
          </a:p>
        </p:txBody>
      </p:sp>
      <p:sp>
        <p:nvSpPr>
          <p:cNvPr id="62" name="TextBox 61">
            <a:extLst>
              <a:ext uri="{FF2B5EF4-FFF2-40B4-BE49-F238E27FC236}">
                <a16:creationId xmlns:a16="http://schemas.microsoft.com/office/drawing/2014/main" id="{7605C638-0290-487C-A58E-E5B029949753}"/>
              </a:ext>
            </a:extLst>
          </p:cNvPr>
          <p:cNvSpPr txBox="1"/>
          <p:nvPr/>
        </p:nvSpPr>
        <p:spPr bwMode="auto">
          <a:xfrm>
            <a:off x="4165600" y="3808413"/>
            <a:ext cx="817563"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7"/>
              </a:rPr>
              <a:t>33.512</a:t>
            </a:r>
            <a:endParaRPr lang="sv-SE" dirty="0"/>
          </a:p>
        </p:txBody>
      </p:sp>
      <p:sp>
        <p:nvSpPr>
          <p:cNvPr id="63" name="TextBox 62">
            <a:extLst>
              <a:ext uri="{FF2B5EF4-FFF2-40B4-BE49-F238E27FC236}">
                <a16:creationId xmlns:a16="http://schemas.microsoft.com/office/drawing/2014/main" id="{73D5313A-7703-4DF5-8306-82600D3827DE}"/>
              </a:ext>
            </a:extLst>
          </p:cNvPr>
          <p:cNvSpPr txBox="1"/>
          <p:nvPr/>
        </p:nvSpPr>
        <p:spPr bwMode="auto">
          <a:xfrm>
            <a:off x="4102100" y="5895975"/>
            <a:ext cx="817563" cy="269875"/>
          </a:xfrm>
          <a:prstGeom prst="rect">
            <a:avLst/>
          </a:prstGeom>
          <a:solidFill>
            <a:srgbClr val="B1D254"/>
          </a:solidFill>
          <a:ln w="12700">
            <a:noFill/>
            <a:miter lim="800000"/>
            <a:headEnd/>
            <a:tailEnd/>
          </a:ln>
        </p:spPr>
        <p:txBody>
          <a:bodyPr wrap="none" lIns="72000" tIns="36000" rIns="73152" bIns="36576"/>
          <a:lstStyle/>
          <a:p>
            <a:pPr>
              <a:buClr>
                <a:schemeClr val="tx1"/>
              </a:buClr>
              <a:defRPr/>
            </a:pPr>
            <a:r>
              <a:rPr lang="sv-SE" sz="1200" b="1" dirty="0">
                <a:solidFill>
                  <a:schemeClr val="bg1"/>
                </a:solidFill>
                <a:ea typeface="华文细黑" panose="02010600040101010101" pitchFamily="2" charset="-122"/>
                <a:cs typeface="华文细黑" panose="02010600040101010101" pitchFamily="2" charset="-122"/>
              </a:rPr>
              <a:t>TS </a:t>
            </a:r>
            <a:r>
              <a:rPr lang="sv-SE" sz="1200" b="1" dirty="0">
                <a:ea typeface="华文细黑" panose="02010600040101010101" pitchFamily="2" charset="-122"/>
                <a:cs typeface="华文细黑" panose="02010600040101010101" pitchFamily="2" charset="-122"/>
                <a:hlinkClick r:id="rId8"/>
              </a:rPr>
              <a:t>33.511</a:t>
            </a:r>
            <a:endParaRPr lang="sv-SE" sz="1400" b="1" dirty="0">
              <a:solidFill>
                <a:schemeClr val="accent1">
                  <a:lumMod val="75000"/>
                </a:schemeClr>
              </a:solidFill>
              <a:ea typeface="华文细黑" panose="02010600040101010101" pitchFamily="2" charset="-122"/>
              <a:cs typeface="华文细黑" panose="02010600040101010101" pitchFamily="2" charset="-122"/>
            </a:endParaRPr>
          </a:p>
        </p:txBody>
      </p:sp>
      <p:sp>
        <p:nvSpPr>
          <p:cNvPr id="64" name="TextBox 63">
            <a:extLst>
              <a:ext uri="{FF2B5EF4-FFF2-40B4-BE49-F238E27FC236}">
                <a16:creationId xmlns:a16="http://schemas.microsoft.com/office/drawing/2014/main" id="{15130515-A126-4B95-A5B0-F25FDE853A24}"/>
              </a:ext>
            </a:extLst>
          </p:cNvPr>
          <p:cNvSpPr txBox="1"/>
          <p:nvPr/>
        </p:nvSpPr>
        <p:spPr bwMode="auto">
          <a:xfrm>
            <a:off x="4360863" y="2178050"/>
            <a:ext cx="817562"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9"/>
              </a:rPr>
              <a:t>33.518</a:t>
            </a:r>
            <a:endParaRPr lang="sv-SE" dirty="0"/>
          </a:p>
        </p:txBody>
      </p:sp>
      <p:sp>
        <p:nvSpPr>
          <p:cNvPr id="65" name="TextBox 64">
            <a:extLst>
              <a:ext uri="{FF2B5EF4-FFF2-40B4-BE49-F238E27FC236}">
                <a16:creationId xmlns:a16="http://schemas.microsoft.com/office/drawing/2014/main" id="{37C0ABFE-7AD8-4C98-A051-09B47397DF8D}"/>
              </a:ext>
            </a:extLst>
          </p:cNvPr>
          <p:cNvSpPr txBox="1"/>
          <p:nvPr/>
        </p:nvSpPr>
        <p:spPr bwMode="auto">
          <a:xfrm>
            <a:off x="6837363" y="3033713"/>
            <a:ext cx="817562" cy="271462"/>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10"/>
              </a:rPr>
              <a:t>33.517</a:t>
            </a:r>
            <a:endParaRPr lang="sv-SE" dirty="0"/>
          </a:p>
        </p:txBody>
      </p:sp>
      <p:sp>
        <p:nvSpPr>
          <p:cNvPr id="66" name="TextBox 65">
            <a:extLst>
              <a:ext uri="{FF2B5EF4-FFF2-40B4-BE49-F238E27FC236}">
                <a16:creationId xmlns:a16="http://schemas.microsoft.com/office/drawing/2014/main" id="{E628B1FA-9F55-49E4-9C9E-CCE86519A877}"/>
              </a:ext>
            </a:extLst>
          </p:cNvPr>
          <p:cNvSpPr txBox="1"/>
          <p:nvPr/>
        </p:nvSpPr>
        <p:spPr bwMode="auto">
          <a:xfrm>
            <a:off x="10321925" y="4522788"/>
            <a:ext cx="817563" cy="269875"/>
          </a:xfrm>
          <a:prstGeom prst="rect">
            <a:avLst/>
          </a:prstGeom>
          <a:solidFill>
            <a:srgbClr val="B1D254"/>
          </a:solidFill>
          <a:ln w="12700">
            <a:noFill/>
            <a:miter lim="800000"/>
            <a:headEnd/>
            <a:tailEnd/>
          </a:ln>
        </p:spPr>
        <p:txBody>
          <a:bodyPr wrap="none" lIns="72000" tIns="36000" rIns="73152" bIns="36576"/>
          <a:lstStyle>
            <a:defPPr>
              <a:defRPr lang="en-GB"/>
            </a:defPPr>
            <a:lvl1pPr>
              <a:buClr>
                <a:schemeClr val="tx1"/>
              </a:buClr>
              <a:defRPr sz="1200" b="1">
                <a:solidFill>
                  <a:schemeClr val="bg1"/>
                </a:solidFill>
                <a:cs typeface="华文细黑" panose="02010600040101010101" pitchFamily="2" charset="-122"/>
              </a:defRPr>
            </a:lvl1pPr>
          </a:lstStyle>
          <a:p>
            <a:r>
              <a:rPr lang="sv-SE" dirty="0"/>
              <a:t>TS </a:t>
            </a:r>
            <a:r>
              <a:rPr lang="sv-SE" dirty="0">
                <a:hlinkClick r:id="rId11"/>
              </a:rPr>
              <a:t>33.519</a:t>
            </a:r>
            <a:endParaRPr lang="sv-SE" dirty="0"/>
          </a:p>
        </p:txBody>
      </p:sp>
      <p:sp>
        <p:nvSpPr>
          <p:cNvPr id="23618" name="TextBox 66">
            <a:extLst>
              <a:ext uri="{FF2B5EF4-FFF2-40B4-BE49-F238E27FC236}">
                <a16:creationId xmlns:a16="http://schemas.microsoft.com/office/drawing/2014/main" id="{0DBF85C4-0591-4198-A210-47D6F7A11B3B}"/>
              </a:ext>
            </a:extLst>
          </p:cNvPr>
          <p:cNvSpPr txBox="1">
            <a:spLocks noChangeArrowheads="1"/>
          </p:cNvSpPr>
          <p:nvPr/>
        </p:nvSpPr>
        <p:spPr bwMode="auto">
          <a:xfrm>
            <a:off x="4319588" y="1827213"/>
            <a:ext cx="117792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200" i="1">
                <a:latin typeface="Arial" panose="020B0604020202020204" pitchFamily="34" charset="0"/>
              </a:rPr>
              <a:t>Visited PLMN</a:t>
            </a:r>
          </a:p>
        </p:txBody>
      </p:sp>
      <p:sp>
        <p:nvSpPr>
          <p:cNvPr id="23619" name="TextBox 67">
            <a:extLst>
              <a:ext uri="{FF2B5EF4-FFF2-40B4-BE49-F238E27FC236}">
                <a16:creationId xmlns:a16="http://schemas.microsoft.com/office/drawing/2014/main" id="{EF25ABC6-67E3-4422-9BB9-926C5F41EE3D}"/>
              </a:ext>
            </a:extLst>
          </p:cNvPr>
          <p:cNvSpPr txBox="1">
            <a:spLocks noChangeArrowheads="1"/>
          </p:cNvSpPr>
          <p:nvPr/>
        </p:nvSpPr>
        <p:spPr bwMode="auto">
          <a:xfrm>
            <a:off x="7800975" y="1831975"/>
            <a:ext cx="11779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200" i="1">
                <a:latin typeface="Arial" panose="020B0604020202020204" pitchFamily="34" charset="0"/>
              </a:rPr>
              <a:t>Home PLMN</a:t>
            </a:r>
          </a:p>
        </p:txBody>
      </p:sp>
      <p:cxnSp>
        <p:nvCxnSpPr>
          <p:cNvPr id="23620" name="Connector: Elbow 68">
            <a:extLst>
              <a:ext uri="{FF2B5EF4-FFF2-40B4-BE49-F238E27FC236}">
                <a16:creationId xmlns:a16="http://schemas.microsoft.com/office/drawing/2014/main" id="{5AB1AF74-1876-434A-996C-4D432E37F417}"/>
              </a:ext>
            </a:extLst>
          </p:cNvPr>
          <p:cNvCxnSpPr>
            <a:cxnSpLocks noChangeShapeType="1"/>
            <a:stCxn id="23569" idx="3"/>
            <a:endCxn id="23588" idx="2"/>
          </p:cNvCxnSpPr>
          <p:nvPr/>
        </p:nvCxnSpPr>
        <p:spPr bwMode="auto">
          <a:xfrm flipV="1">
            <a:off x="8386763" y="3430588"/>
            <a:ext cx="3230562" cy="1763712"/>
          </a:xfrm>
          <a:prstGeom prst="bentConnector2">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23621" name="Straight Connector 69">
            <a:extLst>
              <a:ext uri="{FF2B5EF4-FFF2-40B4-BE49-F238E27FC236}">
                <a16:creationId xmlns:a16="http://schemas.microsoft.com/office/drawing/2014/main" id="{132A803D-D37F-4F3A-BBDC-C9DE5EC7D28B}"/>
              </a:ext>
            </a:extLst>
          </p:cNvPr>
          <p:cNvCxnSpPr>
            <a:cxnSpLocks noChangeShapeType="1"/>
            <a:stCxn id="23563" idx="3"/>
            <a:endCxn id="23600" idx="1"/>
          </p:cNvCxnSpPr>
          <p:nvPr/>
        </p:nvCxnSpPr>
        <p:spPr bwMode="auto">
          <a:xfrm>
            <a:off x="4881563" y="5635625"/>
            <a:ext cx="549275" cy="1588"/>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71" name="TextBox 70">
            <a:extLst>
              <a:ext uri="{FF2B5EF4-FFF2-40B4-BE49-F238E27FC236}">
                <a16:creationId xmlns:a16="http://schemas.microsoft.com/office/drawing/2014/main" id="{6435C82D-49A0-4CDE-BF6D-EAF90E7F1F39}"/>
              </a:ext>
            </a:extLst>
          </p:cNvPr>
          <p:cNvSpPr txBox="1"/>
          <p:nvPr/>
        </p:nvSpPr>
        <p:spPr bwMode="auto">
          <a:xfrm>
            <a:off x="4968875" y="5522913"/>
            <a:ext cx="347663" cy="222250"/>
          </a:xfrm>
          <a:prstGeom prst="rect">
            <a:avLst/>
          </a:prstGeom>
          <a:solidFill>
            <a:schemeClr val="bg1"/>
          </a:solidFill>
          <a:ln w="12700">
            <a:noFill/>
            <a:miter lim="800000"/>
            <a:headEnd/>
            <a:tailEnd/>
          </a:ln>
        </p:spPr>
        <p:txBody>
          <a:bodyPr lIns="72000" tIns="36000" rIns="73152" bIns="36576"/>
          <a:lstStyle/>
          <a:p>
            <a:pPr algn="ctr">
              <a:buClr>
                <a:schemeClr val="tx1"/>
              </a:buClr>
              <a:defRPr/>
            </a:pPr>
            <a:r>
              <a:rPr lang="sv-SE" sz="1050" dirty="0">
                <a:ea typeface="华文细黑" panose="02010600040101010101" pitchFamily="2" charset="-122"/>
                <a:cs typeface="华文细黑" panose="02010600040101010101" pitchFamily="2" charset="-122"/>
              </a:rPr>
              <a:t>Xn</a:t>
            </a:r>
          </a:p>
        </p:txBody>
      </p:sp>
      <p:cxnSp>
        <p:nvCxnSpPr>
          <p:cNvPr id="23623" name="Straight Connector 71">
            <a:extLst>
              <a:ext uri="{FF2B5EF4-FFF2-40B4-BE49-F238E27FC236}">
                <a16:creationId xmlns:a16="http://schemas.microsoft.com/office/drawing/2014/main" id="{47150095-1EC4-40D5-B30E-518AAE3F5133}"/>
              </a:ext>
            </a:extLst>
          </p:cNvPr>
          <p:cNvCxnSpPr>
            <a:cxnSpLocks/>
          </p:cNvCxnSpPr>
          <p:nvPr/>
        </p:nvCxnSpPr>
        <p:spPr bwMode="auto">
          <a:xfrm>
            <a:off x="10945813" y="5513388"/>
            <a:ext cx="0" cy="384175"/>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73" name="Oval 72">
            <a:extLst>
              <a:ext uri="{FF2B5EF4-FFF2-40B4-BE49-F238E27FC236}">
                <a16:creationId xmlns:a16="http://schemas.microsoft.com/office/drawing/2014/main" id="{3CD40A97-38BE-40F4-A5CC-437FBA2970C8}"/>
              </a:ext>
            </a:extLst>
          </p:cNvPr>
          <p:cNvSpPr/>
          <p:nvPr/>
        </p:nvSpPr>
        <p:spPr bwMode="auto">
          <a:xfrm>
            <a:off x="10890250" y="5486400"/>
            <a:ext cx="111125" cy="73025"/>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lIns="72000" tIns="36000" rIns="73152" bIns="36576"/>
          <a:lstStyle/>
          <a:p>
            <a:pPr marL="357188" indent="-357188" eaLnBrk="1" hangingPunct="1">
              <a:spcBef>
                <a:spcPts val="300"/>
              </a:spcBef>
              <a:buFont typeface="Ericsson Hilda" panose="00000500000000000000" pitchFamily="2" charset="0"/>
              <a:buChar char="—"/>
              <a:defRPr/>
            </a:pPr>
            <a:endParaRPr lang="sv-SE" sz="2000" dirty="0" err="1">
              <a:solidFill>
                <a:schemeClr val="bg1"/>
              </a:solidFill>
              <a:latin typeface="+mn-lt"/>
              <a:ea typeface="华文细黑" panose="02010600040101010101" pitchFamily="2" charset="-122"/>
              <a:cs typeface="华文细黑" panose="02010600040101010101" pitchFamily="2" charset="-122"/>
            </a:endParaRPr>
          </a:p>
        </p:txBody>
      </p:sp>
      <p:sp>
        <p:nvSpPr>
          <p:cNvPr id="23625" name="TextBox 73">
            <a:extLst>
              <a:ext uri="{FF2B5EF4-FFF2-40B4-BE49-F238E27FC236}">
                <a16:creationId xmlns:a16="http://schemas.microsoft.com/office/drawing/2014/main" id="{D9DC6DD0-664F-4588-88F8-3E8B9C567076}"/>
              </a:ext>
            </a:extLst>
          </p:cNvPr>
          <p:cNvSpPr txBox="1">
            <a:spLocks noChangeArrowheads="1"/>
          </p:cNvSpPr>
          <p:nvPr/>
        </p:nvSpPr>
        <p:spPr bwMode="auto">
          <a:xfrm>
            <a:off x="10958513" y="5486400"/>
            <a:ext cx="117951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72000" tIns="36000" rIns="73152" bIns="36576"/>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Clr>
                <a:schemeClr val="tx1"/>
              </a:buClr>
              <a:buFontTx/>
              <a:buNone/>
            </a:pPr>
            <a:r>
              <a:rPr lang="sv-SE" altLang="sv-SE" sz="1200" i="1">
                <a:latin typeface="Arial" panose="020B0604020202020204" pitchFamily="34" charset="0"/>
              </a:rPr>
              <a:t>Service-Based Interface</a:t>
            </a:r>
          </a:p>
        </p:txBody>
      </p:sp>
    </p:spTree>
    <p:extLst>
      <p:ext uri="{BB962C8B-B14F-4D97-AF65-F5344CB8AC3E}">
        <p14:creationId xmlns:p14="http://schemas.microsoft.com/office/powerpoint/2010/main" val="2441008196"/>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Release 17 (ongoing)</a:t>
            </a:r>
          </a:p>
        </p:txBody>
      </p:sp>
    </p:spTree>
    <p:extLst>
      <p:ext uri="{BB962C8B-B14F-4D97-AF65-F5344CB8AC3E}">
        <p14:creationId xmlns:p14="http://schemas.microsoft.com/office/powerpoint/2010/main" val="41731851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 SA1 Studies</a:t>
            </a:r>
          </a:p>
        </p:txBody>
      </p:sp>
      <p:graphicFrame>
        <p:nvGraphicFramePr>
          <p:cNvPr id="3" name="Table 2"/>
          <p:cNvGraphicFramePr>
            <a:graphicFrameLocks noGrp="1"/>
          </p:cNvGraphicFramePr>
          <p:nvPr>
            <p:extLst>
              <p:ext uri="{D42A27DB-BD31-4B8C-83A1-F6EECF244321}">
                <p14:modId xmlns:p14="http://schemas.microsoft.com/office/powerpoint/2010/main" val="1098367207"/>
              </p:ext>
            </p:extLst>
          </p:nvPr>
        </p:nvGraphicFramePr>
        <p:xfrm>
          <a:off x="309488" y="1810264"/>
          <a:ext cx="11303391" cy="4446276"/>
        </p:xfrm>
        <a:graphic>
          <a:graphicData uri="http://schemas.openxmlformats.org/drawingml/2006/table">
            <a:tbl>
              <a:tblPr firstRow="1">
                <a:tableStyleId>{5C22544A-7EE6-4342-B048-85BDC9FD1C3A}</a:tableStyleId>
              </a:tblPr>
              <a:tblGrid>
                <a:gridCol w="4952322">
                  <a:extLst>
                    <a:ext uri="{9D8B030D-6E8A-4147-A177-3AD203B41FA5}">
                      <a16:colId xmlns:a16="http://schemas.microsoft.com/office/drawing/2014/main" val="20000"/>
                    </a:ext>
                  </a:extLst>
                </a:gridCol>
                <a:gridCol w="1512160">
                  <a:extLst>
                    <a:ext uri="{9D8B030D-6E8A-4147-A177-3AD203B41FA5}">
                      <a16:colId xmlns:a16="http://schemas.microsoft.com/office/drawing/2014/main" val="20001"/>
                    </a:ext>
                  </a:extLst>
                </a:gridCol>
                <a:gridCol w="737178">
                  <a:extLst>
                    <a:ext uri="{9D8B030D-6E8A-4147-A177-3AD203B41FA5}">
                      <a16:colId xmlns:a16="http://schemas.microsoft.com/office/drawing/2014/main" val="20002"/>
                    </a:ext>
                  </a:extLst>
                </a:gridCol>
                <a:gridCol w="812785">
                  <a:extLst>
                    <a:ext uri="{9D8B030D-6E8A-4147-A177-3AD203B41FA5}">
                      <a16:colId xmlns:a16="http://schemas.microsoft.com/office/drawing/2014/main" val="20003"/>
                    </a:ext>
                  </a:extLst>
                </a:gridCol>
                <a:gridCol w="1203503">
                  <a:extLst>
                    <a:ext uri="{9D8B030D-6E8A-4147-A177-3AD203B41FA5}">
                      <a16:colId xmlns:a16="http://schemas.microsoft.com/office/drawing/2014/main" val="20004"/>
                    </a:ext>
                  </a:extLst>
                </a:gridCol>
                <a:gridCol w="2085443">
                  <a:extLst>
                    <a:ext uri="{9D8B030D-6E8A-4147-A177-3AD203B41FA5}">
                      <a16:colId xmlns:a16="http://schemas.microsoft.com/office/drawing/2014/main" val="20005"/>
                    </a:ext>
                  </a:extLst>
                </a:gridCol>
              </a:tblGrid>
              <a:tr h="128905">
                <a:tc>
                  <a:txBody>
                    <a:bodyPr/>
                    <a:lstStyle/>
                    <a:p>
                      <a:pPr algn="ctr" fontAlgn="ctr"/>
                      <a:r>
                        <a:rPr lang="en-US" sz="1600" u="none" strike="noStrike" dirty="0">
                          <a:effectLst/>
                        </a:rPr>
                        <a:t>Name</a:t>
                      </a:r>
                      <a:endParaRPr lang="en-US" sz="16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Acronym</a:t>
                      </a:r>
                      <a:endParaRPr lang="en-US" sz="16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Group</a:t>
                      </a:r>
                      <a:endParaRPr lang="en-US" sz="16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Compl.</a:t>
                      </a:r>
                      <a:endParaRPr lang="en-US" sz="16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tdoc</a:t>
                      </a:r>
                      <a:endParaRPr lang="en-US" sz="16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dirty="0">
                          <a:effectLst/>
                        </a:rPr>
                        <a:t>Rapporteur</a:t>
                      </a:r>
                      <a:endParaRPr lang="en-US" sz="1600" b="0" i="0" u="none" strike="noStrike" dirty="0">
                        <a:solidFill>
                          <a:srgbClr val="363636"/>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128905">
                <a:tc>
                  <a:txBody>
                    <a:bodyPr/>
                    <a:lstStyle/>
                    <a:p>
                      <a:pPr algn="l" fontAlgn="ctr"/>
                      <a:r>
                        <a:rPr lang="en-US" sz="1600" u="none" strike="noStrike" dirty="0">
                          <a:effectLst/>
                        </a:rPr>
                        <a:t>Study on Future Railway Mobile Communication System3 </a:t>
                      </a:r>
                      <a:endParaRPr lang="en-US" sz="16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l" fontAlgn="ctr"/>
                      <a:r>
                        <a:rPr lang="en-US" sz="1600" u="none" strike="noStrike" dirty="0">
                          <a:effectLst/>
                        </a:rPr>
                        <a:t>FS_FRMCS3</a:t>
                      </a:r>
                      <a:endParaRPr lang="en-US" sz="16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80%</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SP-190321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Gach, Guillaume, UIC, </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1"/>
                  </a:ext>
                </a:extLst>
              </a:tr>
              <a:tr h="257175">
                <a:tc>
                  <a:txBody>
                    <a:bodyPr/>
                    <a:lstStyle/>
                    <a:p>
                      <a:pPr algn="l" fontAlgn="ctr"/>
                      <a:r>
                        <a:rPr lang="en-US" sz="1600" u="none" strike="noStrike">
                          <a:effectLst/>
                        </a:rPr>
                        <a:t>Enhancements for cyber-physical control applications in vertical domains </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FS_eCAV</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85%</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dirty="0">
                          <a:effectLst/>
                        </a:rPr>
                        <a:t>SP-190092</a:t>
                      </a:r>
                      <a:endParaRPr lang="en-US" sz="1600" b="0" i="0" u="none" strike="noStrike" dirty="0">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Michael Bahr, Siemens AG</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2"/>
                  </a:ext>
                </a:extLst>
              </a:tr>
              <a:tr h="128905">
                <a:tc>
                  <a:txBody>
                    <a:bodyPr/>
                    <a:lstStyle/>
                    <a:p>
                      <a:pPr algn="l" fontAlgn="ctr"/>
                      <a:r>
                        <a:rPr lang="en-US" sz="1600" u="none" strike="noStrike" dirty="0">
                          <a:effectLst/>
                        </a:rPr>
                        <a:t>Communication Service Requirements for Critical Medical Applications </a:t>
                      </a:r>
                      <a:endParaRPr lang="en-US" sz="1600" b="0" i="0" u="none" strike="noStrike" dirty="0">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FS_CMED</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90%</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SP-180783</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Mathieu Lagrange, b&lt;&gt;com</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3"/>
                  </a:ext>
                </a:extLst>
              </a:tr>
              <a:tr h="128905">
                <a:tc>
                  <a:txBody>
                    <a:bodyPr/>
                    <a:lstStyle/>
                    <a:p>
                      <a:pPr algn="l" fontAlgn="ctr"/>
                      <a:r>
                        <a:rPr lang="en-US" sz="1600" u="none" strike="noStrike">
                          <a:effectLst/>
                        </a:rPr>
                        <a:t>Multimedia Priority Service (MPS) Phase 2 </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FS_MPS2</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dirty="0">
                          <a:effectLst/>
                        </a:rPr>
                        <a:t>90%</a:t>
                      </a:r>
                      <a:endParaRPr lang="en-US" sz="16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SP-190315</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Singh, Ray P; Vencore Labs</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4"/>
                  </a:ext>
                </a:extLst>
              </a:tr>
              <a:tr h="128905">
                <a:tc>
                  <a:txBody>
                    <a:bodyPr/>
                    <a:lstStyle/>
                    <a:p>
                      <a:pPr algn="l" fontAlgn="ctr"/>
                      <a:r>
                        <a:rPr lang="en-US" sz="1600" u="none" strike="noStrike" dirty="0">
                          <a:effectLst/>
                        </a:rPr>
                        <a:t>Enhanced Relays for Energy </a:t>
                      </a:r>
                      <a:r>
                        <a:rPr lang="en-US" sz="1600" u="none" strike="noStrike" dirty="0" err="1">
                          <a:effectLst/>
                        </a:rPr>
                        <a:t>eFficiency</a:t>
                      </a:r>
                      <a:r>
                        <a:rPr lang="en-US" sz="1600" u="none" strike="noStrike" dirty="0">
                          <a:effectLst/>
                        </a:rPr>
                        <a:t> and Extensive Coverage </a:t>
                      </a:r>
                      <a:endParaRPr lang="en-US" sz="1600" b="0" i="0" u="none" strike="noStrike" dirty="0">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FS_REFEC</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95%</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SP-180785</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Jose Luis Almodovar Chico, KPN</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5"/>
                  </a:ext>
                </a:extLst>
              </a:tr>
              <a:tr h="128905">
                <a:tc>
                  <a:txBody>
                    <a:bodyPr/>
                    <a:lstStyle/>
                    <a:p>
                      <a:pPr algn="l" fontAlgn="ctr"/>
                      <a:r>
                        <a:rPr lang="en-US" sz="1600" u="none" strike="noStrike">
                          <a:effectLst/>
                        </a:rPr>
                        <a:t>Support for Multi-USIM Devices </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dirty="0">
                          <a:effectLst/>
                        </a:rPr>
                        <a:t>FS_MUSIM</a:t>
                      </a:r>
                      <a:endParaRPr lang="en-US" sz="16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98%</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SP-190091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Liao, Ellen C, Intel</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6"/>
                  </a:ext>
                </a:extLst>
              </a:tr>
              <a:tr h="128905">
                <a:tc>
                  <a:txBody>
                    <a:bodyPr/>
                    <a:lstStyle/>
                    <a:p>
                      <a:pPr algn="l" fontAlgn="ctr"/>
                      <a:r>
                        <a:rPr lang="en-US" sz="1600" u="none" strike="noStrike">
                          <a:effectLst/>
                        </a:rPr>
                        <a:t>Asset Tracking for 5G </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FS_5G_ATRAC</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dirty="0">
                          <a:effectLst/>
                        </a:rPr>
                        <a:t>100%</a:t>
                      </a:r>
                      <a:endParaRPr lang="en-US" sz="16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600" u="none" strike="noStrike">
                          <a:effectLst/>
                        </a:rPr>
                        <a:t>SP-180922</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Thierry Berisot, NOVAMINT</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7"/>
                  </a:ext>
                </a:extLst>
              </a:tr>
              <a:tr h="128905">
                <a:tc>
                  <a:txBody>
                    <a:bodyPr/>
                    <a:lstStyle/>
                    <a:p>
                      <a:pPr algn="l" fontAlgn="ctr"/>
                      <a:r>
                        <a:rPr lang="en-US" sz="1600" u="none" strike="noStrike">
                          <a:effectLst/>
                        </a:rPr>
                        <a:t>Audio-Visual Service Production </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FS_AVPROD</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dirty="0">
                          <a:effectLst/>
                        </a:rPr>
                        <a:t>100%</a:t>
                      </a:r>
                      <a:endParaRPr lang="en-US" sz="16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600" u="none" strike="noStrike">
                          <a:effectLst/>
                        </a:rPr>
                        <a:t>SP-181015</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Roland Beutler, EBU</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8"/>
                  </a:ext>
                </a:extLst>
              </a:tr>
              <a:tr h="128905">
                <a:tc>
                  <a:txBody>
                    <a:bodyPr/>
                    <a:lstStyle/>
                    <a:p>
                      <a:pPr algn="l" fontAlgn="ctr"/>
                      <a:r>
                        <a:rPr lang="en-US" sz="1600" u="none" strike="noStrike">
                          <a:effectLst/>
                        </a:rPr>
                        <a:t>5G Enhancement for UAVs </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FS_EAV</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100%</a:t>
                      </a:r>
                      <a:endParaRPr lang="en-US" sz="1600" b="0" i="0" u="none" strike="noStrike">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600" u="none" strike="noStrike">
                          <a:effectLst/>
                        </a:rPr>
                        <a:t>SP-180909</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Qun Wei, China Unicom</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9"/>
                  </a:ext>
                </a:extLst>
              </a:tr>
              <a:tr h="128905">
                <a:tc>
                  <a:txBody>
                    <a:bodyPr/>
                    <a:lstStyle/>
                    <a:p>
                      <a:pPr algn="l" fontAlgn="ctr"/>
                      <a:r>
                        <a:rPr lang="en-US" sz="1600" u="none" strike="noStrike">
                          <a:effectLst/>
                        </a:rPr>
                        <a:t>Support for Minimization of service Interruption</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FS_MINT</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dirty="0">
                          <a:effectLst/>
                        </a:rPr>
                        <a:t>100%</a:t>
                      </a:r>
                      <a:endParaRPr lang="en-US" sz="16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600" u="none" strike="noStrike">
                          <a:effectLst/>
                        </a:rPr>
                        <a:t>SP-190090</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SungDuck Chun; LG Electronics</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0"/>
                  </a:ext>
                </a:extLst>
              </a:tr>
              <a:tr h="128905">
                <a:tc>
                  <a:txBody>
                    <a:bodyPr/>
                    <a:lstStyle/>
                    <a:p>
                      <a:pPr algn="l" fontAlgn="ctr"/>
                      <a:r>
                        <a:rPr lang="en-US" sz="1600" u="none" strike="noStrike">
                          <a:effectLst/>
                        </a:rPr>
                        <a:t>Network Controlled Interactive Service </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FS_NCIS</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dirty="0">
                          <a:effectLst/>
                        </a:rPr>
                        <a:t>100%</a:t>
                      </a:r>
                      <a:endParaRPr lang="en-US" sz="16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600" u="none" strike="noStrike">
                          <a:effectLst/>
                        </a:rPr>
                        <a:t>SP-180341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dirty="0">
                          <a:effectLst/>
                        </a:rPr>
                        <a:t>YANG Ning, </a:t>
                      </a:r>
                      <a:r>
                        <a:rPr lang="en-US" sz="1600" u="none" strike="noStrike" dirty="0" err="1">
                          <a:effectLst/>
                        </a:rPr>
                        <a:t>Oppo</a:t>
                      </a:r>
                      <a:endParaRPr lang="en-US" sz="1600" b="0" i="0" u="none" strike="noStrike" dirty="0">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678063811"/>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 SA2 Studies</a:t>
            </a:r>
          </a:p>
        </p:txBody>
      </p:sp>
      <p:graphicFrame>
        <p:nvGraphicFramePr>
          <p:cNvPr id="3" name="Table 2"/>
          <p:cNvGraphicFramePr>
            <a:graphicFrameLocks noGrp="1"/>
          </p:cNvGraphicFramePr>
          <p:nvPr>
            <p:extLst>
              <p:ext uri="{D42A27DB-BD31-4B8C-83A1-F6EECF244321}">
                <p14:modId xmlns:p14="http://schemas.microsoft.com/office/powerpoint/2010/main" val="1401163826"/>
              </p:ext>
            </p:extLst>
          </p:nvPr>
        </p:nvGraphicFramePr>
        <p:xfrm>
          <a:off x="311133" y="1770434"/>
          <a:ext cx="10951699" cy="4695770"/>
        </p:xfrm>
        <a:graphic>
          <a:graphicData uri="http://schemas.openxmlformats.org/drawingml/2006/table">
            <a:tbl>
              <a:tblPr firstRow="1">
                <a:tableStyleId>{5C22544A-7EE6-4342-B048-85BDC9FD1C3A}</a:tableStyleId>
              </a:tblPr>
              <a:tblGrid>
                <a:gridCol w="4798236">
                  <a:extLst>
                    <a:ext uri="{9D8B030D-6E8A-4147-A177-3AD203B41FA5}">
                      <a16:colId xmlns:a16="http://schemas.microsoft.com/office/drawing/2014/main" val="20000"/>
                    </a:ext>
                  </a:extLst>
                </a:gridCol>
                <a:gridCol w="1465110">
                  <a:extLst>
                    <a:ext uri="{9D8B030D-6E8A-4147-A177-3AD203B41FA5}">
                      <a16:colId xmlns:a16="http://schemas.microsoft.com/office/drawing/2014/main" val="20001"/>
                    </a:ext>
                  </a:extLst>
                </a:gridCol>
                <a:gridCol w="714242">
                  <a:extLst>
                    <a:ext uri="{9D8B030D-6E8A-4147-A177-3AD203B41FA5}">
                      <a16:colId xmlns:a16="http://schemas.microsoft.com/office/drawing/2014/main" val="20002"/>
                    </a:ext>
                  </a:extLst>
                </a:gridCol>
                <a:gridCol w="787497">
                  <a:extLst>
                    <a:ext uri="{9D8B030D-6E8A-4147-A177-3AD203B41FA5}">
                      <a16:colId xmlns:a16="http://schemas.microsoft.com/office/drawing/2014/main" val="20003"/>
                    </a:ext>
                  </a:extLst>
                </a:gridCol>
                <a:gridCol w="934007">
                  <a:extLst>
                    <a:ext uri="{9D8B030D-6E8A-4147-A177-3AD203B41FA5}">
                      <a16:colId xmlns:a16="http://schemas.microsoft.com/office/drawing/2014/main" val="20004"/>
                    </a:ext>
                  </a:extLst>
                </a:gridCol>
                <a:gridCol w="2252607">
                  <a:extLst>
                    <a:ext uri="{9D8B030D-6E8A-4147-A177-3AD203B41FA5}">
                      <a16:colId xmlns:a16="http://schemas.microsoft.com/office/drawing/2014/main" val="20005"/>
                    </a:ext>
                  </a:extLst>
                </a:gridCol>
              </a:tblGrid>
              <a:tr h="181073">
                <a:tc>
                  <a:txBody>
                    <a:bodyPr/>
                    <a:lstStyle/>
                    <a:p>
                      <a:pPr algn="ctr" fontAlgn="ctr"/>
                      <a:r>
                        <a:rPr lang="en-US" sz="1300" u="none" strike="noStrike" dirty="0">
                          <a:effectLst/>
                        </a:rPr>
                        <a:t>Name</a:t>
                      </a:r>
                      <a:endParaRPr lang="en-US" sz="13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300" u="none" strike="noStrike">
                          <a:effectLst/>
                        </a:rPr>
                        <a:t>Acronym</a:t>
                      </a:r>
                      <a:endParaRPr lang="en-US" sz="13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300" u="none" strike="noStrike">
                          <a:effectLst/>
                        </a:rPr>
                        <a:t>Group</a:t>
                      </a:r>
                      <a:endParaRPr lang="en-US" sz="13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300" u="none" strike="noStrike">
                          <a:effectLst/>
                        </a:rPr>
                        <a:t>Compl.</a:t>
                      </a:r>
                      <a:endParaRPr lang="en-US" sz="13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300" u="none" strike="noStrike">
                          <a:effectLst/>
                        </a:rPr>
                        <a:t>tdoc</a:t>
                      </a:r>
                      <a:endParaRPr lang="en-US" sz="13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300" u="none" strike="noStrike">
                          <a:effectLst/>
                        </a:rPr>
                        <a:t>Rapporteur</a:t>
                      </a:r>
                      <a:endParaRPr lang="en-US" sz="1300" b="0" i="0" u="none" strike="noStrike">
                        <a:solidFill>
                          <a:srgbClr val="363636"/>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128905">
                <a:tc>
                  <a:txBody>
                    <a:bodyPr/>
                    <a:lstStyle/>
                    <a:p>
                      <a:pPr algn="l" fontAlgn="b"/>
                      <a:r>
                        <a:rPr lang="en-US" sz="1100" b="0" i="0" u="none" strike="noStrike" dirty="0">
                          <a:solidFill>
                            <a:srgbClr val="000000"/>
                          </a:solidFill>
                          <a:effectLst/>
                          <a:latin typeface="Calibri" panose="020F0502020204030204" pitchFamily="34" charset="0"/>
                        </a:rPr>
                        <a:t>Study on system architecture for next generation real time communication services</a:t>
                      </a:r>
                    </a:p>
                  </a:txBody>
                  <a:tcPr marL="4763" marR="4763" marT="4763" marB="0" anchor="b"/>
                </a:tc>
                <a:tc>
                  <a:txBody>
                    <a:bodyPr/>
                    <a:lstStyle/>
                    <a:p>
                      <a:pPr algn="l" fontAlgn="t"/>
                      <a:r>
                        <a:rPr lang="en-US" sz="800" b="0" i="0" u="none" strike="noStrike" dirty="0">
                          <a:solidFill>
                            <a:srgbClr val="000000"/>
                          </a:solidFill>
                          <a:effectLst/>
                          <a:latin typeface="Arial" panose="020B0604020202020204" pitchFamily="34" charset="0"/>
                          <a:cs typeface="Arial" panose="020B0604020202020204" pitchFamily="34" charset="0"/>
                        </a:rPr>
                        <a:t>FS_NG_RTC</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cs typeface="Arial" panose="020B0604020202020204" pitchFamily="34" charset="0"/>
                        </a:rPr>
                        <a:t>S2</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cs typeface="Arial" panose="020B0604020202020204" pitchFamily="34" charset="0"/>
                        </a:rPr>
                        <a:t>0%</a:t>
                      </a:r>
                    </a:p>
                  </a:txBody>
                  <a:tcPr marL="4763" marR="4763" marT="4763" marB="0"/>
                </a:tc>
                <a:tc>
                  <a:txBody>
                    <a:bodyPr/>
                    <a:lstStyle/>
                    <a:p>
                      <a:pPr algn="l" fontAlgn="t"/>
                      <a:r>
                        <a:rPr lang="en-US" sz="800" b="0" i="0" u="none" strike="noStrike">
                          <a:solidFill>
                            <a:srgbClr val="000000"/>
                          </a:solidFill>
                          <a:effectLst/>
                          <a:latin typeface="Arial" panose="020B0604020202020204" pitchFamily="34" charset="0"/>
                          <a:cs typeface="Arial" panose="020B0604020202020204" pitchFamily="34" charset="0"/>
                        </a:rPr>
                        <a:t>SP-180508</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cs typeface="Arial" panose="020B0604020202020204" pitchFamily="34" charset="0"/>
                        </a:rPr>
                        <a:t>Yi Jiang </a:t>
                      </a:r>
                    </a:p>
                  </a:txBody>
                  <a:tcPr marL="4763" marR="4763" marT="4763" marB="0"/>
                </a:tc>
                <a:extLst>
                  <a:ext uri="{0D108BD9-81ED-4DB2-BD59-A6C34878D82A}">
                    <a16:rowId xmlns:a16="http://schemas.microsoft.com/office/drawing/2014/main" val="10001"/>
                  </a:ext>
                </a:extLst>
              </a:tr>
              <a:tr h="128905">
                <a:tc>
                  <a:txBody>
                    <a:bodyPr/>
                    <a:lstStyle/>
                    <a:p>
                      <a:pPr algn="l" fontAlgn="b"/>
                      <a:r>
                        <a:rPr lang="en-US" sz="1100" b="0" i="0" u="none" strike="noStrike" dirty="0">
                          <a:solidFill>
                            <a:srgbClr val="000000"/>
                          </a:solidFill>
                          <a:effectLst/>
                          <a:latin typeface="Calibri" panose="020F0502020204030204" pitchFamily="34" charset="0"/>
                        </a:rPr>
                        <a:t>Study on Application Awareness Interworking between LTE and NR</a:t>
                      </a:r>
                    </a:p>
                  </a:txBody>
                  <a:tcPr marL="4763" marR="4763" marT="4763" marB="0" anchor="b"/>
                </a:tc>
                <a:tc>
                  <a:txBody>
                    <a:bodyPr/>
                    <a:lstStyle/>
                    <a:p>
                      <a:pPr algn="l" fontAlgn="t"/>
                      <a:r>
                        <a:rPr lang="en-US" sz="800" b="0" i="0" u="none" strike="noStrike" dirty="0">
                          <a:solidFill>
                            <a:srgbClr val="000000"/>
                          </a:solidFill>
                          <a:effectLst/>
                          <a:latin typeface="Arial" panose="020B0604020202020204" pitchFamily="34" charset="0"/>
                          <a:cs typeface="Arial" panose="020B0604020202020204" pitchFamily="34" charset="0"/>
                        </a:rPr>
                        <a:t>FS_AAI_LTE_NR</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cs typeface="Arial" panose="020B0604020202020204" pitchFamily="34" charset="0"/>
                        </a:rPr>
                        <a:t>S2</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cs typeface="Arial" panose="020B0604020202020204" pitchFamily="34" charset="0"/>
                        </a:rPr>
                        <a:t>30%</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cs typeface="Arial" panose="020B0604020202020204" pitchFamily="34" charset="0"/>
                        </a:rPr>
                        <a:t>SP-180122</a:t>
                      </a:r>
                    </a:p>
                  </a:txBody>
                  <a:tcPr marL="4763" marR="4763" marT="4763" marB="0"/>
                </a:tc>
                <a:tc>
                  <a:txBody>
                    <a:bodyPr/>
                    <a:lstStyle/>
                    <a:p>
                      <a:pPr algn="l" fontAlgn="t"/>
                      <a:r>
                        <a:rPr lang="en-US" sz="800" b="0" i="0" u="none" strike="noStrike" dirty="0">
                          <a:solidFill>
                            <a:srgbClr val="000000"/>
                          </a:solidFill>
                          <a:effectLst/>
                          <a:latin typeface="Arial" panose="020B0604020202020204" pitchFamily="34" charset="0"/>
                          <a:cs typeface="Arial" panose="020B0604020202020204" pitchFamily="34" charset="0"/>
                        </a:rPr>
                        <a:t>Biao Long, China Telecom</a:t>
                      </a:r>
                    </a:p>
                  </a:txBody>
                  <a:tcPr marL="4763" marR="4763" marT="4763" marB="0"/>
                </a:tc>
                <a:extLst>
                  <a:ext uri="{0D108BD9-81ED-4DB2-BD59-A6C34878D82A}">
                    <a16:rowId xmlns:a16="http://schemas.microsoft.com/office/drawing/2014/main" val="10002"/>
                  </a:ext>
                </a:extLst>
              </a:tr>
              <a:tr h="128905">
                <a:tc>
                  <a:txBody>
                    <a:bodyPr/>
                    <a:lstStyle/>
                    <a:p>
                      <a:pPr algn="l" fontAlgn="ctr"/>
                      <a:r>
                        <a:rPr lang="en-US" sz="1100" u="none" strike="noStrike" dirty="0">
                          <a:effectLst/>
                          <a:latin typeface="+mn-lt"/>
                        </a:rPr>
                        <a:t>Study on System enhancement for Proximity based Services in 5GS</a:t>
                      </a:r>
                      <a:endParaRPr lang="en-US" sz="1100" b="0" i="0" u="none" strike="noStrike" dirty="0">
                        <a:solidFill>
                          <a:srgbClr val="000000"/>
                        </a:solidFill>
                        <a:effectLst/>
                        <a:latin typeface="+mn-lt"/>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FS_5G_ProSe</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S2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0%</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SP-190443</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Qiang Deng, CATT</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03"/>
                  </a:ext>
                </a:extLst>
              </a:tr>
              <a:tr h="128905">
                <a:tc>
                  <a:txBody>
                    <a:bodyPr/>
                    <a:lstStyle/>
                    <a:p>
                      <a:pPr algn="l" fontAlgn="ctr"/>
                      <a:r>
                        <a:rPr lang="en-US" sz="1100" u="none" strike="noStrike" dirty="0">
                          <a:effectLst/>
                          <a:latin typeface="+mn-lt"/>
                        </a:rPr>
                        <a:t>Study on enhancement of support for 5G LAN-type service </a:t>
                      </a:r>
                      <a:endParaRPr lang="en-US" sz="1100" b="0" i="0" u="none" strike="noStrike" dirty="0">
                        <a:solidFill>
                          <a:srgbClr val="000000"/>
                        </a:solidFill>
                        <a:effectLst/>
                        <a:latin typeface="+mn-lt"/>
                      </a:endParaRPr>
                    </a:p>
                  </a:txBody>
                  <a:tcPr marL="4763" marR="4763" marT="4763" marB="0" anchor="ctr">
                    <a:solidFill>
                      <a:srgbClr val="92D050"/>
                    </a:solidFill>
                  </a:tcPr>
                </a:tc>
                <a:tc>
                  <a:txBody>
                    <a:bodyPr/>
                    <a:lstStyle/>
                    <a:p>
                      <a:pPr algn="l" fontAlgn="ctr"/>
                      <a:r>
                        <a:rPr lang="en-US" sz="800" u="none" strike="noStrike" dirty="0">
                          <a:effectLst/>
                          <a:latin typeface="Arial" panose="020B0604020202020204" pitchFamily="34" charset="0"/>
                          <a:cs typeface="Arial" panose="020B0604020202020204" pitchFamily="34" charset="0"/>
                        </a:rPr>
                        <a:t>FS_5GLAN_enh</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SP-190454</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err="1">
                          <a:effectLst/>
                          <a:latin typeface="Arial" panose="020B0604020202020204" pitchFamily="34" charset="0"/>
                          <a:cs typeface="Arial" panose="020B0604020202020204" pitchFamily="34" charset="0"/>
                        </a:rPr>
                        <a:t>Runze</a:t>
                      </a:r>
                      <a:r>
                        <a:rPr lang="en-US" sz="800" u="none" strike="noStrike" dirty="0">
                          <a:effectLst/>
                          <a:latin typeface="Arial" panose="020B0604020202020204" pitchFamily="34" charset="0"/>
                          <a:cs typeface="Arial" panose="020B0604020202020204" pitchFamily="34" charset="0"/>
                        </a:rPr>
                        <a:t> Zhou, Huawei </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04"/>
                  </a:ext>
                </a:extLst>
              </a:tr>
              <a:tr h="226186">
                <a:tc>
                  <a:txBody>
                    <a:bodyPr/>
                    <a:lstStyle/>
                    <a:p>
                      <a:pPr algn="l" fontAlgn="ctr"/>
                      <a:r>
                        <a:rPr lang="en-US" sz="1100" b="0" i="0" u="none" strike="noStrike" dirty="0">
                          <a:solidFill>
                            <a:srgbClr val="000000"/>
                          </a:solidFill>
                          <a:effectLst/>
                          <a:latin typeface="+mn-lt"/>
                        </a:rPr>
                        <a:t>Study on service-based support for SMS in 5GC</a:t>
                      </a:r>
                    </a:p>
                  </a:txBody>
                  <a:tcPr marL="4763" marR="4763" marT="4763" marB="0" anchor="ctr"/>
                </a:tc>
                <a:tc>
                  <a:txBody>
                    <a:bodyPr/>
                    <a:lstStyle/>
                    <a:p>
                      <a:pPr algn="l" fontAlgn="ctr"/>
                      <a:r>
                        <a:rPr lang="en-US" sz="800" b="0" i="0" u="none" strike="noStrike" dirty="0">
                          <a:solidFill>
                            <a:srgbClr val="000000"/>
                          </a:solidFill>
                          <a:effectLst/>
                          <a:latin typeface="Arial" panose="020B0604020202020204" pitchFamily="34" charset="0"/>
                          <a:cs typeface="Arial" panose="020B0604020202020204" pitchFamily="34" charset="0"/>
                        </a:rPr>
                        <a:t>FS_SB_SMS</a:t>
                      </a:r>
                    </a:p>
                  </a:txBody>
                  <a:tcPr marL="4763" marR="4763" marT="4763" marB="0" anchor="ctr"/>
                </a:tc>
                <a:tc>
                  <a:txBody>
                    <a:bodyPr/>
                    <a:lstStyle/>
                    <a:p>
                      <a:pPr algn="l" fontAlgn="ctr"/>
                      <a:r>
                        <a:rPr lang="en-US" sz="800" b="0" i="0" u="none" strike="noStrike" dirty="0">
                          <a:solidFill>
                            <a:srgbClr val="000000"/>
                          </a:solidFill>
                          <a:effectLst/>
                          <a:latin typeface="Arial" panose="020B0604020202020204" pitchFamily="34" charset="0"/>
                          <a:cs typeface="Arial" panose="020B0604020202020204" pitchFamily="34" charset="0"/>
                        </a:rPr>
                        <a:t>S2</a:t>
                      </a:r>
                    </a:p>
                  </a:txBody>
                  <a:tcPr marL="4763" marR="4763" marT="4763" marB="0" anchor="ctr"/>
                </a:tc>
                <a:tc>
                  <a:txBody>
                    <a:bodyPr/>
                    <a:lstStyle/>
                    <a:p>
                      <a:pPr algn="l" fontAlgn="ctr"/>
                      <a:r>
                        <a:rPr lang="en-US" sz="800" b="0" i="0" u="none" strike="noStrike" dirty="0">
                          <a:solidFill>
                            <a:srgbClr val="000000"/>
                          </a:solidFill>
                          <a:effectLst/>
                          <a:latin typeface="Arial" panose="020B0604020202020204" pitchFamily="34" charset="0"/>
                          <a:cs typeface="Arial" panose="020B0604020202020204" pitchFamily="34" charset="0"/>
                        </a:rPr>
                        <a:t>0%</a:t>
                      </a:r>
                    </a:p>
                  </a:txBody>
                  <a:tcPr marL="4763" marR="4763" marT="4763" marB="0" anchor="ctr"/>
                </a:tc>
                <a:tc>
                  <a:txBody>
                    <a:bodyPr/>
                    <a:lstStyle/>
                    <a:p>
                      <a:pPr algn="l" fontAlgn="ctr"/>
                      <a:r>
                        <a:rPr lang="en-US" sz="800" b="0" i="0" u="none" strike="noStrike" dirty="0">
                          <a:solidFill>
                            <a:srgbClr val="000000"/>
                          </a:solidFill>
                          <a:effectLst/>
                          <a:latin typeface="Arial" panose="020B0604020202020204" pitchFamily="34" charset="0"/>
                          <a:cs typeface="Arial" panose="020B0604020202020204" pitchFamily="34" charset="0"/>
                        </a:rPr>
                        <a:t>SP-190184</a:t>
                      </a:r>
                    </a:p>
                  </a:txBody>
                  <a:tcPr marL="4763" marR="4763" marT="4763" marB="0" anchor="ctr"/>
                </a:tc>
                <a:tc>
                  <a:txBody>
                    <a:bodyPr/>
                    <a:lstStyle/>
                    <a:p>
                      <a:pPr algn="l" fontAlgn="ctr"/>
                      <a:r>
                        <a:rPr lang="en-US" sz="800" b="0" i="0" u="none" strike="noStrike" dirty="0">
                          <a:solidFill>
                            <a:srgbClr val="000000"/>
                          </a:solidFill>
                          <a:effectLst/>
                          <a:latin typeface="Arial" panose="020B0604020202020204" pitchFamily="34" charset="0"/>
                          <a:cs typeface="Arial" panose="020B0604020202020204" pitchFamily="34" charset="0"/>
                        </a:rPr>
                        <a:t>Georg</a:t>
                      </a:r>
                      <a:r>
                        <a:rPr lang="en-US" sz="800" b="0" i="0" u="none" strike="noStrike" baseline="0" dirty="0">
                          <a:solidFill>
                            <a:srgbClr val="000000"/>
                          </a:solidFill>
                          <a:effectLst/>
                          <a:latin typeface="Arial" panose="020B0604020202020204" pitchFamily="34" charset="0"/>
                          <a:cs typeface="Arial" panose="020B0604020202020204" pitchFamily="34" charset="0"/>
                        </a:rPr>
                        <a:t> </a:t>
                      </a:r>
                      <a:r>
                        <a:rPr lang="en-US" sz="800" b="0" i="0" u="none" strike="noStrike" baseline="0" dirty="0" err="1">
                          <a:solidFill>
                            <a:srgbClr val="000000"/>
                          </a:solidFill>
                          <a:effectLst/>
                          <a:latin typeface="Arial" panose="020B0604020202020204" pitchFamily="34" charset="0"/>
                          <a:cs typeface="Arial" panose="020B0604020202020204" pitchFamily="34" charset="0"/>
                        </a:rPr>
                        <a:t>Foti</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05"/>
                  </a:ext>
                </a:extLst>
              </a:tr>
              <a:tr h="226186">
                <a:tc>
                  <a:txBody>
                    <a:bodyPr/>
                    <a:lstStyle/>
                    <a:p>
                      <a:pPr algn="l" fontAlgn="ctr"/>
                      <a:r>
                        <a:rPr lang="en-US" sz="1100" u="none" strike="noStrike" dirty="0">
                          <a:effectLst/>
                          <a:latin typeface="+mn-lt"/>
                        </a:rPr>
                        <a:t>Study on Architectural enhancements for 5G multicast-broadcast services</a:t>
                      </a:r>
                      <a:endParaRPr lang="en-US" sz="1100" b="0" i="0" u="none" strike="noStrike" dirty="0">
                        <a:solidFill>
                          <a:srgbClr val="000000"/>
                        </a:solidFill>
                        <a:effectLst/>
                        <a:latin typeface="+mn-lt"/>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FS_5MBS</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S2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SP-190442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Dario Serafino Tonesi, Huawei</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06"/>
                  </a:ext>
                </a:extLst>
              </a:tr>
              <a:tr h="128905">
                <a:tc>
                  <a:txBody>
                    <a:bodyPr/>
                    <a:lstStyle/>
                    <a:p>
                      <a:pPr marL="0" algn="l" defTabSz="914400" rtl="0" eaLnBrk="1" fontAlgn="ctr" latinLnBrk="0" hangingPunct="1"/>
                      <a:r>
                        <a:rPr lang="en-US" sz="1100" u="none" strike="noStrike" kern="1200" dirty="0">
                          <a:solidFill>
                            <a:schemeClr val="dk1"/>
                          </a:solidFill>
                          <a:effectLst/>
                          <a:latin typeface="+mn-lt"/>
                          <a:ea typeface="+mn-ea"/>
                          <a:cs typeface="+mn-cs"/>
                        </a:rPr>
                        <a:t>Study on architecture aspects for using satellite access in 5G</a:t>
                      </a:r>
                    </a:p>
                  </a:txBody>
                  <a:tcPr marL="4763" marR="4763" marT="4763" marB="0"/>
                </a:tc>
                <a:tc>
                  <a:txBody>
                    <a:bodyPr/>
                    <a:lstStyle/>
                    <a:p>
                      <a:pPr marL="0" algn="l" defTabSz="914400" rtl="0" eaLnBrk="1" fontAlgn="ctr" latinLnBrk="0" hangingPunct="1"/>
                      <a:r>
                        <a:rPr lang="en-US" sz="800" u="none" strike="noStrike" kern="1200" dirty="0">
                          <a:solidFill>
                            <a:schemeClr val="dk1"/>
                          </a:solidFill>
                          <a:effectLst/>
                          <a:latin typeface="Arial" panose="020B0604020202020204" pitchFamily="34" charset="0"/>
                          <a:ea typeface="+mn-ea"/>
                          <a:cs typeface="Arial" panose="020B0604020202020204" pitchFamily="34" charset="0"/>
                        </a:rPr>
                        <a:t>FS_5GSAT_ARCH</a:t>
                      </a:r>
                    </a:p>
                  </a:txBody>
                  <a:tcPr marL="4763" marR="4763" marT="4763" marB="0"/>
                </a:tc>
                <a:tc>
                  <a:txBody>
                    <a:bodyPr/>
                    <a:lstStyle/>
                    <a:p>
                      <a:pPr marL="0" algn="l" defTabSz="914400" rtl="0" eaLnBrk="1" fontAlgn="ctr" latinLnBrk="0" hangingPunct="1"/>
                      <a:r>
                        <a:rPr lang="en-US" sz="800" u="none" strike="noStrike" kern="1200" dirty="0">
                          <a:solidFill>
                            <a:schemeClr val="dk1"/>
                          </a:solidFill>
                          <a:effectLst/>
                          <a:latin typeface="Arial" panose="020B0604020202020204" pitchFamily="34" charset="0"/>
                          <a:ea typeface="+mn-ea"/>
                          <a:cs typeface="Arial" panose="020B0604020202020204" pitchFamily="34" charset="0"/>
                        </a:rPr>
                        <a:t>S2</a:t>
                      </a:r>
                    </a:p>
                  </a:txBody>
                  <a:tcPr marL="4763" marR="4763" marT="4763" marB="0" anchor="ctr"/>
                </a:tc>
                <a:tc>
                  <a:txBody>
                    <a:bodyPr/>
                    <a:lstStyle/>
                    <a:p>
                      <a:pPr marL="0" algn="l" defTabSz="914400" rtl="0" eaLnBrk="1" fontAlgn="ctr" latinLnBrk="0" hangingPunct="1"/>
                      <a:r>
                        <a:rPr lang="en-US" sz="800" u="none" strike="noStrike" kern="1200" dirty="0">
                          <a:solidFill>
                            <a:schemeClr val="dk1"/>
                          </a:solidFill>
                          <a:effectLst/>
                          <a:latin typeface="Arial" panose="020B0604020202020204" pitchFamily="34" charset="0"/>
                          <a:ea typeface="+mn-ea"/>
                          <a:cs typeface="Arial" panose="020B0604020202020204" pitchFamily="34" charset="0"/>
                        </a:rPr>
                        <a:t>70%</a:t>
                      </a:r>
                    </a:p>
                  </a:txBody>
                  <a:tcPr marL="4763" marR="4763" marT="4763" marB="0" anchor="ctr"/>
                </a:tc>
                <a:tc>
                  <a:txBody>
                    <a:bodyPr/>
                    <a:lstStyle/>
                    <a:p>
                      <a:pPr marL="0" algn="l" defTabSz="914400" rtl="0" eaLnBrk="1" fontAlgn="ctr" latinLnBrk="0" hangingPunct="1"/>
                      <a:r>
                        <a:rPr lang="en-US" sz="800" u="none" strike="noStrike" kern="1200" dirty="0">
                          <a:solidFill>
                            <a:schemeClr val="dk1"/>
                          </a:solidFill>
                          <a:effectLst/>
                          <a:latin typeface="Arial" panose="020B0604020202020204" pitchFamily="34" charset="0"/>
                          <a:ea typeface="+mn-ea"/>
                          <a:cs typeface="Arial" panose="020B0604020202020204" pitchFamily="34" charset="0"/>
                        </a:rPr>
                        <a:t>SP-181253</a:t>
                      </a:r>
                    </a:p>
                  </a:txBody>
                  <a:tcPr marL="4763" marR="4763" marT="4763" marB="0"/>
                </a:tc>
                <a:tc>
                  <a:txBody>
                    <a:bodyPr/>
                    <a:lstStyle/>
                    <a:p>
                      <a:pPr marL="0" algn="l" defTabSz="914400" rtl="0" eaLnBrk="1" fontAlgn="ctr" latinLnBrk="0" hangingPunct="1"/>
                      <a:r>
                        <a:rPr lang="en-US" sz="800" u="none" strike="noStrike" kern="1200" dirty="0">
                          <a:solidFill>
                            <a:schemeClr val="dk1"/>
                          </a:solidFill>
                          <a:effectLst/>
                          <a:latin typeface="Arial" panose="020B0604020202020204" pitchFamily="34" charset="0"/>
                          <a:ea typeface="+mn-ea"/>
                          <a:cs typeface="Arial" panose="020B0604020202020204" pitchFamily="34" charset="0"/>
                        </a:rPr>
                        <a:t>MICHEL, Cyril</a:t>
                      </a:r>
                    </a:p>
                  </a:txBody>
                  <a:tcPr marL="4763" marR="4763" marT="4763" marB="0"/>
                </a:tc>
                <a:extLst>
                  <a:ext uri="{0D108BD9-81ED-4DB2-BD59-A6C34878D82A}">
                    <a16:rowId xmlns:a16="http://schemas.microsoft.com/office/drawing/2014/main" val="10007"/>
                  </a:ext>
                </a:extLst>
              </a:tr>
              <a:tr h="128905">
                <a:tc>
                  <a:txBody>
                    <a:bodyPr/>
                    <a:lstStyle/>
                    <a:p>
                      <a:pPr algn="l" fontAlgn="ctr"/>
                      <a:r>
                        <a:rPr lang="en-US" sz="1100" u="none" strike="noStrike" dirty="0">
                          <a:effectLst/>
                          <a:latin typeface="+mn-lt"/>
                        </a:rPr>
                        <a:t>Study on enhancement of support for 5WWC</a:t>
                      </a:r>
                      <a:endParaRPr lang="en-US" sz="1100" b="0" i="0" u="none" strike="noStrike" dirty="0">
                        <a:solidFill>
                          <a:srgbClr val="000000"/>
                        </a:solidFill>
                        <a:effectLst/>
                        <a:latin typeface="+mn-lt"/>
                      </a:endParaRPr>
                    </a:p>
                  </a:txBody>
                  <a:tcPr marL="4763" marR="4763" marT="4763" marB="0" anchor="ctr">
                    <a:solidFill>
                      <a:srgbClr val="92D050"/>
                    </a:solidFill>
                  </a:tcPr>
                </a:tc>
                <a:tc>
                  <a:txBody>
                    <a:bodyPr/>
                    <a:lstStyle/>
                    <a:p>
                      <a:pPr algn="l" fontAlgn="ctr"/>
                      <a:r>
                        <a:rPr lang="en-US" sz="800" u="none" strike="noStrike" dirty="0">
                          <a:effectLst/>
                          <a:latin typeface="Arial" panose="020B0604020202020204" pitchFamily="34" charset="0"/>
                          <a:cs typeface="Arial" panose="020B0604020202020204" pitchFamily="34" charset="0"/>
                        </a:rPr>
                        <a:t>FS_5WWC_Ph2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dirty="0">
                          <a:effectLst/>
                          <a:latin typeface="Arial" panose="020B0604020202020204" pitchFamily="34" charset="0"/>
                          <a:cs typeface="Arial" panose="020B0604020202020204" pitchFamily="34" charset="0"/>
                        </a:rPr>
                        <a:t>S2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SP-190562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Huan Li, Huawei</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08"/>
                  </a:ext>
                </a:extLst>
              </a:tr>
              <a:tr h="257175">
                <a:tc>
                  <a:txBody>
                    <a:bodyPr/>
                    <a:lstStyle/>
                    <a:p>
                      <a:pPr algn="l" fontAlgn="ctr"/>
                      <a:r>
                        <a:rPr lang="en-US" sz="1100" u="none" strike="noStrike" dirty="0">
                          <a:effectLst/>
                          <a:latin typeface="+mn-lt"/>
                        </a:rPr>
                        <a:t>Study on Access Traffic Steering, Switch and Splitting support in the 5G system architecture Phase 2</a:t>
                      </a:r>
                      <a:endParaRPr lang="en-US" sz="1100" b="0" i="0" u="none" strike="noStrike" dirty="0">
                        <a:solidFill>
                          <a:srgbClr val="000000"/>
                        </a:solidFill>
                        <a:effectLst/>
                        <a:latin typeface="+mn-lt"/>
                      </a:endParaRPr>
                    </a:p>
                  </a:txBody>
                  <a:tcPr marL="4763" marR="4763" marT="4763" marB="0" anchor="ctr">
                    <a:solidFill>
                      <a:srgbClr val="92D050"/>
                    </a:solidFill>
                  </a:tcPr>
                </a:tc>
                <a:tc>
                  <a:txBody>
                    <a:bodyPr/>
                    <a:lstStyle/>
                    <a:p>
                      <a:pPr algn="l" fontAlgn="ctr"/>
                      <a:r>
                        <a:rPr lang="en-US" sz="800" u="none" strike="noStrike" dirty="0">
                          <a:effectLst/>
                          <a:latin typeface="Arial" panose="020B0604020202020204" pitchFamily="34" charset="0"/>
                          <a:cs typeface="Arial" panose="020B0604020202020204" pitchFamily="34" charset="0"/>
                        </a:rPr>
                        <a:t>FS_ATSSS_Ph2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SP-190558</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So, Tricci, ZTE</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09"/>
                  </a:ext>
                </a:extLst>
              </a:tr>
              <a:tr h="128905">
                <a:tc>
                  <a:txBody>
                    <a:bodyPr/>
                    <a:lstStyle/>
                    <a:p>
                      <a:pPr algn="l" fontAlgn="ctr"/>
                      <a:r>
                        <a:rPr lang="en-US" sz="1100" u="none" strike="noStrike" dirty="0">
                          <a:effectLst/>
                          <a:latin typeface="+mn-lt"/>
                        </a:rPr>
                        <a:t>Study on Enhancement to the 5GC </a:t>
                      </a:r>
                      <a:r>
                        <a:rPr lang="en-US" sz="1100" u="none" strike="noStrike" dirty="0" err="1">
                          <a:effectLst/>
                          <a:latin typeface="+mn-lt"/>
                        </a:rPr>
                        <a:t>LoCation</a:t>
                      </a:r>
                      <a:r>
                        <a:rPr lang="en-US" sz="1100" u="none" strike="noStrike" dirty="0">
                          <a:effectLst/>
                          <a:latin typeface="+mn-lt"/>
                        </a:rPr>
                        <a:t> Services-Phase 2 </a:t>
                      </a:r>
                      <a:endParaRPr lang="en-US" sz="1100" b="0" i="0" u="none" strike="noStrike" dirty="0">
                        <a:solidFill>
                          <a:srgbClr val="000000"/>
                        </a:solidFill>
                        <a:effectLst/>
                        <a:latin typeface="+mn-lt"/>
                      </a:endParaRPr>
                    </a:p>
                  </a:txBody>
                  <a:tcPr marL="4763" marR="4763" marT="4763" marB="0" anchor="ctr">
                    <a:solidFill>
                      <a:srgbClr val="92D050"/>
                    </a:solidFill>
                  </a:tcPr>
                </a:tc>
                <a:tc>
                  <a:txBody>
                    <a:bodyPr/>
                    <a:lstStyle/>
                    <a:p>
                      <a:pPr algn="l" fontAlgn="ctr"/>
                      <a:r>
                        <a:rPr lang="en-US" sz="800" u="none" strike="noStrike" dirty="0">
                          <a:effectLst/>
                          <a:latin typeface="Arial" panose="020B0604020202020204" pitchFamily="34" charset="0"/>
                          <a:cs typeface="Arial" panose="020B0604020202020204" pitchFamily="34" charset="0"/>
                        </a:rPr>
                        <a:t>FS_eLCS_ph2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0%</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SP-190452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Ming Ai, CATT </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10"/>
                  </a:ext>
                </a:extLst>
              </a:tr>
              <a:tr h="128905">
                <a:tc>
                  <a:txBody>
                    <a:bodyPr/>
                    <a:lstStyle/>
                    <a:p>
                      <a:pPr algn="l" fontAlgn="ctr"/>
                      <a:r>
                        <a:rPr lang="en-US" sz="1100" u="none" strike="noStrike" dirty="0">
                          <a:effectLst/>
                          <a:latin typeface="+mn-lt"/>
                        </a:rPr>
                        <a:t>Study on Enablers for Network Automation for 5G - phase 2 </a:t>
                      </a:r>
                      <a:endParaRPr lang="en-US" sz="1100" b="0" i="0" u="none" strike="noStrike" dirty="0">
                        <a:solidFill>
                          <a:srgbClr val="000000"/>
                        </a:solidFill>
                        <a:effectLst/>
                        <a:latin typeface="+mn-lt"/>
                      </a:endParaRPr>
                    </a:p>
                  </a:txBody>
                  <a:tcPr marL="4763" marR="4763" marT="4763" marB="0" anchor="ctr">
                    <a:solidFill>
                      <a:srgbClr val="92D050"/>
                    </a:solidFill>
                  </a:tcPr>
                </a:tc>
                <a:tc>
                  <a:txBody>
                    <a:bodyPr/>
                    <a:lstStyle/>
                    <a:p>
                      <a:pPr algn="l" fontAlgn="ctr"/>
                      <a:r>
                        <a:rPr lang="en-US" sz="800" u="none" strike="noStrike" dirty="0">
                          <a:effectLst/>
                          <a:latin typeface="Arial" panose="020B0604020202020204" pitchFamily="34" charset="0"/>
                          <a:cs typeface="Arial" panose="020B0604020202020204" pitchFamily="34" charset="0"/>
                        </a:rPr>
                        <a:t>FS_eNA_Ph2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SP-190557</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Xiaobo Wu, Huawei Technologies </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11"/>
                  </a:ext>
                </a:extLst>
              </a:tr>
              <a:tr h="128905">
                <a:tc>
                  <a:txBody>
                    <a:bodyPr/>
                    <a:lstStyle/>
                    <a:p>
                      <a:pPr algn="l" fontAlgn="ctr"/>
                      <a:r>
                        <a:rPr lang="en-US" sz="1100" u="none" strike="noStrike" dirty="0">
                          <a:effectLst/>
                          <a:latin typeface="+mn-lt"/>
                        </a:rPr>
                        <a:t>Study on enhancement of support for Edge Computing in 5GC</a:t>
                      </a:r>
                      <a:endParaRPr lang="en-US" sz="1100" b="0" i="0" u="none" strike="noStrike" dirty="0">
                        <a:solidFill>
                          <a:srgbClr val="000000"/>
                        </a:solidFill>
                        <a:effectLst/>
                        <a:latin typeface="+mn-lt"/>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FS_enh_EC</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0%</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SP-190185</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Hui Ni, Huawei</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12"/>
                  </a:ext>
                </a:extLst>
              </a:tr>
              <a:tr h="128905">
                <a:tc>
                  <a:txBody>
                    <a:bodyPr/>
                    <a:lstStyle/>
                    <a:p>
                      <a:pPr algn="l" fontAlgn="ctr"/>
                      <a:r>
                        <a:rPr lang="en-US" sz="1100" u="none" strike="noStrike" dirty="0">
                          <a:effectLst/>
                          <a:latin typeface="+mn-lt"/>
                        </a:rPr>
                        <a:t>Study on enhanced support of Non-Public Networks </a:t>
                      </a:r>
                      <a:endParaRPr lang="en-US" sz="1100" b="0" i="0" u="none" strike="noStrike" dirty="0">
                        <a:solidFill>
                          <a:srgbClr val="000000"/>
                        </a:solidFill>
                        <a:effectLst/>
                        <a:latin typeface="+mn-lt"/>
                      </a:endParaRPr>
                    </a:p>
                  </a:txBody>
                  <a:tcPr marL="4763" marR="4763" marT="4763" marB="0" anchor="ctr">
                    <a:solidFill>
                      <a:srgbClr val="92D050"/>
                    </a:solidFill>
                  </a:tcPr>
                </a:tc>
                <a:tc>
                  <a:txBody>
                    <a:bodyPr/>
                    <a:lstStyle/>
                    <a:p>
                      <a:pPr algn="l" fontAlgn="ctr"/>
                      <a:r>
                        <a:rPr lang="en-US" sz="800" u="none" strike="noStrike" dirty="0" err="1">
                          <a:effectLst/>
                          <a:latin typeface="Arial" panose="020B0604020202020204" pitchFamily="34" charset="0"/>
                          <a:cs typeface="Arial" panose="020B0604020202020204" pitchFamily="34" charset="0"/>
                        </a:rPr>
                        <a:t>FS_eNPN</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SP-190453</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Peter Hedman </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13"/>
                  </a:ext>
                </a:extLst>
              </a:tr>
              <a:tr h="128905">
                <a:tc>
                  <a:txBody>
                    <a:bodyPr/>
                    <a:lstStyle/>
                    <a:p>
                      <a:pPr algn="l" fontAlgn="ctr"/>
                      <a:r>
                        <a:rPr lang="en-US" sz="1100" u="none" strike="noStrike" dirty="0">
                          <a:effectLst/>
                          <a:latin typeface="+mn-lt"/>
                        </a:rPr>
                        <a:t>Study on Enhancement of Network Slicing Phase 2 </a:t>
                      </a:r>
                      <a:endParaRPr lang="en-US" sz="1100" b="0" i="0" u="none" strike="noStrike" dirty="0">
                        <a:solidFill>
                          <a:srgbClr val="000000"/>
                        </a:solidFill>
                        <a:effectLst/>
                        <a:latin typeface="+mn-lt"/>
                      </a:endParaRPr>
                    </a:p>
                  </a:txBody>
                  <a:tcPr marL="4763" marR="4763" marT="4763" marB="0" anchor="ctr">
                    <a:solidFill>
                      <a:srgbClr val="92D050"/>
                    </a:solidFill>
                  </a:tcPr>
                </a:tc>
                <a:tc>
                  <a:txBody>
                    <a:bodyPr/>
                    <a:lstStyle/>
                    <a:p>
                      <a:pPr algn="l" fontAlgn="ctr"/>
                      <a:r>
                        <a:rPr lang="en-US" sz="800" u="none" strike="noStrike" dirty="0">
                          <a:effectLst/>
                          <a:latin typeface="Arial" panose="020B0604020202020204" pitchFamily="34" charset="0"/>
                          <a:cs typeface="Arial" panose="020B0604020202020204" pitchFamily="34" charset="0"/>
                        </a:rPr>
                        <a:t>FS_eNS_Ph2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SP-190931</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So, </a:t>
                      </a:r>
                      <a:r>
                        <a:rPr lang="en-US" sz="800" u="none" strike="noStrike" dirty="0" err="1">
                          <a:effectLst/>
                          <a:latin typeface="Arial" panose="020B0604020202020204" pitchFamily="34" charset="0"/>
                          <a:cs typeface="Arial" panose="020B0604020202020204" pitchFamily="34" charset="0"/>
                        </a:rPr>
                        <a:t>Tricci</a:t>
                      </a:r>
                      <a:r>
                        <a:rPr lang="en-US" sz="800" u="none" strike="noStrike" dirty="0">
                          <a:effectLst/>
                          <a:latin typeface="Arial" panose="020B0604020202020204" pitchFamily="34" charset="0"/>
                          <a:cs typeface="Arial" panose="020B0604020202020204" pitchFamily="34" charset="0"/>
                        </a:rPr>
                        <a:t>, ZTE </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14"/>
                  </a:ext>
                </a:extLst>
              </a:tr>
              <a:tr h="128905">
                <a:tc>
                  <a:txBody>
                    <a:bodyPr/>
                    <a:lstStyle/>
                    <a:p>
                      <a:pPr marL="0" algn="l" defTabSz="914400" rtl="0" eaLnBrk="1" fontAlgn="ctr" latinLnBrk="0" hangingPunct="1"/>
                      <a:r>
                        <a:rPr lang="en-US" sz="1100" u="none" strike="noStrike" kern="1200" dirty="0">
                          <a:solidFill>
                            <a:schemeClr val="dk1"/>
                          </a:solidFill>
                          <a:effectLst/>
                          <a:latin typeface="+mn-lt"/>
                          <a:ea typeface="+mn-ea"/>
                          <a:cs typeface="+mn-cs"/>
                        </a:rPr>
                        <a:t>Study on enhancement of 5G UE Policy </a:t>
                      </a:r>
                    </a:p>
                  </a:txBody>
                  <a:tcPr marL="4763" marR="4763" marT="4763" marB="0" anchor="ctr">
                    <a:solidFill>
                      <a:srgbClr val="92D050"/>
                    </a:solidFill>
                  </a:tcPr>
                </a:tc>
                <a:tc>
                  <a:txBody>
                    <a:bodyPr/>
                    <a:lstStyle/>
                    <a:p>
                      <a:pPr marL="0" algn="l" defTabSz="914400" rtl="0" eaLnBrk="1" fontAlgn="ctr" latinLnBrk="0" hangingPunct="1"/>
                      <a:r>
                        <a:rPr lang="en-US" sz="800" u="none" strike="noStrike" kern="1200" dirty="0" err="1">
                          <a:solidFill>
                            <a:schemeClr val="dk1"/>
                          </a:solidFill>
                          <a:effectLst/>
                          <a:latin typeface="Arial" panose="020B0604020202020204" pitchFamily="34" charset="0"/>
                          <a:ea typeface="+mn-ea"/>
                          <a:cs typeface="Arial" panose="020B0604020202020204" pitchFamily="34" charset="0"/>
                        </a:rPr>
                        <a:t>FS_eUEPO</a:t>
                      </a:r>
                      <a:endParaRPr lang="en-US" sz="800" u="none" strike="noStrike" kern="1200" dirty="0">
                        <a:solidFill>
                          <a:schemeClr val="dk1"/>
                        </a:solidFill>
                        <a:effectLst/>
                        <a:latin typeface="Arial" panose="020B0604020202020204" pitchFamily="34" charset="0"/>
                        <a:ea typeface="+mn-ea"/>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0%</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SP-190449</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err="1">
                          <a:effectLst/>
                          <a:latin typeface="Arial" panose="020B0604020202020204" pitchFamily="34" charset="0"/>
                          <a:cs typeface="Arial" panose="020B0604020202020204" pitchFamily="34" charset="0"/>
                        </a:rPr>
                        <a:t>Changhong</a:t>
                      </a:r>
                      <a:r>
                        <a:rPr lang="en-US" sz="800" u="none" strike="noStrike" dirty="0">
                          <a:effectLst/>
                          <a:latin typeface="Arial" panose="020B0604020202020204" pitchFamily="34" charset="0"/>
                          <a:cs typeface="Arial" panose="020B0604020202020204" pitchFamily="34" charset="0"/>
                        </a:rPr>
                        <a:t> Shan, Intel </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15"/>
                  </a:ext>
                </a:extLst>
              </a:tr>
              <a:tr h="128905">
                <a:tc>
                  <a:txBody>
                    <a:bodyPr/>
                    <a:lstStyle/>
                    <a:p>
                      <a:pPr algn="l" fontAlgn="ctr"/>
                      <a:r>
                        <a:rPr lang="en-US" sz="1100" u="none" strike="noStrike" dirty="0">
                          <a:effectLst/>
                          <a:latin typeface="+mn-lt"/>
                        </a:rPr>
                        <a:t>Study on V2X services – Phase 2 </a:t>
                      </a:r>
                      <a:endParaRPr lang="en-US" sz="1100" b="0" i="0" u="none" strike="noStrike" dirty="0">
                        <a:solidFill>
                          <a:srgbClr val="000000"/>
                        </a:solidFill>
                        <a:effectLst/>
                        <a:latin typeface="+mn-lt"/>
                      </a:endParaRPr>
                    </a:p>
                  </a:txBody>
                  <a:tcPr marL="4763" marR="4763" marT="4763" marB="0" anchor="ctr">
                    <a:solidFill>
                      <a:srgbClr val="92D050"/>
                    </a:solidFill>
                  </a:tcPr>
                </a:tc>
                <a:tc>
                  <a:txBody>
                    <a:bodyPr/>
                    <a:lstStyle/>
                    <a:p>
                      <a:pPr algn="l" fontAlgn="ctr"/>
                      <a:r>
                        <a:rPr lang="en-US" sz="800" u="none" strike="noStrike" dirty="0">
                          <a:effectLst/>
                          <a:latin typeface="Arial" panose="020B0604020202020204" pitchFamily="34" charset="0"/>
                          <a:cs typeface="Arial" panose="020B0604020202020204" pitchFamily="34" charset="0"/>
                        </a:rPr>
                        <a:t>FS_eV2XARC_Ph2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0%</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SP-190631</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err="1">
                          <a:effectLst/>
                          <a:latin typeface="Arial" panose="020B0604020202020204" pitchFamily="34" charset="0"/>
                          <a:cs typeface="Arial" panose="020B0604020202020204" pitchFamily="34" charset="0"/>
                        </a:rPr>
                        <a:t>LaeYoung</a:t>
                      </a:r>
                      <a:r>
                        <a:rPr lang="en-US" sz="800" u="none" strike="noStrike" dirty="0">
                          <a:effectLst/>
                          <a:latin typeface="Arial" panose="020B0604020202020204" pitchFamily="34" charset="0"/>
                          <a:cs typeface="Arial" panose="020B0604020202020204" pitchFamily="34" charset="0"/>
                        </a:rPr>
                        <a:t> Kim, LG Electronics </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16"/>
                  </a:ext>
                </a:extLst>
              </a:tr>
              <a:tr h="257175">
                <a:tc>
                  <a:txBody>
                    <a:bodyPr/>
                    <a:lstStyle/>
                    <a:p>
                      <a:pPr algn="l" fontAlgn="ctr"/>
                      <a:r>
                        <a:rPr lang="en-US" sz="1100" u="none" strike="noStrike" dirty="0">
                          <a:effectLst/>
                          <a:latin typeface="+mn-lt"/>
                        </a:rPr>
                        <a:t>Study on supporting Unmanned Aerial Systems Connectivity, Identification, and Tracking</a:t>
                      </a:r>
                      <a:endParaRPr lang="en-US" sz="1100" b="0" i="0" u="none" strike="noStrike" dirty="0">
                        <a:solidFill>
                          <a:srgbClr val="000000"/>
                        </a:solidFill>
                        <a:effectLst/>
                        <a:latin typeface="+mn-lt"/>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FS_ID_UAS_SA2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SP-181114</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Qualcomm Incorporated, Stefano </a:t>
                      </a:r>
                      <a:r>
                        <a:rPr lang="en-US" sz="800" u="none" strike="noStrike" dirty="0" err="1">
                          <a:effectLst/>
                          <a:latin typeface="Arial" panose="020B0604020202020204" pitchFamily="34" charset="0"/>
                          <a:cs typeface="Arial" panose="020B0604020202020204" pitchFamily="34" charset="0"/>
                        </a:rPr>
                        <a:t>Faccin</a:t>
                      </a:r>
                      <a:r>
                        <a:rPr lang="en-US" sz="800" u="none" strike="noStrike" dirty="0">
                          <a:effectLst/>
                          <a:latin typeface="Arial" panose="020B0604020202020204" pitchFamily="34" charset="0"/>
                          <a:cs typeface="Arial" panose="020B0604020202020204" pitchFamily="34" charset="0"/>
                        </a:rPr>
                        <a:t> </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17"/>
                  </a:ext>
                </a:extLst>
              </a:tr>
              <a:tr h="128905">
                <a:tc>
                  <a:txBody>
                    <a:bodyPr/>
                    <a:lstStyle/>
                    <a:p>
                      <a:pPr algn="l" fontAlgn="ctr"/>
                      <a:r>
                        <a:rPr lang="en-US" sz="1100" u="none" strike="noStrike" dirty="0">
                          <a:effectLst/>
                          <a:latin typeface="+mn-lt"/>
                        </a:rPr>
                        <a:t>Study on enhanced support of Industrial </a:t>
                      </a:r>
                      <a:r>
                        <a:rPr lang="en-US" sz="1100" u="none" strike="noStrike" dirty="0" err="1">
                          <a:effectLst/>
                          <a:latin typeface="+mn-lt"/>
                        </a:rPr>
                        <a:t>IoT</a:t>
                      </a:r>
                      <a:r>
                        <a:rPr lang="en-US" sz="1100" u="none" strike="noStrike" dirty="0">
                          <a:effectLst/>
                          <a:latin typeface="+mn-lt"/>
                        </a:rPr>
                        <a:t> </a:t>
                      </a:r>
                      <a:endParaRPr lang="en-US" sz="1100" b="0" i="0" u="none" strike="noStrike" dirty="0">
                        <a:solidFill>
                          <a:srgbClr val="000000"/>
                        </a:solidFill>
                        <a:effectLst/>
                        <a:latin typeface="+mn-lt"/>
                      </a:endParaRPr>
                    </a:p>
                  </a:txBody>
                  <a:tcPr marL="4763" marR="4763" marT="4763" marB="0" anchor="ctr">
                    <a:solidFill>
                      <a:srgbClr val="92D050"/>
                    </a:solidFill>
                  </a:tcPr>
                </a:tc>
                <a:tc>
                  <a:txBody>
                    <a:bodyPr/>
                    <a:lstStyle/>
                    <a:p>
                      <a:pPr algn="l" fontAlgn="ctr"/>
                      <a:r>
                        <a:rPr lang="en-US" sz="800" u="none" strike="noStrike" dirty="0" err="1">
                          <a:effectLst/>
                          <a:latin typeface="Arial" panose="020B0604020202020204" pitchFamily="34" charset="0"/>
                          <a:cs typeface="Arial" panose="020B0604020202020204" pitchFamily="34" charset="0"/>
                        </a:rPr>
                        <a:t>FS_IIoT</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SP-190932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Nokia, Devaki </a:t>
                      </a:r>
                      <a:r>
                        <a:rPr lang="en-US" sz="800" u="none" strike="noStrike" dirty="0" err="1">
                          <a:effectLst/>
                          <a:latin typeface="Arial" panose="020B0604020202020204" pitchFamily="34" charset="0"/>
                          <a:cs typeface="Arial" panose="020B0604020202020204" pitchFamily="34" charset="0"/>
                        </a:rPr>
                        <a:t>Chandramouli</a:t>
                      </a:r>
                      <a:r>
                        <a:rPr lang="en-US" sz="800" u="none" strike="noStrike" dirty="0">
                          <a:effectLst/>
                          <a:latin typeface="Arial" panose="020B0604020202020204" pitchFamily="34" charset="0"/>
                          <a:cs typeface="Arial" panose="020B0604020202020204" pitchFamily="34" charset="0"/>
                        </a:rPr>
                        <a:t>, </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18"/>
                  </a:ext>
                </a:extLst>
              </a:tr>
              <a:tr h="128905">
                <a:tc>
                  <a:txBody>
                    <a:bodyPr/>
                    <a:lstStyle/>
                    <a:p>
                      <a:pPr algn="l" fontAlgn="ctr"/>
                      <a:r>
                        <a:rPr lang="en-US" sz="1100" u="none" strike="noStrike" dirty="0">
                          <a:effectLst/>
                          <a:latin typeface="+mn-lt"/>
                        </a:rPr>
                        <a:t>Study on Multimedia Priority Service (MPS) Phase 2, Stage 2 </a:t>
                      </a:r>
                      <a:endParaRPr lang="en-US" sz="1100" b="0" i="0" u="none" strike="noStrike" dirty="0">
                        <a:solidFill>
                          <a:srgbClr val="000000"/>
                        </a:solidFill>
                        <a:effectLst/>
                        <a:latin typeface="+mn-lt"/>
                      </a:endParaRPr>
                    </a:p>
                  </a:txBody>
                  <a:tcPr marL="4763" marR="4763" marT="4763" marB="0" anchor="ctr">
                    <a:solidFill>
                      <a:srgbClr val="92D050"/>
                    </a:solidFill>
                  </a:tcPr>
                </a:tc>
                <a:tc>
                  <a:txBody>
                    <a:bodyPr/>
                    <a:lstStyle/>
                    <a:p>
                      <a:pPr algn="l" fontAlgn="ctr"/>
                      <a:r>
                        <a:rPr lang="en-US" sz="800" u="none" strike="noStrike" dirty="0">
                          <a:effectLst/>
                          <a:latin typeface="Arial" panose="020B0604020202020204" pitchFamily="34" charset="0"/>
                          <a:cs typeface="Arial" panose="020B0604020202020204" pitchFamily="34" charset="0"/>
                        </a:rPr>
                        <a:t>FS_MPS2_St2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SP-190629</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Don </a:t>
                      </a:r>
                      <a:r>
                        <a:rPr lang="en-US" sz="800" u="none" strike="noStrike" dirty="0" err="1">
                          <a:effectLst/>
                          <a:latin typeface="Arial" panose="020B0604020202020204" pitchFamily="34" charset="0"/>
                          <a:cs typeface="Arial" panose="020B0604020202020204" pitchFamily="34" charset="0"/>
                        </a:rPr>
                        <a:t>Lukacs</a:t>
                      </a:r>
                      <a:r>
                        <a:rPr lang="en-US" sz="800" u="none" strike="noStrike" dirty="0">
                          <a:effectLst/>
                          <a:latin typeface="Arial" panose="020B0604020202020204" pitchFamily="34" charset="0"/>
                          <a:cs typeface="Arial" panose="020B0604020202020204" pitchFamily="34" charset="0"/>
                        </a:rPr>
                        <a:t>; </a:t>
                      </a:r>
                      <a:r>
                        <a:rPr lang="en-US" sz="800" u="none" strike="noStrike" dirty="0" err="1">
                          <a:effectLst/>
                          <a:latin typeface="Arial" panose="020B0604020202020204" pitchFamily="34" charset="0"/>
                          <a:cs typeface="Arial" panose="020B0604020202020204" pitchFamily="34" charset="0"/>
                        </a:rPr>
                        <a:t>Perspecta</a:t>
                      </a:r>
                      <a:r>
                        <a:rPr lang="en-US" sz="800" u="none" strike="noStrike" dirty="0">
                          <a:effectLst/>
                          <a:latin typeface="Arial" panose="020B0604020202020204" pitchFamily="34" charset="0"/>
                          <a:cs typeface="Arial" panose="020B0604020202020204" pitchFamily="34" charset="0"/>
                        </a:rPr>
                        <a:t> Labs </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19"/>
                  </a:ext>
                </a:extLst>
              </a:tr>
              <a:tr h="128905">
                <a:tc>
                  <a:txBody>
                    <a:bodyPr/>
                    <a:lstStyle/>
                    <a:p>
                      <a:pPr algn="l" fontAlgn="ctr"/>
                      <a:r>
                        <a:rPr lang="en-US" sz="1100" u="none" strike="noStrike">
                          <a:effectLst/>
                          <a:latin typeface="+mn-lt"/>
                        </a:rPr>
                        <a:t>Support for Multi-USIM Devices </a:t>
                      </a:r>
                      <a:endParaRPr lang="en-US" sz="1100" b="0" i="0" u="none" strike="noStrike">
                        <a:solidFill>
                          <a:srgbClr val="000000"/>
                        </a:solidFill>
                        <a:effectLst/>
                        <a:latin typeface="+mn-lt"/>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FS_MUSIM</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SP-190248</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err="1">
                          <a:effectLst/>
                          <a:latin typeface="Arial" panose="020B0604020202020204" pitchFamily="34" charset="0"/>
                          <a:cs typeface="Arial" panose="020B0604020202020204" pitchFamily="34" charset="0"/>
                        </a:rPr>
                        <a:t>Sašo</a:t>
                      </a:r>
                      <a:r>
                        <a:rPr lang="en-US" sz="800" u="none" strike="noStrike" dirty="0">
                          <a:effectLst/>
                          <a:latin typeface="Arial" panose="020B0604020202020204" pitchFamily="34" charset="0"/>
                          <a:cs typeface="Arial" panose="020B0604020202020204" pitchFamily="34" charset="0"/>
                        </a:rPr>
                        <a:t> </a:t>
                      </a:r>
                      <a:r>
                        <a:rPr lang="en-US" sz="800" u="none" strike="noStrike" dirty="0" err="1">
                          <a:effectLst/>
                          <a:latin typeface="Arial" panose="020B0604020202020204" pitchFamily="34" charset="0"/>
                          <a:cs typeface="Arial" panose="020B0604020202020204" pitchFamily="34" charset="0"/>
                        </a:rPr>
                        <a:t>Stojanovski</a:t>
                      </a:r>
                      <a:r>
                        <a:rPr lang="en-US" sz="800" u="none" strike="noStrike" dirty="0">
                          <a:effectLst/>
                          <a:latin typeface="Arial" panose="020B0604020202020204" pitchFamily="34" charset="0"/>
                          <a:cs typeface="Arial" panose="020B0604020202020204" pitchFamily="34" charset="0"/>
                        </a:rPr>
                        <a:t>, Intel </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20"/>
                  </a:ext>
                </a:extLst>
              </a:tr>
              <a:tr h="128905">
                <a:tc>
                  <a:txBody>
                    <a:bodyPr/>
                    <a:lstStyle/>
                    <a:p>
                      <a:pPr algn="l" fontAlgn="ctr"/>
                      <a:r>
                        <a:rPr lang="en-US" sz="1100" u="none" strike="noStrike" dirty="0">
                          <a:effectLst/>
                          <a:latin typeface="+mn-lt"/>
                        </a:rPr>
                        <a:t>Study on service-based support for SMS in 5GC</a:t>
                      </a:r>
                      <a:endParaRPr lang="en-US" sz="1100" b="0" i="0" u="none" strike="noStrike" dirty="0">
                        <a:solidFill>
                          <a:srgbClr val="000000"/>
                        </a:solidFill>
                        <a:effectLst/>
                        <a:latin typeface="+mn-lt"/>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FS_SB_SMS</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SP-190184</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George </a:t>
                      </a:r>
                      <a:r>
                        <a:rPr lang="en-US" sz="800" u="none" strike="noStrike" dirty="0" err="1">
                          <a:effectLst/>
                          <a:latin typeface="Arial" panose="020B0604020202020204" pitchFamily="34" charset="0"/>
                          <a:cs typeface="Arial" panose="020B0604020202020204" pitchFamily="34" charset="0"/>
                        </a:rPr>
                        <a:t>Foti</a:t>
                      </a:r>
                      <a:r>
                        <a:rPr lang="en-US" sz="800" u="none" strike="noStrike" dirty="0">
                          <a:effectLst/>
                          <a:latin typeface="Arial" panose="020B0604020202020204" pitchFamily="34" charset="0"/>
                          <a:cs typeface="Arial" panose="020B0604020202020204" pitchFamily="34" charset="0"/>
                        </a:rPr>
                        <a:t> </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21"/>
                  </a:ext>
                </a:extLst>
              </a:tr>
              <a:tr h="128905">
                <a:tc>
                  <a:txBody>
                    <a:bodyPr/>
                    <a:lstStyle/>
                    <a:p>
                      <a:pPr algn="l" fontAlgn="ctr"/>
                      <a:r>
                        <a:rPr lang="en-US" sz="1100" u="none" strike="noStrike" dirty="0">
                          <a:effectLst/>
                          <a:latin typeface="+mn-lt"/>
                        </a:rPr>
                        <a:t>Study on UPF enhancement for control and SBA</a:t>
                      </a:r>
                      <a:endParaRPr lang="en-US" sz="1100" b="0" i="0" u="none" strike="noStrike" dirty="0">
                        <a:solidFill>
                          <a:srgbClr val="000000"/>
                        </a:solidFill>
                        <a:effectLst/>
                        <a:latin typeface="+mn-lt"/>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FS_UPCAS</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S2</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a:effectLst/>
                          <a:latin typeface="Arial" panose="020B0604020202020204" pitchFamily="34" charset="0"/>
                          <a:cs typeface="Arial" panose="020B0604020202020204" pitchFamily="34" charset="0"/>
                        </a:rPr>
                        <a:t>SP-190187</a:t>
                      </a:r>
                      <a:endParaRPr lang="en-US" sz="800" b="0" i="0" u="none" strike="noStrike">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Dan Wang, China Mobile</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22"/>
                  </a:ext>
                </a:extLst>
              </a:tr>
              <a:tr h="257175">
                <a:tc>
                  <a:txBody>
                    <a:bodyPr/>
                    <a:lstStyle/>
                    <a:p>
                      <a:pPr algn="l" fontAlgn="ctr"/>
                      <a:r>
                        <a:rPr lang="en-US" sz="1100" u="none" strike="noStrike" dirty="0">
                          <a:effectLst/>
                          <a:latin typeface="+mn-lt"/>
                        </a:rPr>
                        <a:t>Study on the Usage of User Identifiers in the 5G System </a:t>
                      </a:r>
                      <a:endParaRPr lang="en-US" sz="1100" b="0" i="0" u="none" strike="noStrike" dirty="0">
                        <a:solidFill>
                          <a:srgbClr val="000000"/>
                        </a:solidFill>
                        <a:effectLst/>
                        <a:latin typeface="+mn-lt"/>
                      </a:endParaRPr>
                    </a:p>
                  </a:txBody>
                  <a:tcPr marL="4763" marR="4763" marT="4763" marB="0" anchor="ctr">
                    <a:solidFill>
                      <a:srgbClr val="92D050"/>
                    </a:solidFill>
                  </a:tcPr>
                </a:tc>
                <a:tc>
                  <a:txBody>
                    <a:bodyPr/>
                    <a:lstStyle/>
                    <a:p>
                      <a:pPr algn="l" fontAlgn="ctr"/>
                      <a:r>
                        <a:rPr lang="en-US" sz="800" u="none" strike="noStrike" dirty="0">
                          <a:effectLst/>
                          <a:latin typeface="Arial" panose="020B0604020202020204" pitchFamily="34" charset="0"/>
                          <a:cs typeface="Arial" panose="020B0604020202020204" pitchFamily="34" charset="0"/>
                        </a:rPr>
                        <a:t>FS_UUI5</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solidFill>
                      <a:srgbClr val="92D050"/>
                    </a:solidFill>
                  </a:tcPr>
                </a:tc>
                <a:tc>
                  <a:txBody>
                    <a:bodyPr/>
                    <a:lstStyle/>
                    <a:p>
                      <a:pPr algn="l" fontAlgn="ctr"/>
                      <a:r>
                        <a:rPr lang="en-US" sz="800" u="none" strike="noStrike" dirty="0">
                          <a:effectLst/>
                          <a:latin typeface="Arial" panose="020B0604020202020204" pitchFamily="34" charset="0"/>
                          <a:cs typeface="Arial" panose="020B0604020202020204" pitchFamily="34" charset="0"/>
                        </a:rPr>
                        <a:t>S2</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a:effectLst/>
                          <a:latin typeface="Arial" panose="020B0604020202020204" pitchFamily="34" charset="0"/>
                          <a:cs typeface="Arial" panose="020B0604020202020204" pitchFamily="34" charset="0"/>
                        </a:rPr>
                        <a:t>SP-190450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tc>
                  <a:txBody>
                    <a:bodyPr/>
                    <a:lstStyle/>
                    <a:p>
                      <a:pPr algn="l" fontAlgn="ctr"/>
                      <a:r>
                        <a:rPr lang="en-US" sz="800" u="none" strike="noStrike" dirty="0" err="1">
                          <a:effectLst/>
                          <a:latin typeface="Arial" panose="020B0604020202020204" pitchFamily="34" charset="0"/>
                          <a:cs typeface="Arial" panose="020B0604020202020204" pitchFamily="34" charset="0"/>
                        </a:rPr>
                        <a:t>Starsinic</a:t>
                      </a:r>
                      <a:r>
                        <a:rPr lang="en-US" sz="800" u="none" strike="noStrike" dirty="0">
                          <a:effectLst/>
                          <a:latin typeface="Arial" panose="020B0604020202020204" pitchFamily="34" charset="0"/>
                          <a:cs typeface="Arial" panose="020B0604020202020204" pitchFamily="34" charset="0"/>
                        </a:rPr>
                        <a:t>, Michael, </a:t>
                      </a:r>
                      <a:r>
                        <a:rPr lang="en-US" sz="800" u="none" strike="noStrike" dirty="0" err="1">
                          <a:effectLst/>
                          <a:latin typeface="Arial" panose="020B0604020202020204" pitchFamily="34" charset="0"/>
                          <a:cs typeface="Arial" panose="020B0604020202020204" pitchFamily="34" charset="0"/>
                        </a:rPr>
                        <a:t>Convida</a:t>
                      </a:r>
                      <a:r>
                        <a:rPr lang="en-US" sz="800" u="none" strike="noStrike" dirty="0">
                          <a:effectLst/>
                          <a:latin typeface="Arial" panose="020B0604020202020204" pitchFamily="34" charset="0"/>
                          <a:cs typeface="Arial" panose="020B0604020202020204" pitchFamily="34" charset="0"/>
                        </a:rPr>
                        <a:t> Wireless LLC </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ctr"/>
                </a:tc>
                <a:extLst>
                  <a:ext uri="{0D108BD9-81ED-4DB2-BD59-A6C34878D82A}">
                    <a16:rowId xmlns:a16="http://schemas.microsoft.com/office/drawing/2014/main" val="10023"/>
                  </a:ext>
                </a:extLst>
              </a:tr>
            </a:tbl>
          </a:graphicData>
        </a:graphic>
      </p:graphicFrame>
    </p:spTree>
    <p:extLst>
      <p:ext uri="{BB962C8B-B14F-4D97-AF65-F5344CB8AC3E}">
        <p14:creationId xmlns:p14="http://schemas.microsoft.com/office/powerpoint/2010/main" val="267624939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3GPP SA Leadership</a:t>
            </a:r>
          </a:p>
        </p:txBody>
      </p:sp>
    </p:spTree>
    <p:extLst>
      <p:ext uri="{BB962C8B-B14F-4D97-AF65-F5344CB8AC3E}">
        <p14:creationId xmlns:p14="http://schemas.microsoft.com/office/powerpoint/2010/main" val="8420728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 SA4 &amp; SA5 Studies</a:t>
            </a:r>
          </a:p>
        </p:txBody>
      </p:sp>
      <p:graphicFrame>
        <p:nvGraphicFramePr>
          <p:cNvPr id="4" name="Table 3"/>
          <p:cNvGraphicFramePr>
            <a:graphicFrameLocks noGrp="1"/>
          </p:cNvGraphicFramePr>
          <p:nvPr>
            <p:extLst>
              <p:ext uri="{D42A27DB-BD31-4B8C-83A1-F6EECF244321}">
                <p14:modId xmlns:p14="http://schemas.microsoft.com/office/powerpoint/2010/main" val="1891321613"/>
              </p:ext>
            </p:extLst>
          </p:nvPr>
        </p:nvGraphicFramePr>
        <p:xfrm>
          <a:off x="576772" y="2266438"/>
          <a:ext cx="10642212" cy="1093508"/>
        </p:xfrm>
        <a:graphic>
          <a:graphicData uri="http://schemas.openxmlformats.org/drawingml/2006/table">
            <a:tbl>
              <a:tblPr firstRow="1">
                <a:tableStyleId>{5C22544A-7EE6-4342-B048-85BDC9FD1C3A}</a:tableStyleId>
              </a:tblPr>
              <a:tblGrid>
                <a:gridCol w="4318785">
                  <a:extLst>
                    <a:ext uri="{9D8B030D-6E8A-4147-A177-3AD203B41FA5}">
                      <a16:colId xmlns:a16="http://schemas.microsoft.com/office/drawing/2014/main" val="20000"/>
                    </a:ext>
                  </a:extLst>
                </a:gridCol>
                <a:gridCol w="1779563">
                  <a:extLst>
                    <a:ext uri="{9D8B030D-6E8A-4147-A177-3AD203B41FA5}">
                      <a16:colId xmlns:a16="http://schemas.microsoft.com/office/drawing/2014/main" val="20001"/>
                    </a:ext>
                  </a:extLst>
                </a:gridCol>
                <a:gridCol w="851095">
                  <a:extLst>
                    <a:ext uri="{9D8B030D-6E8A-4147-A177-3AD203B41FA5}">
                      <a16:colId xmlns:a16="http://schemas.microsoft.com/office/drawing/2014/main" val="20002"/>
                    </a:ext>
                  </a:extLst>
                </a:gridCol>
                <a:gridCol w="851096">
                  <a:extLst>
                    <a:ext uri="{9D8B030D-6E8A-4147-A177-3AD203B41FA5}">
                      <a16:colId xmlns:a16="http://schemas.microsoft.com/office/drawing/2014/main" val="20003"/>
                    </a:ext>
                  </a:extLst>
                </a:gridCol>
                <a:gridCol w="1019907">
                  <a:extLst>
                    <a:ext uri="{9D8B030D-6E8A-4147-A177-3AD203B41FA5}">
                      <a16:colId xmlns:a16="http://schemas.microsoft.com/office/drawing/2014/main" val="20004"/>
                    </a:ext>
                  </a:extLst>
                </a:gridCol>
                <a:gridCol w="1821766">
                  <a:extLst>
                    <a:ext uri="{9D8B030D-6E8A-4147-A177-3AD203B41FA5}">
                      <a16:colId xmlns:a16="http://schemas.microsoft.com/office/drawing/2014/main" val="20005"/>
                    </a:ext>
                  </a:extLst>
                </a:gridCol>
              </a:tblGrid>
              <a:tr h="540105">
                <a:tc>
                  <a:txBody>
                    <a:bodyPr/>
                    <a:lstStyle/>
                    <a:p>
                      <a:pPr algn="ctr" fontAlgn="ctr"/>
                      <a:r>
                        <a:rPr lang="en-US" sz="1800" u="none" strike="noStrike" dirty="0">
                          <a:effectLst/>
                        </a:rPr>
                        <a:t>Name</a:t>
                      </a:r>
                      <a:endParaRPr lang="en-US" sz="18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800" u="none" strike="noStrike" dirty="0">
                          <a:effectLst/>
                        </a:rPr>
                        <a:t>Acronym</a:t>
                      </a:r>
                      <a:endParaRPr lang="en-US" sz="18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800" u="none" strike="noStrike" dirty="0">
                          <a:effectLst/>
                        </a:rPr>
                        <a:t>Group</a:t>
                      </a:r>
                      <a:endParaRPr lang="en-US" sz="18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800" u="none" strike="noStrike" dirty="0" err="1">
                          <a:effectLst/>
                        </a:rPr>
                        <a:t>Compl</a:t>
                      </a:r>
                      <a:r>
                        <a:rPr lang="en-US" sz="1800" u="none" strike="noStrike" dirty="0">
                          <a:effectLst/>
                        </a:rPr>
                        <a:t>.</a:t>
                      </a:r>
                      <a:endParaRPr lang="en-US" sz="18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800" u="none" strike="noStrike" dirty="0" err="1">
                          <a:effectLst/>
                        </a:rPr>
                        <a:t>tdoc</a:t>
                      </a:r>
                      <a:endParaRPr lang="en-US" sz="18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800" u="none" strike="noStrike" dirty="0">
                          <a:effectLst/>
                        </a:rPr>
                        <a:t>Rapporteur</a:t>
                      </a:r>
                      <a:endParaRPr lang="en-US" sz="1800" b="0" i="0" u="none" strike="noStrike" dirty="0">
                        <a:solidFill>
                          <a:srgbClr val="363636"/>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540105">
                <a:tc>
                  <a:txBody>
                    <a:bodyPr/>
                    <a:lstStyle/>
                    <a:p>
                      <a:pPr algn="l" fontAlgn="ctr"/>
                      <a:r>
                        <a:rPr lang="en-US" sz="1800" u="none" strike="noStrike" dirty="0">
                          <a:effectLst/>
                        </a:rPr>
                        <a:t>Study on VR Streaming Conformance and Guidelines </a:t>
                      </a:r>
                      <a:endParaRPr lang="en-US" sz="18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800" u="none" strike="noStrike" dirty="0" err="1">
                          <a:effectLst/>
                        </a:rPr>
                        <a:t>FS_VR_CoGui</a:t>
                      </a:r>
                      <a:endParaRPr lang="en-US" sz="18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800" u="none" strike="noStrike" dirty="0">
                          <a:effectLst/>
                        </a:rPr>
                        <a:t>S4</a:t>
                      </a:r>
                      <a:endParaRPr lang="en-US" sz="18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800" u="none" strike="noStrike" dirty="0">
                          <a:effectLst/>
                        </a:rPr>
                        <a:t>0%</a:t>
                      </a:r>
                      <a:endParaRPr lang="en-US" sz="18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800" u="none" strike="noStrike" dirty="0">
                          <a:effectLst/>
                        </a:rPr>
                        <a:t>SP-190642</a:t>
                      </a:r>
                      <a:endParaRPr lang="en-US" sz="1800" b="0" i="0" u="none" strike="noStrike" dirty="0">
                        <a:solidFill>
                          <a:srgbClr val="000000"/>
                        </a:solidFill>
                        <a:effectLst/>
                        <a:latin typeface="Arial" panose="020B0604020202020204" pitchFamily="34" charset="0"/>
                      </a:endParaRPr>
                    </a:p>
                  </a:txBody>
                  <a:tcPr marL="4763" marR="4763" marT="4763" marB="0" anchor="ctr"/>
                </a:tc>
                <a:tc>
                  <a:txBody>
                    <a:bodyPr/>
                    <a:lstStyle/>
                    <a:p>
                      <a:pPr algn="l" fontAlgn="ctr"/>
                      <a:r>
                        <a:rPr lang="en-US" sz="1800" u="none" strike="noStrike" dirty="0">
                          <a:effectLst/>
                        </a:rPr>
                        <a:t>Igor CURCIO </a:t>
                      </a:r>
                      <a:endParaRPr lang="en-US" sz="1800" b="0" i="0" u="none" strike="noStrike" dirty="0">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1"/>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590514450"/>
              </p:ext>
            </p:extLst>
          </p:nvPr>
        </p:nvGraphicFramePr>
        <p:xfrm>
          <a:off x="576773" y="4252913"/>
          <a:ext cx="10642210" cy="882015"/>
        </p:xfrm>
        <a:graphic>
          <a:graphicData uri="http://schemas.openxmlformats.org/drawingml/2006/table">
            <a:tbl>
              <a:tblPr firstRow="1">
                <a:tableStyleId>{5C22544A-7EE6-4342-B048-85BDC9FD1C3A}</a:tableStyleId>
              </a:tblPr>
              <a:tblGrid>
                <a:gridCol w="4662641">
                  <a:extLst>
                    <a:ext uri="{9D8B030D-6E8A-4147-A177-3AD203B41FA5}">
                      <a16:colId xmlns:a16="http://schemas.microsoft.com/office/drawing/2014/main" val="20000"/>
                    </a:ext>
                  </a:extLst>
                </a:gridCol>
                <a:gridCol w="1423707">
                  <a:extLst>
                    <a:ext uri="{9D8B030D-6E8A-4147-A177-3AD203B41FA5}">
                      <a16:colId xmlns:a16="http://schemas.microsoft.com/office/drawing/2014/main" val="20001"/>
                    </a:ext>
                  </a:extLst>
                </a:gridCol>
                <a:gridCol w="694057">
                  <a:extLst>
                    <a:ext uri="{9D8B030D-6E8A-4147-A177-3AD203B41FA5}">
                      <a16:colId xmlns:a16="http://schemas.microsoft.com/office/drawing/2014/main" val="20002"/>
                    </a:ext>
                  </a:extLst>
                </a:gridCol>
                <a:gridCol w="765242">
                  <a:extLst>
                    <a:ext uri="{9D8B030D-6E8A-4147-A177-3AD203B41FA5}">
                      <a16:colId xmlns:a16="http://schemas.microsoft.com/office/drawing/2014/main" val="20003"/>
                    </a:ext>
                  </a:extLst>
                </a:gridCol>
                <a:gridCol w="907613">
                  <a:extLst>
                    <a:ext uri="{9D8B030D-6E8A-4147-A177-3AD203B41FA5}">
                      <a16:colId xmlns:a16="http://schemas.microsoft.com/office/drawing/2014/main" val="20004"/>
                    </a:ext>
                  </a:extLst>
                </a:gridCol>
                <a:gridCol w="2188950">
                  <a:extLst>
                    <a:ext uri="{9D8B030D-6E8A-4147-A177-3AD203B41FA5}">
                      <a16:colId xmlns:a16="http://schemas.microsoft.com/office/drawing/2014/main" val="20005"/>
                    </a:ext>
                  </a:extLst>
                </a:gridCol>
              </a:tblGrid>
              <a:tr h="328612">
                <a:tc>
                  <a:txBody>
                    <a:bodyPr/>
                    <a:lstStyle/>
                    <a:p>
                      <a:pPr marL="0" algn="ctr" defTabSz="914400" rtl="0" eaLnBrk="1" fontAlgn="ctr" latinLnBrk="0" hangingPunct="1"/>
                      <a:r>
                        <a:rPr lang="en-US" sz="1800" b="1" u="none" strike="noStrike" kern="1200" dirty="0">
                          <a:solidFill>
                            <a:schemeClr val="lt1"/>
                          </a:solidFill>
                          <a:effectLst/>
                          <a:latin typeface="+mn-lt"/>
                          <a:ea typeface="+mn-ea"/>
                          <a:cs typeface="+mn-cs"/>
                        </a:rPr>
                        <a:t>Name</a:t>
                      </a:r>
                    </a:p>
                  </a:txBody>
                  <a:tcPr marL="4763" marR="4763" marT="4763" marB="0" anchor="ctr"/>
                </a:tc>
                <a:tc>
                  <a:txBody>
                    <a:bodyPr/>
                    <a:lstStyle/>
                    <a:p>
                      <a:pPr marL="0" algn="ctr" defTabSz="914400" rtl="0" eaLnBrk="1" fontAlgn="ctr" latinLnBrk="0" hangingPunct="1"/>
                      <a:r>
                        <a:rPr lang="en-US" sz="1800" b="1" u="none" strike="noStrike" kern="1200" dirty="0">
                          <a:solidFill>
                            <a:schemeClr val="lt1"/>
                          </a:solidFill>
                          <a:effectLst/>
                          <a:latin typeface="+mn-lt"/>
                          <a:ea typeface="+mn-ea"/>
                          <a:cs typeface="+mn-cs"/>
                        </a:rPr>
                        <a:t>Acronym</a:t>
                      </a:r>
                    </a:p>
                  </a:txBody>
                  <a:tcPr marL="4763" marR="4763" marT="4763" marB="0" anchor="ctr"/>
                </a:tc>
                <a:tc>
                  <a:txBody>
                    <a:bodyPr/>
                    <a:lstStyle/>
                    <a:p>
                      <a:pPr marL="0" algn="ctr" defTabSz="914400" rtl="0" eaLnBrk="1" fontAlgn="ctr" latinLnBrk="0" hangingPunct="1"/>
                      <a:r>
                        <a:rPr lang="en-US" sz="1800" b="1" u="none" strike="noStrike" kern="1200" dirty="0">
                          <a:solidFill>
                            <a:schemeClr val="lt1"/>
                          </a:solidFill>
                          <a:effectLst/>
                          <a:latin typeface="+mn-lt"/>
                          <a:ea typeface="+mn-ea"/>
                          <a:cs typeface="+mn-cs"/>
                        </a:rPr>
                        <a:t>Group</a:t>
                      </a:r>
                    </a:p>
                  </a:txBody>
                  <a:tcPr marL="4763" marR="4763" marT="4763" marB="0" anchor="ctr"/>
                </a:tc>
                <a:tc>
                  <a:txBody>
                    <a:bodyPr/>
                    <a:lstStyle/>
                    <a:p>
                      <a:pPr marL="0" algn="ctr" defTabSz="914400" rtl="0" eaLnBrk="1" fontAlgn="ctr" latinLnBrk="0" hangingPunct="1"/>
                      <a:r>
                        <a:rPr lang="en-US" sz="1800" b="1" u="none" strike="noStrike" kern="1200" dirty="0" err="1">
                          <a:solidFill>
                            <a:schemeClr val="lt1"/>
                          </a:solidFill>
                          <a:effectLst/>
                          <a:latin typeface="+mn-lt"/>
                          <a:ea typeface="+mn-ea"/>
                          <a:cs typeface="+mn-cs"/>
                        </a:rPr>
                        <a:t>Compl</a:t>
                      </a:r>
                      <a:r>
                        <a:rPr lang="en-US" sz="1800" b="1" u="none" strike="noStrike" kern="1200" dirty="0">
                          <a:solidFill>
                            <a:schemeClr val="lt1"/>
                          </a:solidFill>
                          <a:effectLst/>
                          <a:latin typeface="+mn-lt"/>
                          <a:ea typeface="+mn-ea"/>
                          <a:cs typeface="+mn-cs"/>
                        </a:rPr>
                        <a:t>.</a:t>
                      </a:r>
                    </a:p>
                  </a:txBody>
                  <a:tcPr marL="4763" marR="4763" marT="4763" marB="0" anchor="ctr"/>
                </a:tc>
                <a:tc>
                  <a:txBody>
                    <a:bodyPr/>
                    <a:lstStyle/>
                    <a:p>
                      <a:pPr marL="0" algn="ctr" defTabSz="914400" rtl="0" eaLnBrk="1" fontAlgn="ctr" latinLnBrk="0" hangingPunct="1"/>
                      <a:r>
                        <a:rPr lang="en-US" sz="1800" b="1" u="none" strike="noStrike" kern="1200" dirty="0" err="1">
                          <a:solidFill>
                            <a:schemeClr val="lt1"/>
                          </a:solidFill>
                          <a:effectLst/>
                          <a:latin typeface="+mn-lt"/>
                          <a:ea typeface="+mn-ea"/>
                          <a:cs typeface="+mn-cs"/>
                        </a:rPr>
                        <a:t>tdoc</a:t>
                      </a:r>
                      <a:endParaRPr lang="en-US" sz="1800" b="1" u="none" strike="noStrike" kern="1200" dirty="0">
                        <a:solidFill>
                          <a:schemeClr val="lt1"/>
                        </a:solidFill>
                        <a:effectLst/>
                        <a:latin typeface="+mn-lt"/>
                        <a:ea typeface="+mn-ea"/>
                        <a:cs typeface="+mn-cs"/>
                      </a:endParaRPr>
                    </a:p>
                  </a:txBody>
                  <a:tcPr marL="4763" marR="4763" marT="4763" marB="0" anchor="ctr"/>
                </a:tc>
                <a:tc>
                  <a:txBody>
                    <a:bodyPr/>
                    <a:lstStyle/>
                    <a:p>
                      <a:pPr marL="0" algn="ctr" defTabSz="914400" rtl="0" eaLnBrk="1" fontAlgn="ctr" latinLnBrk="0" hangingPunct="1"/>
                      <a:r>
                        <a:rPr lang="en-US" sz="1800" b="1" u="none" strike="noStrike" kern="1200" dirty="0">
                          <a:solidFill>
                            <a:schemeClr val="lt1"/>
                          </a:solidFill>
                          <a:effectLst/>
                          <a:latin typeface="+mn-lt"/>
                          <a:ea typeface="+mn-ea"/>
                          <a:cs typeface="+mn-cs"/>
                        </a:rPr>
                        <a:t>Rapporteur</a:t>
                      </a:r>
                    </a:p>
                  </a:txBody>
                  <a:tcPr marL="4763" marR="4763" marT="4763" marB="0" anchor="ctr"/>
                </a:tc>
                <a:extLst>
                  <a:ext uri="{0D108BD9-81ED-4DB2-BD59-A6C34878D82A}">
                    <a16:rowId xmlns:a16="http://schemas.microsoft.com/office/drawing/2014/main" val="10000"/>
                  </a:ext>
                </a:extLst>
              </a:tr>
              <a:tr h="128905">
                <a:tc>
                  <a:txBody>
                    <a:bodyPr/>
                    <a:lstStyle/>
                    <a:p>
                      <a:pPr marL="0" algn="l" defTabSz="914400" rtl="0" eaLnBrk="1" fontAlgn="ctr" latinLnBrk="0" hangingPunct="1"/>
                      <a:r>
                        <a:rPr lang="en-US" sz="1800" u="none" strike="noStrike" kern="1200" dirty="0">
                          <a:solidFill>
                            <a:schemeClr val="dk1"/>
                          </a:solidFill>
                          <a:effectLst/>
                          <a:latin typeface="+mn-lt"/>
                          <a:ea typeface="+mn-ea"/>
                          <a:cs typeface="+mn-cs"/>
                        </a:rPr>
                        <a:t>New Study on enhancement of Management Data Analytics Service</a:t>
                      </a:r>
                    </a:p>
                  </a:txBody>
                  <a:tcPr marL="4763" marR="4763" marT="4763" marB="0" anchor="ctr">
                    <a:solidFill>
                      <a:schemeClr val="accent6">
                        <a:lumMod val="60000"/>
                        <a:lumOff val="40000"/>
                      </a:schemeClr>
                    </a:solidFill>
                  </a:tcPr>
                </a:tc>
                <a:tc>
                  <a:txBody>
                    <a:bodyPr/>
                    <a:lstStyle/>
                    <a:p>
                      <a:pPr marL="0" algn="l" defTabSz="914400" rtl="0" eaLnBrk="1" fontAlgn="ctr" latinLnBrk="0" hangingPunct="1"/>
                      <a:r>
                        <a:rPr lang="en-US" sz="1800" u="none" strike="noStrike" kern="1200" dirty="0" err="1">
                          <a:solidFill>
                            <a:schemeClr val="dk1"/>
                          </a:solidFill>
                          <a:effectLst/>
                          <a:latin typeface="+mn-lt"/>
                          <a:ea typeface="+mn-ea"/>
                          <a:cs typeface="+mn-cs"/>
                        </a:rPr>
                        <a:t>FS_eMDAS</a:t>
                      </a:r>
                      <a:endParaRPr lang="en-US" sz="1800" u="none" strike="noStrike" kern="1200" dirty="0">
                        <a:solidFill>
                          <a:schemeClr val="dk1"/>
                        </a:solidFill>
                        <a:effectLst/>
                        <a:latin typeface="+mn-lt"/>
                        <a:ea typeface="+mn-ea"/>
                        <a:cs typeface="+mn-cs"/>
                      </a:endParaRPr>
                    </a:p>
                  </a:txBody>
                  <a:tcPr marL="4763" marR="4763" marT="4763" marB="0">
                    <a:solidFill>
                      <a:schemeClr val="accent6">
                        <a:lumMod val="60000"/>
                        <a:lumOff val="40000"/>
                      </a:schemeClr>
                    </a:solidFill>
                  </a:tcPr>
                </a:tc>
                <a:tc>
                  <a:txBody>
                    <a:bodyPr/>
                    <a:lstStyle/>
                    <a:p>
                      <a:pPr marL="0" algn="ctr" defTabSz="914400" rtl="0" eaLnBrk="1" fontAlgn="ctr" latinLnBrk="0" hangingPunct="1"/>
                      <a:r>
                        <a:rPr lang="en-US" sz="1800" u="none" strike="noStrike" kern="1200" dirty="0">
                          <a:solidFill>
                            <a:schemeClr val="dk1"/>
                          </a:solidFill>
                          <a:effectLst/>
                          <a:latin typeface="+mn-lt"/>
                          <a:ea typeface="+mn-ea"/>
                          <a:cs typeface="+mn-cs"/>
                        </a:rPr>
                        <a:t>S5</a:t>
                      </a:r>
                    </a:p>
                  </a:txBody>
                  <a:tcPr marL="4763" marR="4763" marT="4763" marB="0" anchor="ctr">
                    <a:solidFill>
                      <a:schemeClr val="accent6">
                        <a:lumMod val="60000"/>
                        <a:lumOff val="40000"/>
                      </a:schemeClr>
                    </a:solidFill>
                  </a:tcPr>
                </a:tc>
                <a:tc>
                  <a:txBody>
                    <a:bodyPr/>
                    <a:lstStyle/>
                    <a:p>
                      <a:pPr marL="0" algn="ctr" defTabSz="914400" rtl="0" eaLnBrk="1" fontAlgn="ctr" latinLnBrk="0" hangingPunct="1"/>
                      <a:r>
                        <a:rPr lang="en-US" sz="1800" u="none" strike="noStrike" kern="1200" dirty="0">
                          <a:solidFill>
                            <a:schemeClr val="dk1"/>
                          </a:solidFill>
                          <a:effectLst/>
                          <a:latin typeface="+mn-lt"/>
                          <a:ea typeface="+mn-ea"/>
                          <a:cs typeface="+mn-cs"/>
                        </a:rPr>
                        <a:t>0%</a:t>
                      </a:r>
                    </a:p>
                  </a:txBody>
                  <a:tcPr marL="4763" marR="4763" marT="4763" marB="0" anchor="ctr"/>
                </a:tc>
                <a:tc>
                  <a:txBody>
                    <a:bodyPr/>
                    <a:lstStyle/>
                    <a:p>
                      <a:pPr marL="0" algn="ctr" defTabSz="914400" rtl="0" eaLnBrk="1" fontAlgn="ctr" latinLnBrk="0" hangingPunct="1"/>
                      <a:r>
                        <a:rPr lang="en-GB" sz="1800" u="none" strike="noStrike" kern="1200" dirty="0">
                          <a:solidFill>
                            <a:schemeClr val="dk1"/>
                          </a:solidFill>
                          <a:effectLst/>
                          <a:latin typeface="+mn-lt"/>
                          <a:ea typeface="+mn-ea"/>
                          <a:cs typeface="+mn-cs"/>
                        </a:rPr>
                        <a:t>SP-190930</a:t>
                      </a:r>
                    </a:p>
                  </a:txBody>
                  <a:tcPr marL="4763" marR="4763" marT="4763" marB="0" anchor="ctr"/>
                </a:tc>
                <a:tc>
                  <a:txBody>
                    <a:bodyPr/>
                    <a:lstStyle/>
                    <a:p>
                      <a:pPr marL="0" algn="l" defTabSz="914400" rtl="0" eaLnBrk="1" fontAlgn="ctr" latinLnBrk="0" hangingPunct="1"/>
                      <a:r>
                        <a:rPr lang="en-US" sz="1800" u="none" strike="noStrike" kern="1200" dirty="0">
                          <a:solidFill>
                            <a:schemeClr val="dk1"/>
                          </a:solidFill>
                          <a:effectLst/>
                          <a:latin typeface="+mn-lt"/>
                          <a:ea typeface="+mn-ea"/>
                          <a:cs typeface="+mn-cs"/>
                        </a:rPr>
                        <a:t>Yao, </a:t>
                      </a:r>
                      <a:r>
                        <a:rPr lang="en-US" sz="1800" u="none" strike="noStrike" kern="1200" dirty="0" err="1">
                          <a:solidFill>
                            <a:schemeClr val="dk1"/>
                          </a:solidFill>
                          <a:effectLst/>
                          <a:latin typeface="+mn-lt"/>
                          <a:ea typeface="+mn-ea"/>
                          <a:cs typeface="+mn-cs"/>
                        </a:rPr>
                        <a:t>Yizhi</a:t>
                      </a:r>
                      <a:r>
                        <a:rPr lang="en-US" sz="1800" u="none" strike="noStrike" kern="1200" dirty="0">
                          <a:solidFill>
                            <a:schemeClr val="dk1"/>
                          </a:solidFill>
                          <a:effectLst/>
                          <a:latin typeface="+mn-lt"/>
                          <a:ea typeface="+mn-ea"/>
                          <a:cs typeface="+mn-cs"/>
                        </a:rPr>
                        <a:t>, Intel </a:t>
                      </a:r>
                    </a:p>
                  </a:txBody>
                  <a:tcPr marL="4763" marR="4763" marT="4763"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89703853"/>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 SA6 Studies</a:t>
            </a:r>
          </a:p>
        </p:txBody>
      </p:sp>
      <p:graphicFrame>
        <p:nvGraphicFramePr>
          <p:cNvPr id="3" name="Table 2"/>
          <p:cNvGraphicFramePr>
            <a:graphicFrameLocks noGrp="1"/>
          </p:cNvGraphicFramePr>
          <p:nvPr>
            <p:extLst>
              <p:ext uri="{D42A27DB-BD31-4B8C-83A1-F6EECF244321}">
                <p14:modId xmlns:p14="http://schemas.microsoft.com/office/powerpoint/2010/main" val="2063189471"/>
              </p:ext>
            </p:extLst>
          </p:nvPr>
        </p:nvGraphicFramePr>
        <p:xfrm>
          <a:off x="182879" y="1990577"/>
          <a:ext cx="11718390" cy="3755023"/>
        </p:xfrm>
        <a:graphic>
          <a:graphicData uri="http://schemas.openxmlformats.org/drawingml/2006/table">
            <a:tbl>
              <a:tblPr firstRow="1">
                <a:tableStyleId>{5C22544A-7EE6-4342-B048-85BDC9FD1C3A}</a:tableStyleId>
              </a:tblPr>
              <a:tblGrid>
                <a:gridCol w="5256654">
                  <a:extLst>
                    <a:ext uri="{9D8B030D-6E8A-4147-A177-3AD203B41FA5}">
                      <a16:colId xmlns:a16="http://schemas.microsoft.com/office/drawing/2014/main" val="20000"/>
                    </a:ext>
                  </a:extLst>
                </a:gridCol>
                <a:gridCol w="1432535">
                  <a:extLst>
                    <a:ext uri="{9D8B030D-6E8A-4147-A177-3AD203B41FA5}">
                      <a16:colId xmlns:a16="http://schemas.microsoft.com/office/drawing/2014/main" val="20001"/>
                    </a:ext>
                  </a:extLst>
                </a:gridCol>
                <a:gridCol w="745587">
                  <a:extLst>
                    <a:ext uri="{9D8B030D-6E8A-4147-A177-3AD203B41FA5}">
                      <a16:colId xmlns:a16="http://schemas.microsoft.com/office/drawing/2014/main" val="20002"/>
                    </a:ext>
                  </a:extLst>
                </a:gridCol>
                <a:gridCol w="1059967">
                  <a:extLst>
                    <a:ext uri="{9D8B030D-6E8A-4147-A177-3AD203B41FA5}">
                      <a16:colId xmlns:a16="http://schemas.microsoft.com/office/drawing/2014/main" val="20003"/>
                    </a:ext>
                  </a:extLst>
                </a:gridCol>
                <a:gridCol w="1127560">
                  <a:extLst>
                    <a:ext uri="{9D8B030D-6E8A-4147-A177-3AD203B41FA5}">
                      <a16:colId xmlns:a16="http://schemas.microsoft.com/office/drawing/2014/main" val="20004"/>
                    </a:ext>
                  </a:extLst>
                </a:gridCol>
                <a:gridCol w="2096087">
                  <a:extLst>
                    <a:ext uri="{9D8B030D-6E8A-4147-A177-3AD203B41FA5}">
                      <a16:colId xmlns:a16="http://schemas.microsoft.com/office/drawing/2014/main" val="20005"/>
                    </a:ext>
                  </a:extLst>
                </a:gridCol>
              </a:tblGrid>
              <a:tr h="339533">
                <a:tc>
                  <a:txBody>
                    <a:bodyPr/>
                    <a:lstStyle/>
                    <a:p>
                      <a:pPr algn="ctr" fontAlgn="ctr"/>
                      <a:r>
                        <a:rPr lang="en-US" sz="1600" u="none" strike="noStrike" dirty="0">
                          <a:effectLst/>
                        </a:rPr>
                        <a:t>Name</a:t>
                      </a:r>
                      <a:endParaRPr lang="en-US" sz="16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dirty="0">
                          <a:effectLst/>
                        </a:rPr>
                        <a:t>Acronym</a:t>
                      </a:r>
                      <a:endParaRPr lang="en-US" sz="16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Group</a:t>
                      </a:r>
                      <a:endParaRPr lang="en-US" sz="16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dirty="0" err="1">
                          <a:effectLst/>
                        </a:rPr>
                        <a:t>Compl</a:t>
                      </a:r>
                      <a:r>
                        <a:rPr lang="en-US" sz="1600" u="none" strike="noStrike" dirty="0">
                          <a:effectLst/>
                        </a:rPr>
                        <a:t>.</a:t>
                      </a:r>
                      <a:endParaRPr lang="en-US" sz="16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dirty="0" err="1">
                          <a:effectLst/>
                        </a:rPr>
                        <a:t>tdoc</a:t>
                      </a:r>
                      <a:endParaRPr lang="en-US" sz="16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dirty="0">
                          <a:effectLst/>
                        </a:rPr>
                        <a:t>Rapporteur</a:t>
                      </a:r>
                      <a:endParaRPr lang="en-US" sz="1600" b="0" i="0" u="none" strike="noStrike" dirty="0">
                        <a:solidFill>
                          <a:srgbClr val="363636"/>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339533">
                <a:tc>
                  <a:txBody>
                    <a:bodyPr/>
                    <a:lstStyle/>
                    <a:p>
                      <a:pPr algn="l" fontAlgn="ctr"/>
                      <a:r>
                        <a:rPr lang="en-US" sz="1600" u="none" strike="noStrike" dirty="0">
                          <a:effectLst/>
                        </a:rPr>
                        <a:t>Study on support of the 5GMSG Service </a:t>
                      </a:r>
                      <a:endParaRPr lang="en-US" sz="16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600" u="none" strike="noStrike" dirty="0">
                          <a:effectLst/>
                        </a:rPr>
                        <a:t>FS_5GMARCH</a:t>
                      </a:r>
                      <a:endParaRPr lang="en-US" sz="16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600" u="none" strike="noStrike">
                          <a:effectLst/>
                        </a:rPr>
                        <a:t>S6</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20%</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SP-190559</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Liu, Yue, China Mobile </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1"/>
                  </a:ext>
                </a:extLst>
              </a:tr>
              <a:tr h="677394">
                <a:tc>
                  <a:txBody>
                    <a:bodyPr/>
                    <a:lstStyle/>
                    <a:p>
                      <a:pPr algn="l" fontAlgn="ctr"/>
                      <a:r>
                        <a:rPr lang="en-US" sz="1600" u="none" strike="noStrike" dirty="0">
                          <a:effectLst/>
                        </a:rPr>
                        <a:t>Study on application layer support for Factories of the Future in 5G network</a:t>
                      </a:r>
                      <a:endParaRPr lang="en-US" sz="1600" b="0" i="0" u="none" strike="noStrike" dirty="0">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FS_FFAPP</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S6</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20%</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SP-181139</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Shao Weixiang, ZTE Corporation</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2"/>
                  </a:ext>
                </a:extLst>
              </a:tr>
              <a:tr h="677394">
                <a:tc>
                  <a:txBody>
                    <a:bodyPr/>
                    <a:lstStyle/>
                    <a:p>
                      <a:pPr algn="l" fontAlgn="ctr"/>
                      <a:r>
                        <a:rPr lang="en-US" sz="1600" u="none" strike="noStrike" dirty="0">
                          <a:effectLst/>
                        </a:rPr>
                        <a:t>Study on Mission Critical services over 5G multicast-broadcast system </a:t>
                      </a:r>
                      <a:endParaRPr lang="en-US" sz="16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600" u="none" strike="noStrike" dirty="0">
                          <a:effectLst/>
                        </a:rPr>
                        <a:t>FS_MC5MBS</a:t>
                      </a:r>
                      <a:endParaRPr lang="en-US" sz="16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600" u="none" strike="noStrike">
                          <a:effectLst/>
                        </a:rPr>
                        <a:t>S6</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20%</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SP-190929</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Val Oprescu, AT&amp;T </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3"/>
                  </a:ext>
                </a:extLst>
              </a:tr>
              <a:tr h="677394">
                <a:tc>
                  <a:txBody>
                    <a:bodyPr/>
                    <a:lstStyle/>
                    <a:p>
                      <a:pPr algn="l" fontAlgn="ctr"/>
                      <a:r>
                        <a:rPr lang="en-US" sz="1600" u="none" strike="noStrike" dirty="0">
                          <a:effectLst/>
                        </a:rPr>
                        <a:t>Study on enhancements to application layer support for V2X services </a:t>
                      </a:r>
                      <a:endParaRPr lang="en-US" sz="16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600" u="none" strike="noStrike" dirty="0">
                          <a:effectLst/>
                        </a:rPr>
                        <a:t>FS_eV2XAPP</a:t>
                      </a:r>
                      <a:endParaRPr lang="en-US" sz="16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600" u="none" strike="noStrike" dirty="0">
                          <a:effectLst/>
                        </a:rPr>
                        <a:t>S6</a:t>
                      </a:r>
                      <a:endParaRPr lang="en-US" sz="16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25%</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SP-190477</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Niranth Amogh, Huawei Telecommunications India </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4"/>
                  </a:ext>
                </a:extLst>
              </a:tr>
              <a:tr h="339533">
                <a:tc>
                  <a:txBody>
                    <a:bodyPr/>
                    <a:lstStyle/>
                    <a:p>
                      <a:pPr algn="l" fontAlgn="ctr"/>
                      <a:r>
                        <a:rPr lang="en-US" sz="1600" u="none" strike="noStrike">
                          <a:effectLst/>
                        </a:rPr>
                        <a:t>Study on application layer support for Unmanned Aerial System (UAS) </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FS_UASAPP</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S6</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25%</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SP-181252</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Niranth Amogh, Huawei</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5"/>
                  </a:ext>
                </a:extLst>
              </a:tr>
              <a:tr h="339533">
                <a:tc>
                  <a:txBody>
                    <a:bodyPr/>
                    <a:lstStyle/>
                    <a:p>
                      <a:pPr algn="l" fontAlgn="ctr"/>
                      <a:r>
                        <a:rPr lang="en-US" sz="1600" u="none" strike="noStrike">
                          <a:effectLst/>
                        </a:rPr>
                        <a:t>Study on Application Architecture for enabling Edge Applications</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FS_EDGEAPP</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S6</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70%</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SP-190065</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dirty="0" err="1">
                          <a:effectLst/>
                        </a:rPr>
                        <a:t>Nishant</a:t>
                      </a:r>
                      <a:r>
                        <a:rPr lang="en-US" sz="1600" u="none" strike="noStrike" dirty="0">
                          <a:effectLst/>
                        </a:rPr>
                        <a:t> Gupta, Samsung</a:t>
                      </a:r>
                      <a:endParaRPr lang="en-US" sz="1600" b="0" i="0" u="none" strike="noStrike" dirty="0">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197324479"/>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 SA1 Work Items</a:t>
            </a:r>
          </a:p>
        </p:txBody>
      </p:sp>
      <p:graphicFrame>
        <p:nvGraphicFramePr>
          <p:cNvPr id="3" name="Table 2"/>
          <p:cNvGraphicFramePr>
            <a:graphicFrameLocks noGrp="1"/>
          </p:cNvGraphicFramePr>
          <p:nvPr>
            <p:extLst>
              <p:ext uri="{D42A27DB-BD31-4B8C-83A1-F6EECF244321}">
                <p14:modId xmlns:p14="http://schemas.microsoft.com/office/powerpoint/2010/main" val="277608152"/>
              </p:ext>
            </p:extLst>
          </p:nvPr>
        </p:nvGraphicFramePr>
        <p:xfrm>
          <a:off x="641350" y="1509713"/>
          <a:ext cx="10860089" cy="4752972"/>
        </p:xfrm>
        <a:graphic>
          <a:graphicData uri="http://schemas.openxmlformats.org/drawingml/2006/table">
            <a:tbl>
              <a:tblPr firstRow="1">
                <a:tableStyleId>{5C22544A-7EE6-4342-B048-85BDC9FD1C3A}</a:tableStyleId>
              </a:tblPr>
              <a:tblGrid>
                <a:gridCol w="4758099">
                  <a:extLst>
                    <a:ext uri="{9D8B030D-6E8A-4147-A177-3AD203B41FA5}">
                      <a16:colId xmlns:a16="http://schemas.microsoft.com/office/drawing/2014/main" val="20000"/>
                    </a:ext>
                  </a:extLst>
                </a:gridCol>
                <a:gridCol w="1452855">
                  <a:extLst>
                    <a:ext uri="{9D8B030D-6E8A-4147-A177-3AD203B41FA5}">
                      <a16:colId xmlns:a16="http://schemas.microsoft.com/office/drawing/2014/main" val="20001"/>
                    </a:ext>
                  </a:extLst>
                </a:gridCol>
                <a:gridCol w="708267">
                  <a:extLst>
                    <a:ext uri="{9D8B030D-6E8A-4147-A177-3AD203B41FA5}">
                      <a16:colId xmlns:a16="http://schemas.microsoft.com/office/drawing/2014/main" val="20002"/>
                    </a:ext>
                  </a:extLst>
                </a:gridCol>
                <a:gridCol w="780909">
                  <a:extLst>
                    <a:ext uri="{9D8B030D-6E8A-4147-A177-3AD203B41FA5}">
                      <a16:colId xmlns:a16="http://schemas.microsoft.com/office/drawing/2014/main" val="20003"/>
                    </a:ext>
                  </a:extLst>
                </a:gridCol>
                <a:gridCol w="926195">
                  <a:extLst>
                    <a:ext uri="{9D8B030D-6E8A-4147-A177-3AD203B41FA5}">
                      <a16:colId xmlns:a16="http://schemas.microsoft.com/office/drawing/2014/main" val="20004"/>
                    </a:ext>
                  </a:extLst>
                </a:gridCol>
                <a:gridCol w="2233764">
                  <a:extLst>
                    <a:ext uri="{9D8B030D-6E8A-4147-A177-3AD203B41FA5}">
                      <a16:colId xmlns:a16="http://schemas.microsoft.com/office/drawing/2014/main" val="20005"/>
                    </a:ext>
                  </a:extLst>
                </a:gridCol>
              </a:tblGrid>
              <a:tr h="177856">
                <a:tc>
                  <a:txBody>
                    <a:bodyPr/>
                    <a:lstStyle/>
                    <a:p>
                      <a:pPr algn="ctr" fontAlgn="ctr"/>
                      <a:r>
                        <a:rPr lang="en-US" sz="1100" u="none" strike="noStrike">
                          <a:effectLst/>
                        </a:rPr>
                        <a:t>Name</a:t>
                      </a:r>
                      <a:endParaRPr lang="en-US" sz="11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Acronym</a:t>
                      </a:r>
                      <a:endParaRPr lang="en-US" sz="11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Group</a:t>
                      </a:r>
                      <a:endParaRPr lang="en-US" sz="11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Compl.</a:t>
                      </a:r>
                      <a:endParaRPr lang="en-US" sz="11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tdoc</a:t>
                      </a:r>
                      <a:endParaRPr lang="en-US" sz="11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Rapporteur</a:t>
                      </a:r>
                      <a:endParaRPr lang="en-US" sz="1100" b="0" i="0" u="none" strike="noStrike">
                        <a:solidFill>
                          <a:srgbClr val="363636"/>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177856">
                <a:tc>
                  <a:txBody>
                    <a:bodyPr/>
                    <a:lstStyle/>
                    <a:p>
                      <a:pPr algn="l" fontAlgn="ctr"/>
                      <a:r>
                        <a:rPr lang="en-US" sz="1100" u="none" strike="noStrike" dirty="0">
                          <a:effectLst/>
                        </a:rPr>
                        <a:t>Support for Multi-USIM Devices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a:effectLst/>
                        </a:rPr>
                        <a:t>MUSIM</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50%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SP-190309</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Liao, Ellen C, Intel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1"/>
                  </a:ext>
                </a:extLst>
              </a:tr>
              <a:tr h="350798">
                <a:tc>
                  <a:txBody>
                    <a:bodyPr/>
                    <a:lstStyle/>
                    <a:p>
                      <a:pPr algn="l" fontAlgn="ctr"/>
                      <a:r>
                        <a:rPr lang="en-US" sz="1100" u="none" strike="noStrike" dirty="0">
                          <a:effectLst/>
                        </a:rPr>
                        <a:t>Broadcast / Multicast requirements supporting Mission Critical Services in 5G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a:effectLst/>
                        </a:rPr>
                        <a:t>5MBS_eMC</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80%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SP-190822</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Toobe, Jens, BDBOS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2"/>
                  </a:ext>
                </a:extLst>
              </a:tr>
              <a:tr h="177856">
                <a:tc>
                  <a:txBody>
                    <a:bodyPr/>
                    <a:lstStyle/>
                    <a:p>
                      <a:pPr algn="l" fontAlgn="ctr"/>
                      <a:r>
                        <a:rPr lang="en-US" sz="1100" u="none" strike="noStrike" dirty="0">
                          <a:effectLst/>
                        </a:rPr>
                        <a:t>Audio-Visual Service Production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a:effectLst/>
                        </a:rPr>
                        <a:t>AVPROD</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80%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SP-190304</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Wagdin, Ian, BBC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3"/>
                  </a:ext>
                </a:extLst>
              </a:tr>
              <a:tr h="350798">
                <a:tc>
                  <a:txBody>
                    <a:bodyPr/>
                    <a:lstStyle/>
                    <a:p>
                      <a:pPr algn="l" fontAlgn="ctr"/>
                      <a:r>
                        <a:rPr lang="en-US" sz="1100" u="none" strike="noStrike" dirty="0">
                          <a:effectLst/>
                        </a:rPr>
                        <a:t>Communication Service Requirements for Critical Medical Applications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a:effectLst/>
                        </a:rPr>
                        <a:t>CMED</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dirty="0">
                          <a:effectLst/>
                        </a:rPr>
                        <a:t>S1</a:t>
                      </a:r>
                      <a:endParaRPr lang="en-US" sz="1100" b="0" i="0" u="none" strike="noStrike" dirty="0">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80%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SP-190306</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Lagrange, Mathieu, b&lt;&gt;com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4"/>
                  </a:ext>
                </a:extLst>
              </a:tr>
              <a:tr h="177856">
                <a:tc>
                  <a:txBody>
                    <a:bodyPr/>
                    <a:lstStyle/>
                    <a:p>
                      <a:pPr algn="l" fontAlgn="ctr"/>
                      <a:r>
                        <a:rPr lang="en-US" sz="1100" u="none" strike="noStrike" dirty="0">
                          <a:effectLst/>
                        </a:rPr>
                        <a:t>5G Enhancement for UAVs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a:effectLst/>
                        </a:rPr>
                        <a:t>EAV</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80%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SP-190308</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Qun Wei, China Unicom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5"/>
                  </a:ext>
                </a:extLst>
              </a:tr>
              <a:tr h="350798">
                <a:tc>
                  <a:txBody>
                    <a:bodyPr/>
                    <a:lstStyle/>
                    <a:p>
                      <a:pPr algn="l" fontAlgn="ctr"/>
                      <a:r>
                        <a:rPr lang="en-US" sz="1100" u="none" strike="noStrike" dirty="0">
                          <a:effectLst/>
                        </a:rPr>
                        <a:t>Enhancements for cyber-physical control applications in vertical domains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err="1">
                          <a:effectLst/>
                        </a:rPr>
                        <a:t>eCAV</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80%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SP-190310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Bahr, Michael, Siemens AG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6"/>
                  </a:ext>
                </a:extLst>
              </a:tr>
              <a:tr h="350798">
                <a:tc>
                  <a:txBody>
                    <a:bodyPr/>
                    <a:lstStyle/>
                    <a:p>
                      <a:pPr algn="l" fontAlgn="ctr"/>
                      <a:r>
                        <a:rPr lang="en-US" sz="1100" u="none" strike="noStrike" dirty="0">
                          <a:effectLst/>
                        </a:rPr>
                        <a:t>Support for Minimization of service Interruption</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a:effectLst/>
                        </a:rPr>
                        <a:t>MINT</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80%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SP-190814</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SungDuck Chun; LG Electronics</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7"/>
                  </a:ext>
                </a:extLst>
              </a:tr>
              <a:tr h="350798">
                <a:tc>
                  <a:txBody>
                    <a:bodyPr/>
                    <a:lstStyle/>
                    <a:p>
                      <a:pPr algn="l" fontAlgn="ctr"/>
                      <a:r>
                        <a:rPr lang="en-US" sz="1100" u="none" strike="noStrike" dirty="0">
                          <a:effectLst/>
                        </a:rPr>
                        <a:t>Complete Gap Analysis for Railways Mobile Communication System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a:effectLst/>
                        </a:rPr>
                        <a:t>MONASTERYEND</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80%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SP-190312</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Gach, Guillaume, UIC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8"/>
                  </a:ext>
                </a:extLst>
              </a:tr>
              <a:tr h="177856">
                <a:tc>
                  <a:txBody>
                    <a:bodyPr/>
                    <a:lstStyle/>
                    <a:p>
                      <a:pPr algn="l" fontAlgn="ctr"/>
                      <a:r>
                        <a:rPr lang="en-US" sz="1100" u="none" strike="noStrike" dirty="0">
                          <a:effectLst/>
                        </a:rPr>
                        <a:t>Network Controlled Interactive Service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a:effectLst/>
                        </a:rPr>
                        <a:t>NCIS</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80%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SP-190303</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Ning YANG, oppo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9"/>
                  </a:ext>
                </a:extLst>
              </a:tr>
              <a:tr h="350798">
                <a:tc>
                  <a:txBody>
                    <a:bodyPr/>
                    <a:lstStyle/>
                    <a:p>
                      <a:pPr algn="l" fontAlgn="ctr"/>
                      <a:r>
                        <a:rPr lang="en-US" sz="1100" u="none" strike="noStrike" dirty="0">
                          <a:effectLst/>
                        </a:rPr>
                        <a:t>Multimedia Priority Service (MPS) Phase 2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a:effectLst/>
                        </a:rPr>
                        <a:t>MPS2</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85%</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SP-190561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Singh, Ray P; Perspecta Labs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0"/>
                  </a:ext>
                </a:extLst>
              </a:tr>
              <a:tr h="350798">
                <a:tc>
                  <a:txBody>
                    <a:bodyPr/>
                    <a:lstStyle/>
                    <a:p>
                      <a:pPr algn="l" fontAlgn="ctr"/>
                      <a:r>
                        <a:rPr lang="en-US" sz="1100" u="none" strike="noStrike" dirty="0">
                          <a:effectLst/>
                        </a:rPr>
                        <a:t>Enhanced Relays for Energy </a:t>
                      </a:r>
                      <a:r>
                        <a:rPr lang="en-US" sz="1100" u="none" strike="noStrike" dirty="0" err="1">
                          <a:effectLst/>
                        </a:rPr>
                        <a:t>eFficiency</a:t>
                      </a:r>
                      <a:r>
                        <a:rPr lang="en-US" sz="1100" u="none" strike="noStrike" dirty="0">
                          <a:effectLst/>
                        </a:rPr>
                        <a:t> and Extensive Coverage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a:effectLst/>
                        </a:rPr>
                        <a:t>REFEC</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90%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SP-190307</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Norp, Toon, KPN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1"/>
                  </a:ext>
                </a:extLst>
              </a:tr>
              <a:tr h="350798">
                <a:tc>
                  <a:txBody>
                    <a:bodyPr/>
                    <a:lstStyle/>
                    <a:p>
                      <a:pPr algn="l" fontAlgn="ctr"/>
                      <a:r>
                        <a:rPr lang="en-US" sz="1100" u="none" strike="noStrike" dirty="0">
                          <a:effectLst/>
                        </a:rPr>
                        <a:t>Asset Tracking for 5G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a:effectLst/>
                        </a:rPr>
                        <a:t>ATRAC</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95%</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SP-190816</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Thierry Berisot, NOVAMINT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2"/>
                  </a:ext>
                </a:extLst>
              </a:tr>
              <a:tr h="350798">
                <a:tc>
                  <a:txBody>
                    <a:bodyPr/>
                    <a:lstStyle/>
                    <a:p>
                      <a:pPr algn="l" fontAlgn="ctr"/>
                      <a:r>
                        <a:rPr lang="en-US" sz="1100" u="none" strike="noStrike" dirty="0">
                          <a:effectLst/>
                        </a:rPr>
                        <a:t>Enhanced Calling Name Service Analytics Interworking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err="1">
                          <a:effectLst/>
                        </a:rPr>
                        <a:t>eCNAM_An</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SP-190818</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Hala.Mowafy@ericsson.com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3"/>
                  </a:ext>
                </a:extLst>
              </a:tr>
              <a:tr h="350798">
                <a:tc>
                  <a:txBody>
                    <a:bodyPr/>
                    <a:lstStyle/>
                    <a:p>
                      <a:pPr algn="l" fontAlgn="ctr"/>
                      <a:r>
                        <a:rPr lang="en-US" sz="1100" u="none" strike="noStrike" dirty="0">
                          <a:effectLst/>
                        </a:rPr>
                        <a:t>Enhancement for the 5G Control Plane Steering of Roaming for UE in CONNECTED mode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err="1">
                          <a:effectLst/>
                        </a:rPr>
                        <a:t>eCPSOR_CON</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SP-190820</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Minokuchi, Atsushi, NTT DOCOMO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4"/>
                  </a:ext>
                </a:extLst>
              </a:tr>
              <a:tr h="177856">
                <a:tc>
                  <a:txBody>
                    <a:bodyPr/>
                    <a:lstStyle/>
                    <a:p>
                      <a:pPr algn="l" fontAlgn="ctr"/>
                      <a:r>
                        <a:rPr lang="en-US" sz="1100" u="none" strike="noStrike" dirty="0">
                          <a:effectLst/>
                        </a:rPr>
                        <a:t>Multi-Device and multi-identity Enhancements </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l" fontAlgn="ctr"/>
                      <a:r>
                        <a:rPr lang="en-US" sz="1100" u="none" strike="noStrike" dirty="0" err="1">
                          <a:effectLst/>
                        </a:rPr>
                        <a:t>MuDE</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SP-190823</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Adrian.buckley@vivo.com </a:t>
                      </a:r>
                      <a:endParaRPr lang="en-US" sz="11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5"/>
                  </a:ext>
                </a:extLst>
              </a:tr>
              <a:tr h="177856">
                <a:tc>
                  <a:txBody>
                    <a:bodyPr/>
                    <a:lstStyle/>
                    <a:p>
                      <a:pPr algn="l" fontAlgn="ctr"/>
                      <a:r>
                        <a:rPr lang="en-US" sz="1100" u="none" strike="noStrike">
                          <a:effectLst/>
                        </a:rPr>
                        <a:t>Verification-modified Calling Name Display </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a:effectLst/>
                        </a:rPr>
                        <a:t>VMOD_DISPLAY</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a:effectLst/>
                        </a:rPr>
                        <a:t>S1</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763" marR="4763" marT="4763" marB="0" anchor="ctr">
                    <a:solidFill>
                      <a:schemeClr val="accent6">
                        <a:lumMod val="60000"/>
                        <a:lumOff val="40000"/>
                      </a:schemeClr>
                    </a:solidFill>
                  </a:tcPr>
                </a:tc>
                <a:tc>
                  <a:txBody>
                    <a:bodyPr/>
                    <a:lstStyle/>
                    <a:p>
                      <a:pPr algn="ctr" fontAlgn="ctr"/>
                      <a:r>
                        <a:rPr lang="en-US" sz="1100" u="none" strike="noStrike">
                          <a:effectLst/>
                        </a:rPr>
                        <a:t>SP-190085</a:t>
                      </a:r>
                      <a:endParaRPr lang="en-US" sz="11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100" u="none" strike="noStrike" dirty="0" err="1">
                          <a:effectLst/>
                        </a:rPr>
                        <a:t>Hala</a:t>
                      </a:r>
                      <a:r>
                        <a:rPr lang="en-US" sz="1100" u="none" strike="noStrike" dirty="0">
                          <a:effectLst/>
                        </a:rPr>
                        <a:t> </a:t>
                      </a:r>
                      <a:r>
                        <a:rPr lang="en-US" sz="1100" u="none" strike="noStrike" dirty="0" err="1">
                          <a:effectLst/>
                        </a:rPr>
                        <a:t>Mowafy</a:t>
                      </a:r>
                      <a:r>
                        <a:rPr lang="en-US" sz="1100" u="none" strike="noStrike" dirty="0">
                          <a:effectLst/>
                        </a:rPr>
                        <a:t>, Ericsson</a:t>
                      </a:r>
                      <a:endParaRPr lang="en-US" sz="1100" b="0" i="0" u="none" strike="noStrike" dirty="0">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16"/>
                  </a:ext>
                </a:extLst>
              </a:tr>
            </a:tbl>
          </a:graphicData>
        </a:graphic>
      </p:graphicFrame>
    </p:spTree>
    <p:extLst>
      <p:ext uri="{BB962C8B-B14F-4D97-AF65-F5344CB8AC3E}">
        <p14:creationId xmlns:p14="http://schemas.microsoft.com/office/powerpoint/2010/main" val="2937221585"/>
      </p:ext>
    </p:extLst>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 SA2/3/4/5/6 Work Items</a:t>
            </a:r>
          </a:p>
        </p:txBody>
      </p:sp>
      <p:graphicFrame>
        <p:nvGraphicFramePr>
          <p:cNvPr id="3" name="Table 2"/>
          <p:cNvGraphicFramePr>
            <a:graphicFrameLocks noGrp="1"/>
          </p:cNvGraphicFramePr>
          <p:nvPr>
            <p:extLst>
              <p:ext uri="{D42A27DB-BD31-4B8C-83A1-F6EECF244321}">
                <p14:modId xmlns:p14="http://schemas.microsoft.com/office/powerpoint/2010/main" val="1551912995"/>
              </p:ext>
            </p:extLst>
          </p:nvPr>
        </p:nvGraphicFramePr>
        <p:xfrm>
          <a:off x="314326" y="1947863"/>
          <a:ext cx="10877548" cy="3115181"/>
        </p:xfrm>
        <a:graphic>
          <a:graphicData uri="http://schemas.openxmlformats.org/drawingml/2006/table">
            <a:tbl>
              <a:tblPr firstRow="1">
                <a:tableStyleId>{5C22544A-7EE6-4342-B048-85BDC9FD1C3A}</a:tableStyleId>
              </a:tblPr>
              <a:tblGrid>
                <a:gridCol w="4765749">
                  <a:extLst>
                    <a:ext uri="{9D8B030D-6E8A-4147-A177-3AD203B41FA5}">
                      <a16:colId xmlns:a16="http://schemas.microsoft.com/office/drawing/2014/main" val="20000"/>
                    </a:ext>
                  </a:extLst>
                </a:gridCol>
                <a:gridCol w="1455190">
                  <a:extLst>
                    <a:ext uri="{9D8B030D-6E8A-4147-A177-3AD203B41FA5}">
                      <a16:colId xmlns:a16="http://schemas.microsoft.com/office/drawing/2014/main" val="20001"/>
                    </a:ext>
                  </a:extLst>
                </a:gridCol>
                <a:gridCol w="709405">
                  <a:extLst>
                    <a:ext uri="{9D8B030D-6E8A-4147-A177-3AD203B41FA5}">
                      <a16:colId xmlns:a16="http://schemas.microsoft.com/office/drawing/2014/main" val="20002"/>
                    </a:ext>
                  </a:extLst>
                </a:gridCol>
                <a:gridCol w="782165">
                  <a:extLst>
                    <a:ext uri="{9D8B030D-6E8A-4147-A177-3AD203B41FA5}">
                      <a16:colId xmlns:a16="http://schemas.microsoft.com/office/drawing/2014/main" val="20003"/>
                    </a:ext>
                  </a:extLst>
                </a:gridCol>
                <a:gridCol w="927684">
                  <a:extLst>
                    <a:ext uri="{9D8B030D-6E8A-4147-A177-3AD203B41FA5}">
                      <a16:colId xmlns:a16="http://schemas.microsoft.com/office/drawing/2014/main" val="20004"/>
                    </a:ext>
                  </a:extLst>
                </a:gridCol>
                <a:gridCol w="2237355">
                  <a:extLst>
                    <a:ext uri="{9D8B030D-6E8A-4147-A177-3AD203B41FA5}">
                      <a16:colId xmlns:a16="http://schemas.microsoft.com/office/drawing/2014/main" val="20005"/>
                    </a:ext>
                  </a:extLst>
                </a:gridCol>
              </a:tblGrid>
              <a:tr h="231266">
                <a:tc>
                  <a:txBody>
                    <a:bodyPr/>
                    <a:lstStyle/>
                    <a:p>
                      <a:pPr algn="ctr" fontAlgn="ctr"/>
                      <a:r>
                        <a:rPr lang="en-US" sz="1400" u="none" strike="noStrike" dirty="0">
                          <a:effectLst/>
                        </a:rPr>
                        <a:t>Name</a:t>
                      </a:r>
                      <a:endParaRPr lang="en-US" sz="14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Acronym</a:t>
                      </a:r>
                      <a:endParaRPr lang="en-US" sz="14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Group</a:t>
                      </a:r>
                      <a:endParaRPr lang="en-US" sz="14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Compl.</a:t>
                      </a:r>
                      <a:endParaRPr lang="en-US" sz="14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tdoc</a:t>
                      </a:r>
                      <a:endParaRPr lang="en-US" sz="14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Rapporteur</a:t>
                      </a:r>
                      <a:endParaRPr lang="en-US" sz="1400" b="0" i="0" u="none" strike="noStrike">
                        <a:solidFill>
                          <a:srgbClr val="363636"/>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231266">
                <a:tc>
                  <a:txBody>
                    <a:bodyPr/>
                    <a:lstStyle/>
                    <a:p>
                      <a:pPr algn="l" fontAlgn="ctr"/>
                      <a:r>
                        <a:rPr lang="en-US" sz="1400" u="none" strike="noStrike" dirty="0">
                          <a:effectLst/>
                        </a:rPr>
                        <a:t>5G System Enhancement for Advanced Interactive Services </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l" fontAlgn="ctr"/>
                      <a:r>
                        <a:rPr lang="en-US" sz="1400" u="none" strike="noStrike">
                          <a:effectLst/>
                        </a:rPr>
                        <a:t>5G_AIS</a:t>
                      </a:r>
                      <a:endParaRPr lang="en-US" sz="1400" b="0" i="0" u="none" strike="noStrike">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S2</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0%</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SP-190564</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Lei Yixue, Tencent </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1"/>
                  </a:ext>
                </a:extLst>
              </a:tr>
              <a:tr h="231266">
                <a:tc>
                  <a:txBody>
                    <a:bodyPr/>
                    <a:lstStyle/>
                    <a:p>
                      <a:pPr algn="l" fontAlgn="ctr"/>
                      <a:r>
                        <a:rPr lang="en-US" sz="1400" u="none" strike="noStrike" dirty="0">
                          <a:effectLst/>
                        </a:rPr>
                        <a:t>Supporting Flexible Local Area Data Network </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l" fontAlgn="ctr"/>
                      <a:r>
                        <a:rPr lang="en-US" sz="1400" u="none" strike="noStrike" dirty="0">
                          <a:effectLst/>
                        </a:rPr>
                        <a:t>FLADN</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S2</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0%</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SP-190563</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LG Electronics, Hyunsook Kim </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2"/>
                  </a:ext>
                </a:extLst>
              </a:tr>
              <a:tr h="231266">
                <a:tc>
                  <a:txBody>
                    <a:bodyPr/>
                    <a:lstStyle/>
                    <a:p>
                      <a:pPr algn="l" fontAlgn="ctr"/>
                      <a:r>
                        <a:rPr lang="en-US" sz="1400" u="none" strike="noStrike" dirty="0">
                          <a:effectLst/>
                        </a:rPr>
                        <a:t>Integration of GBA into 5GC </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l" fontAlgn="ctr"/>
                      <a:r>
                        <a:rPr lang="en-US" sz="1400" u="none" strike="noStrike" dirty="0">
                          <a:effectLst/>
                        </a:rPr>
                        <a:t>GBA_5G</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S3</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0%</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SP-190714</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Vlasios Tsiatsis, Ericsson </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3"/>
                  </a:ext>
                </a:extLst>
              </a:tr>
              <a:tr h="461393">
                <a:tc>
                  <a:txBody>
                    <a:bodyPr/>
                    <a:lstStyle/>
                    <a:p>
                      <a:pPr algn="l" fontAlgn="ctr"/>
                      <a:r>
                        <a:rPr lang="en-US" sz="1400" u="none" strike="noStrike" dirty="0">
                          <a:effectLst/>
                        </a:rPr>
                        <a:t>Terminal Audio quality performance and Test methods for Immersive Audio Services</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ATIAS</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10%</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SP-190040</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Stéphane Ragot, Orange</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4"/>
                  </a:ext>
                </a:extLst>
              </a:tr>
              <a:tr h="461393">
                <a:tc>
                  <a:txBody>
                    <a:bodyPr/>
                    <a:lstStyle/>
                    <a:p>
                      <a:pPr algn="l" fontAlgn="ctr"/>
                      <a:r>
                        <a:rPr lang="en-US" sz="1400" u="none" strike="noStrike" dirty="0">
                          <a:effectLst/>
                        </a:rPr>
                        <a:t>Support of Immersive Teleconferencing and Telepresence for Remote Terminals </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ITT4RT</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20%</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SP-180985</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Ye-Kui Wang , Huawei Technologies Co. Ltd.</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5"/>
                  </a:ext>
                </a:extLst>
              </a:tr>
              <a:tr h="343406">
                <a:tc>
                  <a:txBody>
                    <a:bodyPr/>
                    <a:lstStyle/>
                    <a:p>
                      <a:pPr algn="l" fontAlgn="ctr"/>
                      <a:r>
                        <a:rPr lang="en-US" sz="1400" u="none" strike="noStrike" dirty="0">
                          <a:effectLst/>
                        </a:rPr>
                        <a:t>EVS Codec Extension for Immersive Voice and Audio Services</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IVAS_Codec</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S4</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26%</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dirty="0">
                          <a:effectLst/>
                        </a:rPr>
                        <a:t>SP-170611</a:t>
                      </a:r>
                      <a:endParaRPr lang="en-US" sz="1400" b="0" i="0" u="none" strike="noStrike" dirty="0">
                        <a:solidFill>
                          <a:srgbClr val="000000"/>
                        </a:solidFill>
                        <a:effectLst/>
                        <a:latin typeface="Arial" panose="020B0604020202020204" pitchFamily="34" charset="0"/>
                      </a:endParaRPr>
                    </a:p>
                  </a:txBody>
                  <a:tcPr marL="4763" marR="4763" marT="4763" marB="0" anchor="ctr"/>
                </a:tc>
                <a:tc>
                  <a:txBody>
                    <a:bodyPr/>
                    <a:lstStyle/>
                    <a:p>
                      <a:pPr algn="l" fontAlgn="ctr"/>
                      <a:endParaRPr lang="en-US" sz="1400" b="0" i="0" u="none" strike="noStrike" dirty="0">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6"/>
                  </a:ext>
                </a:extLst>
              </a:tr>
              <a:tr h="231266">
                <a:tc>
                  <a:txBody>
                    <a:bodyPr/>
                    <a:lstStyle/>
                    <a:p>
                      <a:pPr algn="l" fontAlgn="ctr"/>
                      <a:r>
                        <a:rPr lang="en-US" sz="1400" u="none" strike="noStrike" dirty="0">
                          <a:effectLst/>
                        </a:rPr>
                        <a:t>MC services support on IOPS mode of operation </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l" fontAlgn="ctr"/>
                      <a:r>
                        <a:rPr lang="en-US" sz="1400" u="none" strike="noStrike">
                          <a:effectLst/>
                        </a:rPr>
                        <a:t>MCIOPS</a:t>
                      </a:r>
                      <a:endParaRPr lang="en-US" sz="1400" b="0" i="0" u="none" strike="noStrike">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S6</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10%</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SP-190480</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Camilo.solano@ericsson.com </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7"/>
                  </a:ext>
                </a:extLst>
              </a:tr>
              <a:tr h="461393">
                <a:tc>
                  <a:txBody>
                    <a:bodyPr/>
                    <a:lstStyle/>
                    <a:p>
                      <a:pPr algn="l" fontAlgn="ctr"/>
                      <a:r>
                        <a:rPr lang="en-US" sz="1400" u="none" strike="noStrike" dirty="0">
                          <a:effectLst/>
                        </a:rPr>
                        <a:t>Enhancements to Application Architecture for the Mobile Communication System for Railways Phase 2 </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l" fontAlgn="ctr"/>
                      <a:r>
                        <a:rPr lang="en-US" sz="1400" u="none" strike="noStrike" dirty="0">
                          <a:effectLst/>
                        </a:rPr>
                        <a:t>eMONASTERY2</a:t>
                      </a:r>
                      <a:endParaRPr lang="en-US" sz="14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400" u="none" strike="noStrike">
                          <a:effectLst/>
                        </a:rPr>
                        <a:t>S6</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70%</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SP-190565</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Oettl, Martin, Nokia </a:t>
                      </a:r>
                      <a:endParaRPr lang="en-US" sz="14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8"/>
                  </a:ext>
                </a:extLst>
              </a:tr>
              <a:tr h="231266">
                <a:tc>
                  <a:txBody>
                    <a:bodyPr/>
                    <a:lstStyle/>
                    <a:p>
                      <a:pPr algn="l" fontAlgn="ctr"/>
                      <a:r>
                        <a:rPr lang="en-US" sz="1400" u="none" strike="noStrike">
                          <a:effectLst/>
                        </a:rPr>
                        <a:t>(Small) Technical Enhancements and Improvements for Rel-17</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a:effectLst/>
                        </a:rPr>
                        <a:t>TEI17</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 </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0%</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400" u="none" strike="noStrike">
                          <a:effectLst/>
                        </a:rPr>
                        <a:t> </a:t>
                      </a:r>
                      <a:endParaRPr lang="en-US" sz="14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400" u="none" strike="noStrike" dirty="0">
                          <a:effectLst/>
                        </a:rPr>
                        <a:t> </a:t>
                      </a:r>
                      <a:endParaRPr lang="en-US" sz="1400" b="0" i="0" u="none" strike="noStrike" dirty="0">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18365020"/>
      </p:ext>
    </p:extLst>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Prioritization @SA#85</a:t>
            </a:r>
          </a:p>
        </p:txBody>
      </p:sp>
      <p:sp>
        <p:nvSpPr>
          <p:cNvPr id="8195" name="Content Placeholder 2"/>
          <p:cNvSpPr>
            <a:spLocks noGrp="1"/>
          </p:cNvSpPr>
          <p:nvPr>
            <p:ph idx="1"/>
          </p:nvPr>
        </p:nvSpPr>
        <p:spPr>
          <a:xfrm>
            <a:off x="166688" y="1768475"/>
            <a:ext cx="12025311" cy="4351338"/>
          </a:xfrm>
        </p:spPr>
        <p:txBody>
          <a:bodyPr/>
          <a:lstStyle/>
          <a:p>
            <a:pPr marL="447675" indent="-447675"/>
            <a:r>
              <a:rPr lang="en-US" altLang="en-US" sz="1800" dirty="0"/>
              <a:t>Prioritization of Rel-17 (Study/Work) items is only required for SA2, all other SA WGs can cover the estimated efforts for their planned items in the estimated time frame.</a:t>
            </a:r>
          </a:p>
          <a:p>
            <a:pPr marL="447675" indent="-447675"/>
            <a:r>
              <a:rPr lang="en-US" altLang="en-US" sz="1800" dirty="0"/>
              <a:t>The prioritization discussions were made under the current assumption that Rel-17 is a 15 month release and that in the remaining 12 months there will be 7 SA2 meetings.</a:t>
            </a:r>
          </a:p>
          <a:p>
            <a:pPr marL="447675" indent="-447675"/>
            <a:r>
              <a:rPr lang="en-US" altLang="en-US" sz="1800" dirty="0"/>
              <a:t>SA#85 categorized all Rel-17 SA2 items into three categories</a:t>
            </a:r>
          </a:p>
          <a:p>
            <a:pPr marL="628650" lvl="1" indent="-171450"/>
            <a:r>
              <a:rPr lang="en-US" altLang="en-US" sz="1600" dirty="0"/>
              <a:t>in – i.e. the item will definitely be contained in Rel-17, but might undergo further down-scoping until SA#86 (see next slides)</a:t>
            </a:r>
          </a:p>
          <a:p>
            <a:pPr marL="628650" lvl="1" indent="-171450"/>
            <a:r>
              <a:rPr lang="en-US" altLang="en-US" sz="1600" dirty="0"/>
              <a:t>in* – i.e. the item has a chance to become part of Rel-17, given that time in SA2 is available after all (down-scoped) in items are served.</a:t>
            </a:r>
          </a:p>
          <a:p>
            <a:pPr marL="628650" lvl="1" indent="-171450"/>
            <a:r>
              <a:rPr lang="en-US" altLang="en-US" sz="1600" dirty="0"/>
              <a:t>out – i.e. the item will not be in Rel-17.</a:t>
            </a:r>
          </a:p>
          <a:p>
            <a:pPr marL="447675" indent="-447675"/>
            <a:r>
              <a:rPr lang="en-US" altLang="en-US" sz="1800" dirty="0"/>
              <a:t>The items listed included all known Rel-17 SA2 items as well as all SA1 items for which so far no corresponding SA2 item has been created.</a:t>
            </a:r>
          </a:p>
          <a:p>
            <a:pPr marL="447675" indent="-447675"/>
            <a:r>
              <a:rPr lang="en-US" altLang="en-US" sz="1800" dirty="0"/>
              <a:t>Note that some of the in items are currently estimated to use more than the maximal available SA2 TUs per item.</a:t>
            </a:r>
          </a:p>
          <a:p>
            <a:pPr marL="447675" indent="-447675"/>
            <a:r>
              <a:rPr lang="en-US" altLang="en-US" sz="1800" dirty="0"/>
              <a:t>The prioritization took many factors into account, e.g. </a:t>
            </a:r>
          </a:p>
          <a:p>
            <a:pPr marL="628650" lvl="1" indent="-171450"/>
            <a:r>
              <a:rPr lang="en-US" altLang="en-US" sz="1600" dirty="0"/>
              <a:t>prioritized lists by companies which were consolidated by the SA Chairman; </a:t>
            </a:r>
          </a:p>
          <a:p>
            <a:pPr marL="628650" lvl="1" indent="-171450"/>
            <a:r>
              <a:rPr lang="en-US" altLang="en-US" sz="1600" dirty="0"/>
              <a:t>dependencies with RAN as well as with outside </a:t>
            </a:r>
            <a:r>
              <a:rPr lang="en-US" altLang="en-US" sz="1600" dirty="0" err="1"/>
              <a:t>boides</a:t>
            </a:r>
            <a:r>
              <a:rPr lang="en-US" altLang="en-US" sz="1600" dirty="0"/>
              <a:t> (e.g. IETF);</a:t>
            </a:r>
          </a:p>
          <a:p>
            <a:pPr marL="628650" lvl="1" indent="-171450"/>
            <a:r>
              <a:rPr lang="en-US" altLang="en-US" sz="1600" dirty="0"/>
              <a:t>estimated SA2 Time Units per item.</a:t>
            </a:r>
          </a:p>
        </p:txBody>
      </p:sp>
    </p:spTree>
    <p:extLst>
      <p:ext uri="{BB962C8B-B14F-4D97-AF65-F5344CB8AC3E}">
        <p14:creationId xmlns:p14="http://schemas.microsoft.com/office/powerpoint/2010/main" val="338408788"/>
      </p:ext>
    </p:extLst>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Prioritized R17 List – in &amp; in* </a:t>
            </a:r>
          </a:p>
        </p:txBody>
      </p:sp>
      <p:pic>
        <p:nvPicPr>
          <p:cNvPr id="104" name="Picture 103"/>
          <p:cNvPicPr>
            <a:picLocks noChangeAspect="1"/>
          </p:cNvPicPr>
          <p:nvPr/>
        </p:nvPicPr>
        <p:blipFill>
          <a:blip r:embed="rId2"/>
          <a:stretch>
            <a:fillRect/>
          </a:stretch>
        </p:blipFill>
        <p:spPr>
          <a:xfrm>
            <a:off x="121030" y="1790445"/>
            <a:ext cx="10991619" cy="4419744"/>
          </a:xfrm>
          <a:prstGeom prst="rect">
            <a:avLst/>
          </a:prstGeom>
        </p:spPr>
      </p:pic>
    </p:spTree>
    <p:extLst>
      <p:ext uri="{BB962C8B-B14F-4D97-AF65-F5344CB8AC3E}">
        <p14:creationId xmlns:p14="http://schemas.microsoft.com/office/powerpoint/2010/main" val="543940739"/>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Prioritized R17 List – out &amp; others</a:t>
            </a:r>
          </a:p>
        </p:txBody>
      </p:sp>
      <p:pic>
        <p:nvPicPr>
          <p:cNvPr id="4" name="Picture 3"/>
          <p:cNvPicPr>
            <a:picLocks noChangeAspect="1"/>
          </p:cNvPicPr>
          <p:nvPr/>
        </p:nvPicPr>
        <p:blipFill>
          <a:blip r:embed="rId2"/>
          <a:stretch>
            <a:fillRect/>
          </a:stretch>
        </p:blipFill>
        <p:spPr>
          <a:xfrm>
            <a:off x="189328" y="2319819"/>
            <a:ext cx="8702066" cy="3225748"/>
          </a:xfrm>
          <a:prstGeom prst="rect">
            <a:avLst/>
          </a:prstGeom>
        </p:spPr>
      </p:pic>
      <p:sp>
        <p:nvSpPr>
          <p:cNvPr id="5" name="Oval Callout 4"/>
          <p:cNvSpPr/>
          <p:nvPr/>
        </p:nvSpPr>
        <p:spPr>
          <a:xfrm>
            <a:off x="9655187" y="2474260"/>
            <a:ext cx="2232013" cy="865990"/>
          </a:xfrm>
          <a:prstGeom prst="wedgeEllipseCallout">
            <a:avLst>
              <a:gd name="adj1" fmla="val -85899"/>
              <a:gd name="adj2" fmla="val 250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shifted to CT</a:t>
            </a:r>
            <a:endParaRPr lang="en-US" dirty="0"/>
          </a:p>
        </p:txBody>
      </p:sp>
      <p:sp>
        <p:nvSpPr>
          <p:cNvPr id="7" name="Oval Callout 6"/>
          <p:cNvSpPr/>
          <p:nvPr/>
        </p:nvSpPr>
        <p:spPr>
          <a:xfrm>
            <a:off x="9590442" y="3499698"/>
            <a:ext cx="2454537" cy="1002378"/>
          </a:xfrm>
          <a:prstGeom prst="wedgeEllipseCallout">
            <a:avLst>
              <a:gd name="adj1" fmla="val -79628"/>
              <a:gd name="adj2" fmla="val -6697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try to merge </a:t>
            </a:r>
          </a:p>
          <a:p>
            <a:pPr algn="ctr"/>
            <a:r>
              <a:rPr lang="de-DE" dirty="0"/>
              <a:t>with ID-UAS </a:t>
            </a:r>
            <a:endParaRPr lang="en-US" dirty="0"/>
          </a:p>
        </p:txBody>
      </p:sp>
    </p:spTree>
    <p:extLst>
      <p:ext uri="{BB962C8B-B14F-4D97-AF65-F5344CB8AC3E}">
        <p14:creationId xmlns:p14="http://schemas.microsoft.com/office/powerpoint/2010/main" val="2182489699"/>
      </p:ext>
    </p:extLst>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Prioritization @SA#86</a:t>
            </a:r>
          </a:p>
        </p:txBody>
      </p:sp>
      <p:sp>
        <p:nvSpPr>
          <p:cNvPr id="8195" name="Content Placeholder 2"/>
          <p:cNvSpPr>
            <a:spLocks noGrp="1"/>
          </p:cNvSpPr>
          <p:nvPr>
            <p:ph idx="1"/>
          </p:nvPr>
        </p:nvSpPr>
        <p:spPr>
          <a:xfrm>
            <a:off x="342900" y="1825625"/>
            <a:ext cx="11391900" cy="4351338"/>
          </a:xfrm>
        </p:spPr>
        <p:txBody>
          <a:bodyPr/>
          <a:lstStyle/>
          <a:p>
            <a:pPr marL="447675" indent="-447675"/>
            <a:r>
              <a:rPr lang="en-US" altLang="en-US" sz="2000" dirty="0"/>
              <a:t>SA2 was tasked to break down all Rel-17 items into individual work tasks. SA2 will not perform any down-scoping.</a:t>
            </a:r>
          </a:p>
          <a:p>
            <a:pPr marL="447675" indent="-447675"/>
            <a:r>
              <a:rPr lang="en-US" altLang="en-US" sz="2000" dirty="0"/>
              <a:t>SA#86 will prioritize the work tasks as listed by SA2. This means that items which are marked in/in* might be reduced in their scope and thus more Time Units will be available for other items.</a:t>
            </a:r>
          </a:p>
          <a:p>
            <a:pPr marL="447675" indent="-447675"/>
            <a:r>
              <a:rPr lang="en-US" altLang="en-US" sz="2000" dirty="0"/>
              <a:t>For each item a moderator was named who will consolidate initial input from individual members on the prioritization the work tasks of that item. For this purpose a new SA_DRAFTS mailing list will be created. </a:t>
            </a:r>
          </a:p>
          <a:p>
            <a:pPr marL="447675" indent="-447675"/>
            <a:r>
              <a:rPr lang="en-US" altLang="en-US" sz="2000" dirty="0"/>
              <a:t>Moderators will present their consolidated input at SA#86. </a:t>
            </a:r>
          </a:p>
          <a:p>
            <a:pPr marL="447675" indent="-447675"/>
            <a:r>
              <a:rPr lang="en-US" altLang="en-US" sz="2000" dirty="0"/>
              <a:t>Individual members are requested to bring further input contributions to the SA#86 Rel-17 prioritization discussion.</a:t>
            </a:r>
          </a:p>
          <a:p>
            <a:pPr marL="447675" indent="-447675"/>
            <a:r>
              <a:rPr lang="en-US" altLang="en-US" sz="2000" dirty="0"/>
              <a:t>For more details see endorsed papers </a:t>
            </a:r>
            <a:r>
              <a:rPr lang="en-US" altLang="en-US" sz="2000" dirty="0">
                <a:hlinkClick r:id="rId2"/>
              </a:rPr>
              <a:t>SP-190949</a:t>
            </a:r>
            <a:r>
              <a:rPr lang="en-US" altLang="en-US" sz="2000" dirty="0"/>
              <a:t> and </a:t>
            </a:r>
            <a:r>
              <a:rPr lang="en-US" altLang="en-US" sz="2000" dirty="0">
                <a:hlinkClick r:id="rId3"/>
              </a:rPr>
              <a:t>SP-190950</a:t>
            </a:r>
            <a:r>
              <a:rPr lang="en-US" altLang="en-US" sz="2000" dirty="0"/>
              <a:t>.</a:t>
            </a:r>
          </a:p>
        </p:txBody>
      </p:sp>
    </p:spTree>
    <p:extLst>
      <p:ext uri="{BB962C8B-B14F-4D97-AF65-F5344CB8AC3E}">
        <p14:creationId xmlns:p14="http://schemas.microsoft.com/office/powerpoint/2010/main" val="2167590494"/>
      </p:ext>
    </p:extLst>
  </p:cSld>
  <p:clrMapOvr>
    <a:masterClrMapping/>
  </p:clrMapOvr>
  <p:transition>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19635" y="327473"/>
            <a:ext cx="10515600" cy="1325563"/>
          </a:xfrm>
        </p:spPr>
        <p:txBody>
          <a:bodyPr/>
          <a:lstStyle/>
          <a:p>
            <a:r>
              <a:rPr lang="en-US" altLang="en-US" dirty="0"/>
              <a:t>Example Work-Task Breakdown: 5GProSe</a:t>
            </a:r>
          </a:p>
        </p:txBody>
      </p:sp>
      <p:graphicFrame>
        <p:nvGraphicFramePr>
          <p:cNvPr id="4" name="Table 3"/>
          <p:cNvGraphicFramePr>
            <a:graphicFrameLocks noGrp="1"/>
          </p:cNvGraphicFramePr>
          <p:nvPr>
            <p:extLst>
              <p:ext uri="{D42A27DB-BD31-4B8C-83A1-F6EECF244321}">
                <p14:modId xmlns:p14="http://schemas.microsoft.com/office/powerpoint/2010/main" val="1713667114"/>
              </p:ext>
            </p:extLst>
          </p:nvPr>
        </p:nvGraphicFramePr>
        <p:xfrm>
          <a:off x="1634995" y="1900516"/>
          <a:ext cx="7518529" cy="4059485"/>
        </p:xfrm>
        <a:graphic>
          <a:graphicData uri="http://schemas.openxmlformats.org/drawingml/2006/table">
            <a:tbl>
              <a:tblPr firstRow="1" firstCol="1" bandRow="1">
                <a:tableStyleId>{5C22544A-7EE6-4342-B048-85BDC9FD1C3A}</a:tableStyleId>
              </a:tblPr>
              <a:tblGrid>
                <a:gridCol w="965330">
                  <a:extLst>
                    <a:ext uri="{9D8B030D-6E8A-4147-A177-3AD203B41FA5}">
                      <a16:colId xmlns:a16="http://schemas.microsoft.com/office/drawing/2014/main" val="20000"/>
                    </a:ext>
                  </a:extLst>
                </a:gridCol>
                <a:gridCol w="4358850">
                  <a:extLst>
                    <a:ext uri="{9D8B030D-6E8A-4147-A177-3AD203B41FA5}">
                      <a16:colId xmlns:a16="http://schemas.microsoft.com/office/drawing/2014/main" val="20001"/>
                    </a:ext>
                  </a:extLst>
                </a:gridCol>
                <a:gridCol w="1327047">
                  <a:extLst>
                    <a:ext uri="{9D8B030D-6E8A-4147-A177-3AD203B41FA5}">
                      <a16:colId xmlns:a16="http://schemas.microsoft.com/office/drawing/2014/main" val="20002"/>
                    </a:ext>
                  </a:extLst>
                </a:gridCol>
                <a:gridCol w="867302">
                  <a:extLst>
                    <a:ext uri="{9D8B030D-6E8A-4147-A177-3AD203B41FA5}">
                      <a16:colId xmlns:a16="http://schemas.microsoft.com/office/drawing/2014/main" val="20003"/>
                    </a:ext>
                  </a:extLst>
                </a:gridCol>
              </a:tblGrid>
              <a:tr h="251814">
                <a:tc>
                  <a:txBody>
                    <a:bodyPr/>
                    <a:lstStyle/>
                    <a:p>
                      <a:pPr algn="ctr">
                        <a:spcAft>
                          <a:spcPts val="900"/>
                        </a:spcAft>
                      </a:pPr>
                      <a:r>
                        <a:rPr lang="en-GB" sz="1000" dirty="0">
                          <a:effectLst/>
                        </a:rPr>
                        <a:t>Work Task ID</a:t>
                      </a:r>
                      <a:endParaRPr lang="en-US" sz="1000" dirty="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000">
                          <a:effectLst/>
                        </a:rPr>
                        <a:t>Work Task Title</a:t>
                      </a:r>
                      <a:endParaRPr lang="en-US" sz="100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000">
                          <a:effectLst/>
                        </a:rPr>
                        <a:t>RAN Dependency </a:t>
                      </a:r>
                      <a:endParaRPr lang="en-US" sz="100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000">
                          <a:effectLst/>
                        </a:rPr>
                        <a:t>TU Estimate</a:t>
                      </a:r>
                      <a:endParaRPr lang="en-US" sz="100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00"/>
                  </a:ext>
                </a:extLst>
              </a:tr>
              <a:tr h="251814">
                <a:tc>
                  <a:txBody>
                    <a:bodyPr/>
                    <a:lstStyle/>
                    <a:p>
                      <a:pPr>
                        <a:spcAft>
                          <a:spcPts val="900"/>
                        </a:spcAft>
                      </a:pPr>
                      <a:r>
                        <a:rPr lang="en-GB" sz="1000">
                          <a:effectLst/>
                        </a:rPr>
                        <a:t>WT#1</a:t>
                      </a:r>
                      <a:endParaRPr lang="en-US" sz="100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err="1">
                          <a:effectLst/>
                        </a:rPr>
                        <a:t>ProSe</a:t>
                      </a:r>
                      <a:r>
                        <a:rPr lang="en-GB" sz="1100" dirty="0">
                          <a:effectLst/>
                        </a:rPr>
                        <a:t> architecture</a:t>
                      </a:r>
                      <a:endParaRPr lang="en-US" sz="1100" dirty="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dirty="0">
                          <a:effectLst/>
                        </a:rPr>
                        <a:t>No</a:t>
                      </a:r>
                      <a:endParaRPr lang="en-US" sz="1100" dirty="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dirty="0">
                          <a:effectLst/>
                        </a:rPr>
                        <a:t>1</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01"/>
                  </a:ext>
                </a:extLst>
              </a:tr>
              <a:tr h="305719">
                <a:tc gridSpan="4">
                  <a:txBody>
                    <a:bodyPr/>
                    <a:lstStyle/>
                    <a:p>
                      <a:pPr algn="ctr">
                        <a:spcAft>
                          <a:spcPts val="900"/>
                        </a:spcAft>
                      </a:pPr>
                      <a:r>
                        <a:rPr lang="en-GB" sz="1100" dirty="0">
                          <a:effectLst/>
                        </a:rPr>
                        <a:t> Public Safety and commercial related proximity services</a:t>
                      </a:r>
                      <a:endParaRPr lang="en-US" sz="1100" dirty="0">
                        <a:effectLst/>
                        <a:latin typeface="Times New Roman" panose="02020603050405020304" pitchFamily="18" charset="0"/>
                        <a:ea typeface="MS Mincho"/>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251814">
                <a:tc>
                  <a:txBody>
                    <a:bodyPr/>
                    <a:lstStyle/>
                    <a:p>
                      <a:pPr>
                        <a:spcAft>
                          <a:spcPts val="900"/>
                        </a:spcAft>
                      </a:pPr>
                      <a:r>
                        <a:rPr lang="en-GB" sz="1000">
                          <a:effectLst/>
                        </a:rPr>
                        <a:t>WT#2.1</a:t>
                      </a:r>
                      <a:endParaRPr lang="en-US" sz="100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a:effectLst/>
                        </a:rPr>
                        <a:t>direct discovery</a:t>
                      </a:r>
                      <a:endParaRPr lang="en-US" sz="1100" dirty="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b="0" dirty="0">
                          <a:solidFill>
                            <a:schemeClr val="tx1"/>
                          </a:solidFill>
                          <a:effectLst/>
                        </a:rPr>
                        <a:t>Yes</a:t>
                      </a:r>
                      <a:endParaRPr lang="en-US" sz="1100" b="0" dirty="0">
                        <a:solidFill>
                          <a:schemeClr val="tx1"/>
                        </a:solidFill>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a:effectLst/>
                        </a:rPr>
                        <a:t>4</a:t>
                      </a:r>
                      <a:endParaRPr lang="en-US" sz="110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03"/>
                  </a:ext>
                </a:extLst>
              </a:tr>
              <a:tr h="251814">
                <a:tc>
                  <a:txBody>
                    <a:bodyPr/>
                    <a:lstStyle/>
                    <a:p>
                      <a:pPr>
                        <a:spcAft>
                          <a:spcPts val="900"/>
                        </a:spcAft>
                      </a:pPr>
                      <a:r>
                        <a:rPr lang="en-GB" sz="1000">
                          <a:effectLst/>
                        </a:rPr>
                        <a:t>WT#2.2</a:t>
                      </a:r>
                      <a:endParaRPr lang="en-US" sz="100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a:effectLst/>
                        </a:rPr>
                        <a:t>one-to-many direct communication</a:t>
                      </a:r>
                      <a:endParaRPr lang="en-US" sz="1100" dirty="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b="0" dirty="0">
                          <a:solidFill>
                            <a:schemeClr val="tx1"/>
                          </a:solidFill>
                          <a:effectLst/>
                        </a:rPr>
                        <a:t>Yes</a:t>
                      </a:r>
                      <a:endParaRPr lang="en-US" sz="1100" b="0" dirty="0">
                        <a:solidFill>
                          <a:schemeClr val="tx1"/>
                        </a:solidFill>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dirty="0">
                          <a:effectLst/>
                        </a:rPr>
                        <a:t>1</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04"/>
                  </a:ext>
                </a:extLst>
              </a:tr>
              <a:tr h="251814">
                <a:tc>
                  <a:txBody>
                    <a:bodyPr/>
                    <a:lstStyle/>
                    <a:p>
                      <a:pPr>
                        <a:spcAft>
                          <a:spcPts val="900"/>
                        </a:spcAft>
                      </a:pPr>
                      <a:r>
                        <a:rPr lang="en-GB" sz="1000">
                          <a:effectLst/>
                        </a:rPr>
                        <a:t>WT#2.3</a:t>
                      </a:r>
                      <a:endParaRPr lang="en-US" sz="100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a:effectLst/>
                        </a:rPr>
                        <a:t>one-to-one direct communication</a:t>
                      </a:r>
                      <a:endParaRPr lang="en-US" sz="1100" dirty="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b="0" dirty="0">
                          <a:solidFill>
                            <a:schemeClr val="tx1"/>
                          </a:solidFill>
                          <a:effectLst/>
                        </a:rPr>
                        <a:t>Yes</a:t>
                      </a:r>
                      <a:endParaRPr lang="en-US" sz="1100" b="0" dirty="0">
                        <a:solidFill>
                          <a:schemeClr val="tx1"/>
                        </a:solidFill>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dirty="0">
                          <a:effectLst/>
                        </a:rPr>
                        <a:t>2</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05"/>
                  </a:ext>
                </a:extLst>
              </a:tr>
              <a:tr h="226336">
                <a:tc>
                  <a:txBody>
                    <a:bodyPr/>
                    <a:lstStyle/>
                    <a:p>
                      <a:pPr>
                        <a:spcAft>
                          <a:spcPts val="900"/>
                        </a:spcAft>
                      </a:pPr>
                      <a:r>
                        <a:rPr lang="en-GB" sz="1000" dirty="0">
                          <a:effectLst/>
                        </a:rPr>
                        <a:t>WT#2.4</a:t>
                      </a:r>
                      <a:endParaRPr lang="en-US" sz="1000" dirty="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a:effectLst/>
                        </a:rPr>
                        <a:t>PC5 authorization and group management</a:t>
                      </a:r>
                      <a:endParaRPr lang="en-US" sz="1100" dirty="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b="0" dirty="0">
                          <a:solidFill>
                            <a:schemeClr val="tx1"/>
                          </a:solidFill>
                          <a:effectLst/>
                        </a:rPr>
                        <a:t>Yes</a:t>
                      </a:r>
                      <a:endParaRPr lang="en-US" sz="1100" b="0" dirty="0">
                        <a:solidFill>
                          <a:schemeClr val="tx1"/>
                        </a:solidFill>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dirty="0">
                          <a:effectLst/>
                        </a:rPr>
                        <a:t>1.5</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06"/>
                  </a:ext>
                </a:extLst>
              </a:tr>
              <a:tr h="251814">
                <a:tc>
                  <a:txBody>
                    <a:bodyPr/>
                    <a:lstStyle/>
                    <a:p>
                      <a:pPr>
                        <a:spcAft>
                          <a:spcPts val="900"/>
                        </a:spcAft>
                      </a:pPr>
                      <a:r>
                        <a:rPr lang="en-GB" sz="1000" dirty="0">
                          <a:effectLst/>
                        </a:rPr>
                        <a:t>WT#2.5</a:t>
                      </a:r>
                      <a:endParaRPr lang="en-US" sz="1000" dirty="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err="1">
                          <a:effectLst/>
                        </a:rPr>
                        <a:t>QoS</a:t>
                      </a:r>
                      <a:r>
                        <a:rPr lang="en-GB" sz="1100" dirty="0">
                          <a:effectLst/>
                        </a:rPr>
                        <a:t> support</a:t>
                      </a:r>
                      <a:endParaRPr lang="en-US" sz="1100" dirty="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b="0" dirty="0">
                          <a:solidFill>
                            <a:schemeClr val="tx1"/>
                          </a:solidFill>
                          <a:effectLst/>
                        </a:rPr>
                        <a:t>Yes</a:t>
                      </a:r>
                      <a:endParaRPr lang="en-US" sz="1100" b="0" dirty="0">
                        <a:solidFill>
                          <a:schemeClr val="tx1"/>
                        </a:solidFill>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dirty="0">
                          <a:effectLst/>
                        </a:rPr>
                        <a:t>1.5</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07"/>
                  </a:ext>
                </a:extLst>
              </a:tr>
              <a:tr h="251814">
                <a:tc>
                  <a:txBody>
                    <a:bodyPr/>
                    <a:lstStyle/>
                    <a:p>
                      <a:pPr>
                        <a:spcAft>
                          <a:spcPts val="900"/>
                        </a:spcAft>
                      </a:pPr>
                      <a:r>
                        <a:rPr lang="en-GB" sz="1000">
                          <a:effectLst/>
                        </a:rPr>
                        <a:t>WT#2.6</a:t>
                      </a:r>
                      <a:endParaRPr lang="en-US" sz="100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a:effectLst/>
                        </a:rPr>
                        <a:t>Path selection/switching </a:t>
                      </a:r>
                      <a:endParaRPr lang="en-US" sz="1100" dirty="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b="0" dirty="0">
                          <a:solidFill>
                            <a:schemeClr val="tx1"/>
                          </a:solidFill>
                          <a:effectLst/>
                        </a:rPr>
                        <a:t>Yes</a:t>
                      </a:r>
                      <a:endParaRPr lang="en-US" sz="1100" b="0" dirty="0">
                        <a:solidFill>
                          <a:schemeClr val="tx1"/>
                        </a:solidFill>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dirty="0">
                          <a:effectLst/>
                        </a:rPr>
                        <a:t>1</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08"/>
                  </a:ext>
                </a:extLst>
              </a:tr>
              <a:tr h="251814">
                <a:tc>
                  <a:txBody>
                    <a:bodyPr/>
                    <a:lstStyle/>
                    <a:p>
                      <a:pPr>
                        <a:spcAft>
                          <a:spcPts val="900"/>
                        </a:spcAft>
                      </a:pPr>
                      <a:r>
                        <a:rPr lang="en-GB" sz="1000">
                          <a:effectLst/>
                        </a:rPr>
                        <a:t>WT#2.7</a:t>
                      </a:r>
                      <a:endParaRPr lang="en-US" sz="100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a:effectLst/>
                        </a:rPr>
                        <a:t>Charging</a:t>
                      </a:r>
                      <a:endParaRPr lang="en-US" sz="1100" dirty="0">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b="0" dirty="0">
                          <a:solidFill>
                            <a:schemeClr val="tx1"/>
                          </a:solidFill>
                          <a:effectLst/>
                        </a:rPr>
                        <a:t>No</a:t>
                      </a:r>
                      <a:endParaRPr lang="en-US" sz="1100" b="0" dirty="0">
                        <a:solidFill>
                          <a:schemeClr val="tx1"/>
                        </a:solidFill>
                        <a:effectLst/>
                        <a:latin typeface="Times New Roman" panose="02020603050405020304" pitchFamily="18" charset="0"/>
                        <a:ea typeface="MS Mincho"/>
                      </a:endParaRPr>
                    </a:p>
                  </a:txBody>
                  <a:tcPr marL="68580" marR="68580" marT="0" marB="0"/>
                </a:tc>
                <a:tc>
                  <a:txBody>
                    <a:bodyPr/>
                    <a:lstStyle/>
                    <a:p>
                      <a:pPr algn="ctr">
                        <a:spcAft>
                          <a:spcPts val="900"/>
                        </a:spcAft>
                      </a:pPr>
                      <a:r>
                        <a:rPr lang="en-GB" sz="1100" dirty="0">
                          <a:effectLst/>
                        </a:rPr>
                        <a:t>1.5</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09"/>
                  </a:ext>
                </a:extLst>
              </a:tr>
              <a:tr h="251814">
                <a:tc>
                  <a:txBody>
                    <a:bodyPr/>
                    <a:lstStyle/>
                    <a:p>
                      <a:pPr>
                        <a:spcAft>
                          <a:spcPts val="900"/>
                        </a:spcAft>
                      </a:pPr>
                      <a:r>
                        <a:rPr lang="en-GB" sz="1000">
                          <a:effectLst/>
                        </a:rPr>
                        <a:t>WT#2.8</a:t>
                      </a:r>
                      <a:endParaRPr lang="en-US" sz="100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a:effectLst/>
                        </a:rPr>
                        <a:t>UE-to-UE relay mechanism</a:t>
                      </a:r>
                      <a:endParaRPr lang="en-US" sz="1100" dirty="0">
                        <a:effectLst/>
                        <a:latin typeface="Times New Roman" panose="02020603050405020304" pitchFamily="18" charset="0"/>
                        <a:ea typeface="MS Mincho"/>
                      </a:endParaRPr>
                    </a:p>
                  </a:txBody>
                  <a:tcPr marL="68580" marR="68580" marT="0" marB="0"/>
                </a:tc>
                <a:tc>
                  <a:txBody>
                    <a:bodyPr/>
                    <a:lstStyle/>
                    <a:p>
                      <a:pPr marL="0" algn="ctr" defTabSz="914400" rtl="0" eaLnBrk="1" latinLnBrk="0" hangingPunct="1">
                        <a:spcAft>
                          <a:spcPts val="900"/>
                        </a:spcAft>
                      </a:pPr>
                      <a:r>
                        <a:rPr lang="en-GB" sz="1100" b="0" kern="1200" dirty="0">
                          <a:solidFill>
                            <a:schemeClr val="tx1"/>
                          </a:solidFill>
                          <a:effectLst/>
                          <a:latin typeface="+mn-lt"/>
                          <a:ea typeface="+mn-ea"/>
                          <a:cs typeface="+mn-cs"/>
                        </a:rPr>
                        <a:t>Yes</a:t>
                      </a:r>
                      <a:endParaRPr lang="en-US" sz="1100" b="0" kern="1200" dirty="0">
                        <a:solidFill>
                          <a:schemeClr val="tx1"/>
                        </a:solidFill>
                        <a:effectLst/>
                        <a:latin typeface="+mn-lt"/>
                        <a:ea typeface="+mn-ea"/>
                        <a:cs typeface="+mn-cs"/>
                      </a:endParaRPr>
                    </a:p>
                  </a:txBody>
                  <a:tcPr marL="68580" marR="68580" marT="0" marB="0"/>
                </a:tc>
                <a:tc>
                  <a:txBody>
                    <a:bodyPr/>
                    <a:lstStyle/>
                    <a:p>
                      <a:pPr algn="ctr">
                        <a:spcAft>
                          <a:spcPts val="900"/>
                        </a:spcAft>
                      </a:pPr>
                      <a:r>
                        <a:rPr lang="en-GB" sz="1100" dirty="0">
                          <a:effectLst/>
                        </a:rPr>
                        <a:t>3</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10"/>
                  </a:ext>
                </a:extLst>
              </a:tr>
              <a:tr h="251814">
                <a:tc gridSpan="4">
                  <a:txBody>
                    <a:bodyPr/>
                    <a:lstStyle/>
                    <a:p>
                      <a:pPr algn="ctr">
                        <a:spcAft>
                          <a:spcPts val="900"/>
                        </a:spcAft>
                      </a:pPr>
                      <a:r>
                        <a:rPr lang="en-GB" sz="1100" dirty="0">
                          <a:effectLst/>
                        </a:rPr>
                        <a:t>Public Safety specific related proximity services</a:t>
                      </a:r>
                      <a:endParaRPr lang="en-US" sz="1100" dirty="0">
                        <a:effectLst/>
                        <a:latin typeface="Times New Roman" panose="02020603050405020304" pitchFamily="18" charset="0"/>
                        <a:ea typeface="MS Mincho"/>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1"/>
                  </a:ext>
                </a:extLst>
              </a:tr>
              <a:tr h="251814">
                <a:tc>
                  <a:txBody>
                    <a:bodyPr/>
                    <a:lstStyle/>
                    <a:p>
                      <a:pPr>
                        <a:spcAft>
                          <a:spcPts val="900"/>
                        </a:spcAft>
                      </a:pPr>
                      <a:r>
                        <a:rPr lang="en-GB" sz="1000">
                          <a:effectLst/>
                        </a:rPr>
                        <a:t>WT#3.1</a:t>
                      </a:r>
                      <a:endParaRPr lang="en-US" sz="100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a:effectLst/>
                        </a:rPr>
                        <a:t>UE-to-Network Relay</a:t>
                      </a:r>
                      <a:endParaRPr lang="en-US" sz="1100" dirty="0">
                        <a:effectLst/>
                        <a:latin typeface="Times New Roman" panose="02020603050405020304" pitchFamily="18" charset="0"/>
                        <a:ea typeface="MS Mincho"/>
                      </a:endParaRPr>
                    </a:p>
                  </a:txBody>
                  <a:tcPr marL="68580" marR="68580" marT="0" marB="0"/>
                </a:tc>
                <a:tc>
                  <a:txBody>
                    <a:bodyPr/>
                    <a:lstStyle/>
                    <a:p>
                      <a:pPr marL="0" algn="ctr" defTabSz="914400" rtl="0" eaLnBrk="1" latinLnBrk="0" hangingPunct="1">
                        <a:spcAft>
                          <a:spcPts val="900"/>
                        </a:spcAft>
                      </a:pPr>
                      <a:r>
                        <a:rPr lang="en-GB" sz="1100" b="0" kern="1200" dirty="0">
                          <a:solidFill>
                            <a:schemeClr val="tx1"/>
                          </a:solidFill>
                          <a:effectLst/>
                          <a:latin typeface="+mn-lt"/>
                          <a:ea typeface="+mn-ea"/>
                          <a:cs typeface="+mn-cs"/>
                        </a:rPr>
                        <a:t>Yes</a:t>
                      </a:r>
                      <a:endParaRPr lang="en-US" sz="1100" b="0" kern="1200" dirty="0">
                        <a:solidFill>
                          <a:schemeClr val="tx1"/>
                        </a:solidFill>
                        <a:effectLst/>
                        <a:latin typeface="+mn-lt"/>
                        <a:ea typeface="+mn-ea"/>
                        <a:cs typeface="+mn-cs"/>
                      </a:endParaRPr>
                    </a:p>
                  </a:txBody>
                  <a:tcPr marL="68580" marR="68580" marT="0" marB="0"/>
                </a:tc>
                <a:tc>
                  <a:txBody>
                    <a:bodyPr/>
                    <a:lstStyle/>
                    <a:p>
                      <a:pPr algn="ctr">
                        <a:spcAft>
                          <a:spcPts val="900"/>
                        </a:spcAft>
                      </a:pPr>
                      <a:r>
                        <a:rPr lang="en-GB" sz="1100" dirty="0">
                          <a:effectLst/>
                        </a:rPr>
                        <a:t>2</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12"/>
                  </a:ext>
                </a:extLst>
              </a:tr>
              <a:tr h="251814">
                <a:tc>
                  <a:txBody>
                    <a:bodyPr/>
                    <a:lstStyle/>
                    <a:p>
                      <a:pPr>
                        <a:spcAft>
                          <a:spcPts val="900"/>
                        </a:spcAft>
                      </a:pPr>
                      <a:r>
                        <a:rPr lang="en-GB" sz="1000">
                          <a:effectLst/>
                        </a:rPr>
                        <a:t>WT#3.2</a:t>
                      </a:r>
                      <a:endParaRPr lang="en-US" sz="100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a:effectLst/>
                        </a:rPr>
                        <a:t>direct discovery out of coverage</a:t>
                      </a:r>
                      <a:endParaRPr lang="en-US" sz="1100" dirty="0">
                        <a:effectLst/>
                        <a:latin typeface="Times New Roman" panose="02020603050405020304" pitchFamily="18" charset="0"/>
                        <a:ea typeface="MS Mincho"/>
                      </a:endParaRPr>
                    </a:p>
                  </a:txBody>
                  <a:tcPr marL="68580" marR="68580" marT="0" marB="0"/>
                </a:tc>
                <a:tc>
                  <a:txBody>
                    <a:bodyPr/>
                    <a:lstStyle/>
                    <a:p>
                      <a:pPr marL="0" algn="ctr" defTabSz="914400" rtl="0" eaLnBrk="1" latinLnBrk="0" hangingPunct="1">
                        <a:spcAft>
                          <a:spcPts val="900"/>
                        </a:spcAft>
                      </a:pPr>
                      <a:r>
                        <a:rPr lang="en-GB" sz="1100" b="0" kern="1200">
                          <a:solidFill>
                            <a:schemeClr val="tx1"/>
                          </a:solidFill>
                          <a:effectLst/>
                          <a:latin typeface="+mn-lt"/>
                          <a:ea typeface="+mn-ea"/>
                          <a:cs typeface="+mn-cs"/>
                        </a:rPr>
                        <a:t>Yes</a:t>
                      </a:r>
                      <a:endParaRPr lang="en-US" sz="1100" b="0" kern="1200">
                        <a:solidFill>
                          <a:schemeClr val="tx1"/>
                        </a:solidFill>
                        <a:effectLst/>
                        <a:latin typeface="+mn-lt"/>
                        <a:ea typeface="+mn-ea"/>
                        <a:cs typeface="+mn-cs"/>
                      </a:endParaRPr>
                    </a:p>
                  </a:txBody>
                  <a:tcPr marL="68580" marR="68580" marT="0" marB="0"/>
                </a:tc>
                <a:tc>
                  <a:txBody>
                    <a:bodyPr/>
                    <a:lstStyle/>
                    <a:p>
                      <a:pPr algn="ctr">
                        <a:spcAft>
                          <a:spcPts val="900"/>
                        </a:spcAft>
                      </a:pPr>
                      <a:r>
                        <a:rPr lang="en-GB" sz="1100" dirty="0">
                          <a:effectLst/>
                        </a:rPr>
                        <a:t>0.5</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13"/>
                  </a:ext>
                </a:extLst>
              </a:tr>
              <a:tr h="252473">
                <a:tc>
                  <a:txBody>
                    <a:bodyPr/>
                    <a:lstStyle/>
                    <a:p>
                      <a:pPr>
                        <a:spcAft>
                          <a:spcPts val="900"/>
                        </a:spcAft>
                      </a:pPr>
                      <a:r>
                        <a:rPr lang="en-GB" sz="1000">
                          <a:effectLst/>
                        </a:rPr>
                        <a:t>WT#3.3</a:t>
                      </a:r>
                      <a:endParaRPr lang="en-US" sz="1000">
                        <a:effectLst/>
                        <a:latin typeface="Times New Roman" panose="02020603050405020304" pitchFamily="18" charset="0"/>
                        <a:ea typeface="MS Mincho"/>
                      </a:endParaRPr>
                    </a:p>
                  </a:txBody>
                  <a:tcPr marL="68580" marR="68580" marT="0" marB="0"/>
                </a:tc>
                <a:tc>
                  <a:txBody>
                    <a:bodyPr/>
                    <a:lstStyle/>
                    <a:p>
                      <a:pPr>
                        <a:spcAft>
                          <a:spcPts val="900"/>
                        </a:spcAft>
                      </a:pPr>
                      <a:r>
                        <a:rPr lang="en-GB" sz="1100" dirty="0">
                          <a:effectLst/>
                        </a:rPr>
                        <a:t>one-to-many direct communication out of coverage</a:t>
                      </a:r>
                      <a:endParaRPr lang="en-US" sz="1100" dirty="0">
                        <a:effectLst/>
                        <a:latin typeface="Times New Roman" panose="02020603050405020304" pitchFamily="18" charset="0"/>
                        <a:ea typeface="MS Mincho"/>
                      </a:endParaRPr>
                    </a:p>
                  </a:txBody>
                  <a:tcPr marL="68580" marR="68580" marT="0" marB="0"/>
                </a:tc>
                <a:tc>
                  <a:txBody>
                    <a:bodyPr/>
                    <a:lstStyle/>
                    <a:p>
                      <a:pPr marL="0" algn="ctr" defTabSz="914400" rtl="0" eaLnBrk="1" latinLnBrk="0" hangingPunct="1">
                        <a:spcAft>
                          <a:spcPts val="900"/>
                        </a:spcAft>
                      </a:pPr>
                      <a:r>
                        <a:rPr lang="en-GB" sz="1100" b="0" kern="1200" dirty="0">
                          <a:solidFill>
                            <a:schemeClr val="tx1"/>
                          </a:solidFill>
                          <a:effectLst/>
                          <a:latin typeface="+mn-lt"/>
                          <a:ea typeface="+mn-ea"/>
                          <a:cs typeface="+mn-cs"/>
                        </a:rPr>
                        <a:t>Yes</a:t>
                      </a:r>
                      <a:endParaRPr lang="en-US" sz="1100" b="0" kern="1200" dirty="0">
                        <a:solidFill>
                          <a:schemeClr val="tx1"/>
                        </a:solidFill>
                        <a:effectLst/>
                        <a:latin typeface="+mn-lt"/>
                        <a:ea typeface="+mn-ea"/>
                        <a:cs typeface="+mn-cs"/>
                      </a:endParaRPr>
                    </a:p>
                  </a:txBody>
                  <a:tcPr marL="68580" marR="68580" marT="0" marB="0"/>
                </a:tc>
                <a:tc>
                  <a:txBody>
                    <a:bodyPr/>
                    <a:lstStyle/>
                    <a:p>
                      <a:pPr algn="ctr">
                        <a:spcAft>
                          <a:spcPts val="900"/>
                        </a:spcAft>
                      </a:pPr>
                      <a:r>
                        <a:rPr lang="en-GB" sz="1100" dirty="0">
                          <a:effectLst/>
                        </a:rPr>
                        <a:t>0.5</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14"/>
                  </a:ext>
                </a:extLst>
              </a:tr>
              <a:tr h="253189">
                <a:tc>
                  <a:txBody>
                    <a:bodyPr/>
                    <a:lstStyle/>
                    <a:p>
                      <a:pPr>
                        <a:spcAft>
                          <a:spcPts val="900"/>
                        </a:spcAft>
                      </a:pPr>
                      <a:r>
                        <a:rPr lang="en-GB" sz="1000">
                          <a:effectLst/>
                        </a:rPr>
                        <a:t>WT#3.4</a:t>
                      </a:r>
                      <a:endParaRPr lang="en-US" sz="1000">
                        <a:effectLst/>
                        <a:latin typeface="Times New Roman" panose="02020603050405020304" pitchFamily="18" charset="0"/>
                        <a:ea typeface="MS Mincho"/>
                      </a:endParaRPr>
                    </a:p>
                  </a:txBody>
                  <a:tcPr marL="68580" marR="68580" marT="0" marB="0"/>
                </a:tc>
                <a:tc>
                  <a:txBody>
                    <a:bodyPr/>
                    <a:lstStyle/>
                    <a:p>
                      <a:pPr>
                        <a:spcAft>
                          <a:spcPts val="900"/>
                        </a:spcAft>
                      </a:pPr>
                      <a:r>
                        <a:rPr lang="en-GB" sz="1100">
                          <a:effectLst/>
                        </a:rPr>
                        <a:t>one-to-one direct communication out of coverage</a:t>
                      </a:r>
                      <a:endParaRPr lang="en-US" sz="1100">
                        <a:effectLst/>
                        <a:latin typeface="Times New Roman" panose="02020603050405020304" pitchFamily="18" charset="0"/>
                        <a:ea typeface="MS Mincho"/>
                      </a:endParaRPr>
                    </a:p>
                  </a:txBody>
                  <a:tcPr marL="68580" marR="68580" marT="0" marB="0"/>
                </a:tc>
                <a:tc>
                  <a:txBody>
                    <a:bodyPr/>
                    <a:lstStyle/>
                    <a:p>
                      <a:pPr marL="0" algn="ctr" defTabSz="914400" rtl="0" eaLnBrk="1" latinLnBrk="0" hangingPunct="1">
                        <a:spcAft>
                          <a:spcPts val="900"/>
                        </a:spcAft>
                      </a:pPr>
                      <a:r>
                        <a:rPr lang="en-GB" sz="1100" b="0" kern="1200" dirty="0">
                          <a:solidFill>
                            <a:schemeClr val="tx1"/>
                          </a:solidFill>
                          <a:effectLst/>
                          <a:latin typeface="+mn-lt"/>
                          <a:ea typeface="+mn-ea"/>
                          <a:cs typeface="+mn-cs"/>
                        </a:rPr>
                        <a:t>Yes</a:t>
                      </a:r>
                      <a:endParaRPr lang="en-US" sz="1100" b="0" kern="1200" dirty="0">
                        <a:solidFill>
                          <a:schemeClr val="tx1"/>
                        </a:solidFill>
                        <a:effectLst/>
                        <a:latin typeface="+mn-lt"/>
                        <a:ea typeface="+mn-ea"/>
                        <a:cs typeface="+mn-cs"/>
                      </a:endParaRPr>
                    </a:p>
                  </a:txBody>
                  <a:tcPr marL="68580" marR="68580" marT="0" marB="0"/>
                </a:tc>
                <a:tc>
                  <a:txBody>
                    <a:bodyPr/>
                    <a:lstStyle/>
                    <a:p>
                      <a:pPr algn="ctr">
                        <a:spcAft>
                          <a:spcPts val="900"/>
                        </a:spcAft>
                      </a:pPr>
                      <a:r>
                        <a:rPr lang="en-GB" sz="1100" dirty="0">
                          <a:effectLst/>
                        </a:rPr>
                        <a:t>0.5</a:t>
                      </a:r>
                      <a:endParaRPr lang="en-US" sz="11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2782826214"/>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Timeline</a:t>
            </a:r>
          </a:p>
        </p:txBody>
      </p:sp>
      <p:sp>
        <p:nvSpPr>
          <p:cNvPr id="8195" name="Content Placeholder 2"/>
          <p:cNvSpPr>
            <a:spLocks noGrp="1"/>
          </p:cNvSpPr>
          <p:nvPr>
            <p:ph idx="1"/>
          </p:nvPr>
        </p:nvSpPr>
        <p:spPr>
          <a:xfrm>
            <a:off x="342900" y="1825625"/>
            <a:ext cx="11391900" cy="4351338"/>
          </a:xfrm>
        </p:spPr>
        <p:txBody>
          <a:bodyPr/>
          <a:lstStyle/>
          <a:p>
            <a:pPr marL="447675" indent="-447675"/>
            <a:r>
              <a:rPr lang="en-US" altLang="en-US" sz="2000" dirty="0"/>
              <a:t>SA#82 agreed that Rel-17 should be assumed a 15 month release, whereby the final timeline will be discussed again in December 2019 at SA/RAN/CT#86. </a:t>
            </a:r>
          </a:p>
          <a:p>
            <a:pPr marL="447675" indent="-447675"/>
            <a:r>
              <a:rPr lang="en-US" altLang="en-US" sz="2000" dirty="0"/>
              <a:t>15 month means that from the Rel-16 freeze date in a working group (e.g. SA2) the WG will be granted 15 months to work on Rel-17. </a:t>
            </a:r>
          </a:p>
          <a:p>
            <a:pPr marL="447675" indent="-447675"/>
            <a:r>
              <a:rPr lang="en-US" altLang="en-US" sz="2000" dirty="0"/>
              <a:t>The assumption of 15 month currently puts the end of SA2 Rel-17 work to September 2020 (SA#89).</a:t>
            </a:r>
          </a:p>
          <a:p>
            <a:pPr marL="447675" indent="-447675"/>
            <a:r>
              <a:rPr lang="en-US" altLang="en-US" sz="2000" dirty="0"/>
              <a:t>Based on the above it is assumed that CT will get 9 month afterwards to finish Rel-17 work, i.e. until SA#92 (June 2019), where Rel-17 then would be frozen.</a:t>
            </a:r>
          </a:p>
          <a:p>
            <a:pPr marL="447675" indent="-447675"/>
            <a:r>
              <a:rPr lang="en-US" altLang="en-US" sz="2000" dirty="0"/>
              <a:t>Input contributions and comments were received at SA#85 (and previous SA meetings) already, indicating that some companies suggest 18 month for Rel-17. </a:t>
            </a:r>
          </a:p>
          <a:p>
            <a:pPr marL="447675" indent="-447675"/>
            <a:r>
              <a:rPr lang="en-US" altLang="en-US" sz="2000" dirty="0"/>
              <a:t>From SA side the Rel-17 Timeline therefore is still open and will be, as agreed in SA#82, discussed and decided in December early during SA#86, in order to be able to give related guidance to RAN during SA/RAN joint session (planned for Wednesday December 11</a:t>
            </a:r>
            <a:r>
              <a:rPr lang="en-US" altLang="en-US" sz="2000" baseline="30000" dirty="0"/>
              <a:t>th</a:t>
            </a:r>
            <a:r>
              <a:rPr lang="en-US" altLang="en-US" sz="2000" dirty="0"/>
              <a:t>).</a:t>
            </a:r>
          </a:p>
        </p:txBody>
      </p:sp>
    </p:spTree>
    <p:extLst>
      <p:ext uri="{BB962C8B-B14F-4D97-AF65-F5344CB8AC3E}">
        <p14:creationId xmlns:p14="http://schemas.microsoft.com/office/powerpoint/2010/main" val="387095121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 altLang="en-US"/>
              <a:t>TSG SA Officials (</a:t>
            </a:r>
            <a:r>
              <a:rPr lang="en-US" altLang="en-US"/>
              <a:t>September 2019)</a:t>
            </a:r>
          </a:p>
        </p:txBody>
      </p:sp>
      <p:sp>
        <p:nvSpPr>
          <p:cNvPr id="1945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Georg Mayer</a:t>
            </a:r>
          </a:p>
          <a:p>
            <a:pPr>
              <a:lnSpc>
                <a:spcPct val="100000"/>
              </a:lnSpc>
              <a:spcBef>
                <a:spcPct val="0"/>
              </a:spcBef>
              <a:buFontTx/>
              <a:buNone/>
            </a:pPr>
            <a:r>
              <a:rPr lang="" altLang="en-US" sz="1800"/>
              <a:t>TSG SA Chairman</a:t>
            </a:r>
          </a:p>
          <a:p>
            <a:pPr>
              <a:lnSpc>
                <a:spcPct val="100000"/>
              </a:lnSpc>
              <a:spcBef>
                <a:spcPct val="0"/>
              </a:spcBef>
              <a:buFontTx/>
              <a:buNone/>
            </a:pPr>
            <a:r>
              <a:rPr lang="" altLang="en-US" sz="1800"/>
              <a:t>ETSI</a:t>
            </a:r>
          </a:p>
          <a:p>
            <a:pPr>
              <a:lnSpc>
                <a:spcPct val="100000"/>
              </a:lnSpc>
              <a:spcBef>
                <a:spcPct val="0"/>
              </a:spcBef>
              <a:buFontTx/>
              <a:buNone/>
            </a:pPr>
            <a:r>
              <a:rPr lang="" altLang="en-US" sz="1800"/>
              <a:t>georg.mayer@huawei.com</a:t>
            </a:r>
          </a:p>
          <a:p>
            <a:pPr>
              <a:buFontTx/>
              <a:buNone/>
            </a:pPr>
            <a:endParaRPr lang="" altLang="en-US" sz="1800"/>
          </a:p>
          <a:p>
            <a:pPr>
              <a:buFontTx/>
              <a:buNone/>
            </a:pPr>
            <a:endParaRPr lang="" altLang="en-US" sz="1800"/>
          </a:p>
          <a:p>
            <a:pPr>
              <a:buFontTx/>
              <a:buNone/>
            </a:pPr>
            <a:endParaRPr lang="en-US" altLang="en-US" sz="1800"/>
          </a:p>
        </p:txBody>
      </p:sp>
      <p:pic>
        <p:nvPicPr>
          <p:cNvPr id="19460" name="Picture 1"/>
          <p:cNvPicPr>
            <a:picLocks noChangeAspect="1"/>
          </p:cNvPicPr>
          <p:nvPr/>
        </p:nvPicPr>
        <p:blipFill>
          <a:blip r:embed="rId3">
            <a:extLst>
              <a:ext uri="{28A0092B-C50C-407E-A947-70E740481C1C}">
                <a14:useLocalDpi xmlns:a14="http://schemas.microsoft.com/office/drawing/2010/main" val="0"/>
              </a:ext>
            </a:extLst>
          </a:blip>
          <a:srcRect l="36179" t="11989" r="31245" b="35771"/>
          <a:stretch>
            <a:fillRect/>
          </a:stretch>
        </p:blipFill>
        <p:spPr bwMode="auto">
          <a:xfrm>
            <a:off x="838200" y="1973263"/>
            <a:ext cx="12287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ko-KR" altLang="en-US" sz="1800" dirty="0"/>
              <a:t>김래영 </a:t>
            </a:r>
            <a:r>
              <a:rPr lang="en-US" altLang="ko-KR" sz="1800" dirty="0"/>
              <a:t>  </a:t>
            </a:r>
            <a:r>
              <a:rPr lang="en-US" altLang="en-US" sz="1800" dirty="0" err="1"/>
              <a:t>Laeyoun</a:t>
            </a:r>
            <a:r>
              <a:rPr lang="" altLang="en-US" sz="1800" dirty="0"/>
              <a:t>g Kim</a:t>
            </a:r>
          </a:p>
          <a:p>
            <a:pPr>
              <a:lnSpc>
                <a:spcPct val="100000"/>
              </a:lnSpc>
              <a:spcBef>
                <a:spcPct val="0"/>
              </a:spcBef>
              <a:buFontTx/>
              <a:buNone/>
            </a:pPr>
            <a:r>
              <a:rPr lang="" altLang="en-US" sz="1800" dirty="0"/>
              <a:t>TSG SA Vicechair</a:t>
            </a:r>
          </a:p>
          <a:p>
            <a:pPr>
              <a:lnSpc>
                <a:spcPct val="100000"/>
              </a:lnSpc>
              <a:spcBef>
                <a:spcPct val="0"/>
              </a:spcBef>
              <a:buFontTx/>
              <a:buNone/>
            </a:pPr>
            <a:r>
              <a:rPr lang="" altLang="en-US" sz="1800" dirty="0"/>
              <a:t>TTA</a:t>
            </a:r>
          </a:p>
          <a:p>
            <a:pPr>
              <a:lnSpc>
                <a:spcPct val="100000"/>
              </a:lnSpc>
              <a:spcBef>
                <a:spcPct val="0"/>
              </a:spcBef>
              <a:buFontTx/>
              <a:buNone/>
            </a:pPr>
            <a:r>
              <a:rPr lang="en-US" altLang="en-US" sz="1800" dirty="0"/>
              <a:t>laeyoung.kim@lge.com</a:t>
            </a:r>
            <a:endParaRPr lang="" altLang="en-US" sz="1800" dirty="0"/>
          </a:p>
          <a:p>
            <a:pPr>
              <a:lnSpc>
                <a:spcPct val="100000"/>
              </a:lnSpc>
              <a:spcBef>
                <a:spcPct val="0"/>
              </a:spcBef>
              <a:buFontTx/>
              <a:buNone/>
            </a:pPr>
            <a:endParaRPr lang="" altLang="en-US" sz="1800" dirty="0"/>
          </a:p>
          <a:p>
            <a:pPr>
              <a:buFontTx/>
              <a:buNone/>
            </a:pPr>
            <a:endParaRPr lang="" altLang="en-US" sz="1800" dirty="0"/>
          </a:p>
          <a:p>
            <a:pPr>
              <a:buFontTx/>
              <a:buNone/>
            </a:pPr>
            <a:endParaRPr lang="en-US" altLang="en-US" sz="1800" dirty="0"/>
          </a:p>
        </p:txBody>
      </p:sp>
      <p:sp>
        <p:nvSpPr>
          <p:cNvPr id="19462"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 altLang="en-US" sz="1800"/>
              <a:t>TSG SA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gregory.schumacher@sprint.com</a:t>
            </a:r>
            <a:endParaRPr lang="" altLang="en-US" sz="1800"/>
          </a:p>
          <a:p>
            <a:pPr>
              <a:buFontTx/>
              <a:buNone/>
            </a:pPr>
            <a:endParaRPr lang="en-US" altLang="en-US" sz="1800"/>
          </a:p>
        </p:txBody>
      </p:sp>
      <p:sp>
        <p:nvSpPr>
          <p:cNvPr id="19463"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dirty="0"/>
              <a:t>中野 裕介    </a:t>
            </a:r>
            <a:r>
              <a:rPr lang="" altLang="en-US" sz="1800" dirty="0"/>
              <a:t>Yusuke Nakano </a:t>
            </a:r>
          </a:p>
          <a:p>
            <a:pPr>
              <a:lnSpc>
                <a:spcPct val="100000"/>
              </a:lnSpc>
              <a:spcBef>
                <a:spcPct val="0"/>
              </a:spcBef>
              <a:buFontTx/>
              <a:buNone/>
            </a:pPr>
            <a:r>
              <a:rPr lang="" altLang="en-US" sz="1800" dirty="0"/>
              <a:t>TSG SA Vicechair</a:t>
            </a:r>
          </a:p>
          <a:p>
            <a:pPr>
              <a:lnSpc>
                <a:spcPct val="100000"/>
              </a:lnSpc>
              <a:spcBef>
                <a:spcPct val="0"/>
              </a:spcBef>
              <a:buFontTx/>
              <a:buNone/>
            </a:pPr>
            <a:r>
              <a:rPr lang="" altLang="en-US" sz="1800" dirty="0"/>
              <a:t>ARIB</a:t>
            </a:r>
          </a:p>
          <a:p>
            <a:pPr>
              <a:lnSpc>
                <a:spcPct val="100000"/>
              </a:lnSpc>
              <a:spcBef>
                <a:spcPct val="0"/>
              </a:spcBef>
              <a:buFontTx/>
              <a:buNone/>
            </a:pPr>
            <a:r>
              <a:rPr lang="en-US" altLang="en-US" sz="1800" dirty="0"/>
              <a:t>you-nakano@kddi.com</a:t>
            </a:r>
          </a:p>
        </p:txBody>
      </p:sp>
      <p:sp>
        <p:nvSpPr>
          <p:cNvPr id="19464"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Maurice Pope</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maurice.pope@etsi.org</a:t>
            </a:r>
          </a:p>
        </p:txBody>
      </p:sp>
      <p:pic>
        <p:nvPicPr>
          <p:cNvPr id="19465"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49975" y="4940300"/>
            <a:ext cx="13081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6" name="그림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62688" y="1931988"/>
            <a:ext cx="104457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4744" y="3395095"/>
            <a:ext cx="1363331" cy="1429883"/>
          </a:xfrm>
          <a:prstGeom prst="rect">
            <a:avLst/>
          </a:prstGeom>
        </p:spPr>
      </p:pic>
    </p:spTree>
    <p:extLst>
      <p:ext uri="{BB962C8B-B14F-4D97-AF65-F5344CB8AC3E}">
        <p14:creationId xmlns:p14="http://schemas.microsoft.com/office/powerpoint/2010/main" val="3504870989"/>
      </p:ext>
    </p:extLst>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Release 18</a:t>
            </a:r>
          </a:p>
        </p:txBody>
      </p:sp>
    </p:spTree>
    <p:extLst>
      <p:ext uri="{BB962C8B-B14F-4D97-AF65-F5344CB8AC3E}">
        <p14:creationId xmlns:p14="http://schemas.microsoft.com/office/powerpoint/2010/main" val="22767411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First Rel-18 SA1 Studies</a:t>
            </a:r>
          </a:p>
        </p:txBody>
      </p:sp>
      <p:graphicFrame>
        <p:nvGraphicFramePr>
          <p:cNvPr id="4" name="Table 3"/>
          <p:cNvGraphicFramePr>
            <a:graphicFrameLocks noGrp="1"/>
          </p:cNvGraphicFramePr>
          <p:nvPr>
            <p:extLst>
              <p:ext uri="{D42A27DB-BD31-4B8C-83A1-F6EECF244321}">
                <p14:modId xmlns:p14="http://schemas.microsoft.com/office/powerpoint/2010/main" val="942635497"/>
              </p:ext>
            </p:extLst>
          </p:nvPr>
        </p:nvGraphicFramePr>
        <p:xfrm>
          <a:off x="228600" y="2722563"/>
          <a:ext cx="10872789" cy="1769746"/>
        </p:xfrm>
        <a:graphic>
          <a:graphicData uri="http://schemas.openxmlformats.org/drawingml/2006/table">
            <a:tbl>
              <a:tblPr firstRow="1">
                <a:tableStyleId>{5C22544A-7EE6-4342-B048-85BDC9FD1C3A}</a:tableStyleId>
              </a:tblPr>
              <a:tblGrid>
                <a:gridCol w="4763663">
                  <a:extLst>
                    <a:ext uri="{9D8B030D-6E8A-4147-A177-3AD203B41FA5}">
                      <a16:colId xmlns:a16="http://schemas.microsoft.com/office/drawing/2014/main" val="20000"/>
                    </a:ext>
                  </a:extLst>
                </a:gridCol>
                <a:gridCol w="1454554">
                  <a:extLst>
                    <a:ext uri="{9D8B030D-6E8A-4147-A177-3AD203B41FA5}">
                      <a16:colId xmlns:a16="http://schemas.microsoft.com/office/drawing/2014/main" val="20001"/>
                    </a:ext>
                  </a:extLst>
                </a:gridCol>
                <a:gridCol w="709095">
                  <a:extLst>
                    <a:ext uri="{9D8B030D-6E8A-4147-A177-3AD203B41FA5}">
                      <a16:colId xmlns:a16="http://schemas.microsoft.com/office/drawing/2014/main" val="20002"/>
                    </a:ext>
                  </a:extLst>
                </a:gridCol>
                <a:gridCol w="781823">
                  <a:extLst>
                    <a:ext uri="{9D8B030D-6E8A-4147-A177-3AD203B41FA5}">
                      <a16:colId xmlns:a16="http://schemas.microsoft.com/office/drawing/2014/main" val="20003"/>
                    </a:ext>
                  </a:extLst>
                </a:gridCol>
                <a:gridCol w="927278">
                  <a:extLst>
                    <a:ext uri="{9D8B030D-6E8A-4147-A177-3AD203B41FA5}">
                      <a16:colId xmlns:a16="http://schemas.microsoft.com/office/drawing/2014/main" val="20004"/>
                    </a:ext>
                  </a:extLst>
                </a:gridCol>
                <a:gridCol w="2236376">
                  <a:extLst>
                    <a:ext uri="{9D8B030D-6E8A-4147-A177-3AD203B41FA5}">
                      <a16:colId xmlns:a16="http://schemas.microsoft.com/office/drawing/2014/main" val="20005"/>
                    </a:ext>
                  </a:extLst>
                </a:gridCol>
              </a:tblGrid>
              <a:tr h="128905">
                <a:tc>
                  <a:txBody>
                    <a:bodyPr/>
                    <a:lstStyle/>
                    <a:p>
                      <a:pPr algn="ctr" fontAlgn="ctr"/>
                      <a:r>
                        <a:rPr lang="en-US" sz="1600" u="none" strike="noStrike" dirty="0">
                          <a:effectLst/>
                        </a:rPr>
                        <a:t>Name</a:t>
                      </a:r>
                      <a:endParaRPr lang="en-US" sz="1600" b="0" i="0" u="none" strike="noStrike" dirty="0">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Acronym</a:t>
                      </a:r>
                      <a:endParaRPr lang="en-US" sz="16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Group</a:t>
                      </a:r>
                      <a:endParaRPr lang="en-US" sz="16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Compl.</a:t>
                      </a:r>
                      <a:endParaRPr lang="en-US" sz="16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tdoc</a:t>
                      </a:r>
                      <a:endParaRPr lang="en-US" sz="1600" b="0" i="0" u="none" strike="noStrike">
                        <a:solidFill>
                          <a:srgbClr val="363636"/>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Rapporteur</a:t>
                      </a:r>
                      <a:endParaRPr lang="en-US" sz="1600" b="0" i="0" u="none" strike="noStrike">
                        <a:solidFill>
                          <a:srgbClr val="363636"/>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0"/>
                  </a:ext>
                </a:extLst>
              </a:tr>
              <a:tr h="514350">
                <a:tc>
                  <a:txBody>
                    <a:bodyPr/>
                    <a:lstStyle/>
                    <a:p>
                      <a:pPr algn="l" fontAlgn="ctr"/>
                      <a:r>
                        <a:rPr lang="en-US" sz="1600" u="none" strike="noStrike" dirty="0">
                          <a:effectLst/>
                        </a:rPr>
                        <a:t>Study on evolution of IMS multimedia telephony service </a:t>
                      </a:r>
                      <a:endParaRPr lang="en-US" sz="16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l" fontAlgn="ctr"/>
                      <a:r>
                        <a:rPr lang="en-US" sz="1600" u="none" strike="noStrike">
                          <a:effectLst/>
                        </a:rPr>
                        <a:t>FS_MMTELin5G</a:t>
                      </a:r>
                      <a:endParaRPr lang="en-US" sz="1600" b="0" i="0" u="none" strike="noStrike">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0%</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SP-190836</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it-IT" sz="1600" u="none" strike="noStrike">
                          <a:effectLst/>
                        </a:rPr>
                        <a:t>Yan Di, China Mobile, yandi@chinamobile.com </a:t>
                      </a:r>
                      <a:endParaRPr lang="it-IT"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1"/>
                  </a:ext>
                </a:extLst>
              </a:tr>
              <a:tr h="257175">
                <a:tc>
                  <a:txBody>
                    <a:bodyPr/>
                    <a:lstStyle/>
                    <a:p>
                      <a:pPr algn="l" fontAlgn="ctr"/>
                      <a:r>
                        <a:rPr lang="en-US" sz="1600" u="none" strike="noStrike">
                          <a:effectLst/>
                        </a:rPr>
                        <a:t>Study on sharing administrative configuration between interconnected MCX Service systems </a:t>
                      </a:r>
                      <a:endParaRPr lang="en-US" sz="1600" b="0" i="0" u="none" strike="noStrike">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l" fontAlgn="ctr"/>
                      <a:r>
                        <a:rPr lang="en-US" sz="1600" u="none" strike="noStrike">
                          <a:effectLst/>
                        </a:rPr>
                        <a:t>FS_SACI_MCS</a:t>
                      </a:r>
                      <a:endParaRPr lang="en-US" sz="1600" b="0" i="0" u="none" strike="noStrike">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0%</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SP-190837</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a:effectLst/>
                        </a:rPr>
                        <a:t>Toobe, Jens, BDBOS</a:t>
                      </a:r>
                      <a:endParaRPr lang="en-US" sz="1600" b="0" i="0" u="none" strike="noStrike">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2"/>
                  </a:ext>
                </a:extLst>
              </a:tr>
              <a:tr h="514350">
                <a:tc>
                  <a:txBody>
                    <a:bodyPr/>
                    <a:lstStyle/>
                    <a:p>
                      <a:pPr algn="l" fontAlgn="ctr"/>
                      <a:r>
                        <a:rPr lang="en-US" sz="1600" u="none" strike="noStrike" dirty="0">
                          <a:effectLst/>
                        </a:rPr>
                        <a:t>Study on Supporting of Railway Smart Station Services </a:t>
                      </a:r>
                      <a:endParaRPr lang="en-US" sz="16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l" fontAlgn="ctr"/>
                      <a:r>
                        <a:rPr lang="en-US" sz="1600" u="none" strike="noStrike" dirty="0">
                          <a:effectLst/>
                        </a:rPr>
                        <a:t>FS_RAILSS</a:t>
                      </a:r>
                      <a:endParaRPr lang="en-US" sz="1600" b="0" i="0" u="none" strike="noStrike" dirty="0">
                        <a:solidFill>
                          <a:srgbClr val="000000"/>
                        </a:solidFill>
                        <a:effectLst/>
                        <a:latin typeface="Arial" panose="020B0604020202020204" pitchFamily="34" charset="0"/>
                      </a:endParaRPr>
                    </a:p>
                  </a:txBody>
                  <a:tcPr marL="4763" marR="4763" marT="4763" marB="0" anchor="ctr">
                    <a:solidFill>
                      <a:srgbClr val="B1D254"/>
                    </a:solidFill>
                  </a:tcPr>
                </a:tc>
                <a:tc>
                  <a:txBody>
                    <a:bodyPr/>
                    <a:lstStyle/>
                    <a:p>
                      <a:pPr algn="ctr" fontAlgn="ctr"/>
                      <a:r>
                        <a:rPr lang="en-US" sz="1600" u="none" strike="noStrike">
                          <a:effectLst/>
                        </a:rPr>
                        <a:t>S1</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0%</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ctr" fontAlgn="ctr"/>
                      <a:r>
                        <a:rPr lang="en-US" sz="1600" u="none" strike="noStrike">
                          <a:effectLst/>
                        </a:rPr>
                        <a:t>SP-190838</a:t>
                      </a:r>
                      <a:endParaRPr lang="en-US" sz="1600" b="0" i="0" u="none" strike="noStrike">
                        <a:solidFill>
                          <a:srgbClr val="000000"/>
                        </a:solidFill>
                        <a:effectLst/>
                        <a:latin typeface="Arial" panose="020B0604020202020204" pitchFamily="34" charset="0"/>
                      </a:endParaRPr>
                    </a:p>
                  </a:txBody>
                  <a:tcPr marL="4763" marR="4763" marT="4763" marB="0" anchor="ctr"/>
                </a:tc>
                <a:tc>
                  <a:txBody>
                    <a:bodyPr/>
                    <a:lstStyle/>
                    <a:p>
                      <a:pPr algn="l" fontAlgn="ctr"/>
                      <a:r>
                        <a:rPr lang="en-US" sz="1600" u="none" strike="noStrike" dirty="0">
                          <a:effectLst/>
                        </a:rPr>
                        <a:t>Han, Andrew Min-</a:t>
                      </a:r>
                      <a:r>
                        <a:rPr lang="en-US" sz="1600" u="none" strike="noStrike" dirty="0" err="1">
                          <a:effectLst/>
                        </a:rPr>
                        <a:t>gyu</a:t>
                      </a:r>
                      <a:r>
                        <a:rPr lang="en-US" sz="1600" u="none" strike="noStrike" dirty="0">
                          <a:effectLst/>
                        </a:rPr>
                        <a:t>, </a:t>
                      </a:r>
                      <a:r>
                        <a:rPr lang="en-US" sz="1600" u="none" strike="noStrike" dirty="0" err="1">
                          <a:effectLst/>
                        </a:rPr>
                        <a:t>Hansung</a:t>
                      </a:r>
                      <a:r>
                        <a:rPr lang="en-US" sz="1600" u="none" strike="noStrike" dirty="0">
                          <a:effectLst/>
                        </a:rPr>
                        <a:t> University </a:t>
                      </a:r>
                      <a:endParaRPr lang="en-US" sz="1600" b="0" i="0" u="none" strike="noStrike" dirty="0">
                        <a:solidFill>
                          <a:srgbClr val="000000"/>
                        </a:solidFill>
                        <a:effectLst/>
                        <a:latin typeface="Arial" panose="020B0604020202020204" pitchFamily="34" charset="0"/>
                      </a:endParaRPr>
                    </a:p>
                  </a:txBody>
                  <a:tcPr marL="4763" marR="4763" marT="4763"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8025573"/>
      </p:ext>
    </p:extLst>
  </p:cSld>
  <p:clrMapOvr>
    <a:masterClrMapping/>
  </p:clrMapOvr>
  <p:transition>
    <p:wipe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Cross-TSG Coordination</a:t>
            </a:r>
          </a:p>
        </p:txBody>
      </p:sp>
    </p:spTree>
    <p:extLst>
      <p:ext uri="{BB962C8B-B14F-4D97-AF65-F5344CB8AC3E}">
        <p14:creationId xmlns:p14="http://schemas.microsoft.com/office/powerpoint/2010/main" val="38984131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Cross TSG Coordination</a:t>
            </a:r>
          </a:p>
        </p:txBody>
      </p:sp>
      <p:sp>
        <p:nvSpPr>
          <p:cNvPr id="8195" name="Content Placeholder 2"/>
          <p:cNvSpPr>
            <a:spLocks noGrp="1"/>
          </p:cNvSpPr>
          <p:nvPr>
            <p:ph idx="1"/>
          </p:nvPr>
        </p:nvSpPr>
        <p:spPr>
          <a:xfrm>
            <a:off x="671008" y="1831004"/>
            <a:ext cx="9720879" cy="4351338"/>
          </a:xfrm>
        </p:spPr>
        <p:txBody>
          <a:bodyPr/>
          <a:lstStyle/>
          <a:p>
            <a:pPr marL="447675" indent="-447675"/>
            <a:r>
              <a:rPr lang="de-DE" altLang="en-US" sz="2000" dirty="0"/>
              <a:t>Joint SA/RAN/CT 1-day meetings were held during SA</a:t>
            </a:r>
            <a:r>
              <a:rPr lang="en-US" altLang="en-US" sz="2000" dirty="0"/>
              <a:t>#84 and SA#85 mainly on the topic of Rel-17 planning, prioritization and content. </a:t>
            </a:r>
          </a:p>
          <a:p>
            <a:pPr marL="447675" indent="-447675"/>
            <a:r>
              <a:rPr lang="de-DE" altLang="en-US" sz="2000" dirty="0"/>
              <a:t>SA, SA1 and SA2 leadership and Rel-17 rapporteurs compiled input documents to the joint sessions in order to reflect forseeable Rel-17 requirements from and impacts on RAN (see </a:t>
            </a:r>
            <a:r>
              <a:rPr lang="de-DE" altLang="en-US" sz="2000" dirty="0">
                <a:hlinkClick r:id="rId2"/>
              </a:rPr>
              <a:t>RP-192212</a:t>
            </a:r>
            <a:r>
              <a:rPr lang="de-DE" altLang="en-US" sz="2000" dirty="0"/>
              <a:t> for SA1 and </a:t>
            </a:r>
            <a:r>
              <a:rPr lang="de-DE" altLang="en-US" sz="2000" dirty="0">
                <a:hlinkClick r:id="rId3"/>
              </a:rPr>
              <a:t>RP-192213</a:t>
            </a:r>
            <a:r>
              <a:rPr lang="de-DE" altLang="en-US" sz="2000" dirty="0"/>
              <a:t> for SA2). </a:t>
            </a:r>
          </a:p>
          <a:p>
            <a:pPr marL="447675" indent="-447675"/>
            <a:r>
              <a:rPr lang="de-DE" altLang="en-US" sz="2000" dirty="0"/>
              <a:t>For similar future sessions it is recommended that RAN rapporteurs/moderators undergo a similar effort, i.e. to summarize their forseeable impacts towards SA in separate documents, which then could be discussed at the joint meeting. This would allow for a much more focussed discussion and would also free time from the busy plenary agenda. </a:t>
            </a:r>
          </a:p>
          <a:p>
            <a:pPr marL="447675" indent="-447675"/>
            <a:r>
              <a:rPr lang="de-DE" altLang="en-US" sz="2000" dirty="0"/>
              <a:t>For SA#86 at least one joint SA/RAN session is planned, possibly more. This most likely depends on the time-line discussion.</a:t>
            </a:r>
          </a:p>
          <a:p>
            <a:pPr marL="447675" indent="-447675"/>
            <a:endParaRPr lang="de-DE" altLang="en-US" sz="2000" dirty="0"/>
          </a:p>
        </p:txBody>
      </p:sp>
    </p:spTree>
    <p:extLst>
      <p:ext uri="{BB962C8B-B14F-4D97-AF65-F5344CB8AC3E}">
        <p14:creationId xmlns:p14="http://schemas.microsoft.com/office/powerpoint/2010/main" val="3198428382"/>
      </p:ext>
    </p:extLst>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Improvements</a:t>
            </a:r>
          </a:p>
        </p:txBody>
      </p:sp>
    </p:spTree>
    <p:extLst>
      <p:ext uri="{BB962C8B-B14F-4D97-AF65-F5344CB8AC3E}">
        <p14:creationId xmlns:p14="http://schemas.microsoft.com/office/powerpoint/2010/main" val="239827532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Improvements</a:t>
            </a:r>
          </a:p>
        </p:txBody>
      </p:sp>
      <p:sp>
        <p:nvSpPr>
          <p:cNvPr id="8195" name="Content Placeholder 2"/>
          <p:cNvSpPr>
            <a:spLocks noGrp="1"/>
          </p:cNvSpPr>
          <p:nvPr>
            <p:ph idx="1"/>
          </p:nvPr>
        </p:nvSpPr>
        <p:spPr>
          <a:xfrm>
            <a:off x="342900" y="1825625"/>
            <a:ext cx="11391900" cy="4351338"/>
          </a:xfrm>
        </p:spPr>
        <p:txBody>
          <a:bodyPr/>
          <a:lstStyle/>
          <a:p>
            <a:pPr marL="447675" indent="-447675"/>
            <a:r>
              <a:rPr lang="en-US" altLang="en-US" sz="2000" dirty="0"/>
              <a:t>The SA Chairman together with the CT and RAN TSG chairs started a new ongoing activity to collect, discuss and if possible realize improvements to 3GPP in order to</a:t>
            </a:r>
          </a:p>
          <a:p>
            <a:pPr marL="904875" lvl="1" indent="-447675"/>
            <a:r>
              <a:rPr lang="en-US" altLang="en-US" sz="1600" dirty="0"/>
              <a:t>Make 3GPP more accessible for new delegates;</a:t>
            </a:r>
          </a:p>
          <a:p>
            <a:pPr marL="904875" lvl="1" indent="-447675"/>
            <a:r>
              <a:rPr lang="en-US" altLang="en-US" sz="1600" dirty="0"/>
              <a:t>Allow for better engagement with outside (standards) bodies or MRPs;</a:t>
            </a:r>
          </a:p>
          <a:p>
            <a:pPr marL="904875" lvl="1" indent="-447675"/>
            <a:r>
              <a:rPr lang="en-US" altLang="en-US" sz="1600" dirty="0"/>
              <a:t>Identify possible problems within the existing 3GPP processes.</a:t>
            </a:r>
          </a:p>
          <a:p>
            <a:pPr marL="904875" lvl="1" indent="-447675"/>
            <a:endParaRPr lang="en-US" altLang="en-US" sz="1600" dirty="0"/>
          </a:p>
          <a:p>
            <a:pPr marL="447675" indent="-447675"/>
            <a:r>
              <a:rPr lang="en-US" altLang="en-US" sz="2000" dirty="0"/>
              <a:t>The following slides give an overview of four such activities which were started at SA#84 and SA#86</a:t>
            </a:r>
          </a:p>
          <a:p>
            <a:pPr marL="904875" lvl="1" indent="-447675"/>
            <a:r>
              <a:rPr lang="en-US" altLang="en-US" sz="1600" dirty="0"/>
              <a:t>Newcomer Orientation Session</a:t>
            </a:r>
          </a:p>
          <a:p>
            <a:pPr marL="904875" lvl="1" indent="-447675"/>
            <a:r>
              <a:rPr lang="en-US" altLang="en-US" sz="1600" dirty="0"/>
              <a:t>Mentoring</a:t>
            </a:r>
          </a:p>
          <a:p>
            <a:pPr marL="904875" lvl="1" indent="-447675"/>
            <a:r>
              <a:rPr lang="en-US" altLang="en-US" sz="1600" dirty="0"/>
              <a:t>Liaison Persons</a:t>
            </a:r>
          </a:p>
          <a:p>
            <a:pPr marL="904875" lvl="1" indent="-447675"/>
            <a:r>
              <a:rPr lang="en-US" altLang="en-US" sz="1600" dirty="0"/>
              <a:t>Traceability of Work Items</a:t>
            </a:r>
          </a:p>
          <a:p>
            <a:pPr marL="447675" indent="-447675"/>
            <a:endParaRPr lang="en-US" altLang="en-US" sz="2000" dirty="0"/>
          </a:p>
          <a:p>
            <a:pPr marL="447675" indent="-447675"/>
            <a:r>
              <a:rPr lang="en-US" altLang="en-US" sz="2000" dirty="0"/>
              <a:t>The latest items under discussion can also be found in </a:t>
            </a:r>
            <a:r>
              <a:rPr lang="en-US" altLang="en-US" sz="2000" dirty="0">
                <a:hlinkClick r:id="rId2"/>
              </a:rPr>
              <a:t>SP-190843</a:t>
            </a:r>
            <a:r>
              <a:rPr lang="en-US" altLang="en-US" sz="2000" dirty="0"/>
              <a:t>.</a:t>
            </a:r>
          </a:p>
          <a:p>
            <a:pPr marL="447675" indent="-447675"/>
            <a:endParaRPr lang="en-US" altLang="en-US" sz="2000" dirty="0"/>
          </a:p>
        </p:txBody>
      </p:sp>
    </p:spTree>
    <p:extLst>
      <p:ext uri="{BB962C8B-B14F-4D97-AF65-F5344CB8AC3E}">
        <p14:creationId xmlns:p14="http://schemas.microsoft.com/office/powerpoint/2010/main" val="179263143"/>
      </p:ext>
    </p:extLst>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Newcomer Orientation Session</a:t>
            </a:r>
          </a:p>
        </p:txBody>
      </p:sp>
      <p:sp>
        <p:nvSpPr>
          <p:cNvPr id="8195" name="Content Placeholder 2"/>
          <p:cNvSpPr>
            <a:spLocks noGrp="1"/>
          </p:cNvSpPr>
          <p:nvPr>
            <p:ph idx="1"/>
          </p:nvPr>
        </p:nvSpPr>
        <p:spPr>
          <a:xfrm>
            <a:off x="342900" y="1825625"/>
            <a:ext cx="11391900" cy="4351338"/>
          </a:xfrm>
        </p:spPr>
        <p:txBody>
          <a:bodyPr/>
          <a:lstStyle/>
          <a:p>
            <a:pPr marL="447675" indent="-447675"/>
            <a:endParaRPr lang="en-US" altLang="en-US" sz="2000" dirty="0"/>
          </a:p>
          <a:p>
            <a:pPr marL="447675" indent="-447675"/>
            <a:r>
              <a:rPr lang="en-US" altLang="en-US" sz="2000" dirty="0"/>
              <a:t>A first </a:t>
            </a:r>
            <a:r>
              <a:rPr lang="en-US" altLang="en-US" sz="2000" b="1" dirty="0"/>
              <a:t>Newcomer Orientation Session </a:t>
            </a:r>
            <a:r>
              <a:rPr lang="en-US" altLang="en-US" sz="2000" dirty="0"/>
              <a:t>was held at SA/CT#85 (1 hour) during which basic 3GPP concepts were presented and new delegates had the chance to ask questions. 12 attendees categorized themselves as “newcomers”, for 6 of them SA#86 was either their first or second meeting. </a:t>
            </a:r>
          </a:p>
          <a:p>
            <a:pPr marL="447675" indent="-447675"/>
            <a:r>
              <a:rPr lang="en-US" altLang="en-US" sz="2000" dirty="0"/>
              <a:t>The introduction slides in </a:t>
            </a:r>
            <a:r>
              <a:rPr lang="en-US" altLang="en-US" sz="2000" dirty="0">
                <a:hlinkClick r:id="rId2"/>
              </a:rPr>
              <a:t>SP-190845</a:t>
            </a:r>
            <a:r>
              <a:rPr lang="en-US" altLang="en-US" sz="2000" dirty="0"/>
              <a:t> were presented.</a:t>
            </a:r>
          </a:p>
          <a:p>
            <a:pPr marL="447675" indent="-447675"/>
            <a:r>
              <a:rPr lang="en-US" altLang="en-US" sz="2000" dirty="0"/>
              <a:t>Further Newcomer Orientation Sessions are currently discussed to be held at the November meetings in Reno.</a:t>
            </a:r>
          </a:p>
          <a:p>
            <a:pPr marL="447675" indent="-447675"/>
            <a:r>
              <a:rPr lang="en-US" altLang="en-US" sz="2000" dirty="0"/>
              <a:t>Newcomer Orientation as well as Mentoring activities is currently driven by the TSG SA and TSG CT chairs. It is intended to gain initial experience with this new offer from 3GPP and then widen the scope also to RAN and more Working Groups. </a:t>
            </a:r>
          </a:p>
          <a:p>
            <a:pPr marL="447675" indent="-447675"/>
            <a:endParaRPr lang="en-US" altLang="en-US" sz="2000" dirty="0"/>
          </a:p>
        </p:txBody>
      </p:sp>
    </p:spTree>
    <p:extLst>
      <p:ext uri="{BB962C8B-B14F-4D97-AF65-F5344CB8AC3E}">
        <p14:creationId xmlns:p14="http://schemas.microsoft.com/office/powerpoint/2010/main" val="468847514"/>
      </p:ext>
    </p:extLst>
  </p:cSld>
  <p:clrMapOvr>
    <a:masterClrMapping/>
  </p:clrMapOvr>
  <p:transition>
    <p:wipe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Mentoring</a:t>
            </a:r>
          </a:p>
        </p:txBody>
      </p:sp>
      <p:sp>
        <p:nvSpPr>
          <p:cNvPr id="8195" name="Content Placeholder 2"/>
          <p:cNvSpPr>
            <a:spLocks noGrp="1"/>
          </p:cNvSpPr>
          <p:nvPr>
            <p:ph idx="1"/>
          </p:nvPr>
        </p:nvSpPr>
        <p:spPr>
          <a:xfrm>
            <a:off x="342900" y="1825625"/>
            <a:ext cx="11391900" cy="4351338"/>
          </a:xfrm>
        </p:spPr>
        <p:txBody>
          <a:bodyPr/>
          <a:lstStyle/>
          <a:p>
            <a:pPr marL="447675" indent="-447675"/>
            <a:endParaRPr lang="en-US" altLang="en-US" sz="2000" dirty="0"/>
          </a:p>
          <a:p>
            <a:pPr marL="447675" indent="-447675"/>
            <a:r>
              <a:rPr lang="en-US" altLang="en-US" sz="2000" dirty="0"/>
              <a:t>A new </a:t>
            </a:r>
            <a:r>
              <a:rPr lang="en-US" altLang="en-US" sz="2000" b="1" dirty="0"/>
              <a:t>Mentoring Process</a:t>
            </a:r>
            <a:r>
              <a:rPr lang="en-US" altLang="en-US" sz="2000" dirty="0"/>
              <a:t> was created. A group of interested delegates, either mentors or mentees (new delegates) met during SA#85 and discussed first steps on how such a mechanism could work.</a:t>
            </a:r>
          </a:p>
          <a:p>
            <a:pPr marL="447675" indent="-447675"/>
            <a:r>
              <a:rPr lang="en-US" altLang="en-US" sz="2000" dirty="0"/>
              <a:t>It was agreed that for the moment no 1-to-1 association of mentees and mentors is needed, but that the mentors should rather act as a pool who can be addressed either directly at meetings, by mail or via a new mailing list.</a:t>
            </a:r>
          </a:p>
          <a:p>
            <a:pPr marL="447675" indent="-447675"/>
            <a:r>
              <a:rPr lang="en-US" altLang="en-US" sz="2000" dirty="0"/>
              <a:t>A new mailing list 3GPP_MENTORING was created and is now active.</a:t>
            </a:r>
          </a:p>
          <a:p>
            <a:pPr marL="0" indent="0">
              <a:buNone/>
            </a:pPr>
            <a:endParaRPr lang="en-US" altLang="en-US" sz="2000" dirty="0"/>
          </a:p>
          <a:p>
            <a:pPr marL="447675" indent="-447675"/>
            <a:endParaRPr lang="en-US" altLang="en-US" sz="2000" dirty="0"/>
          </a:p>
        </p:txBody>
      </p:sp>
    </p:spTree>
    <p:extLst>
      <p:ext uri="{BB962C8B-B14F-4D97-AF65-F5344CB8AC3E}">
        <p14:creationId xmlns:p14="http://schemas.microsoft.com/office/powerpoint/2010/main" val="672265319"/>
      </p:ext>
    </p:extLst>
  </p:cSld>
  <p:clrMapOvr>
    <a:masterClrMapping/>
  </p:clrMapOvr>
  <p:transition>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a:t>3GPP Mentors</a:t>
            </a:r>
          </a:p>
        </p:txBody>
      </p:sp>
      <p:sp>
        <p:nvSpPr>
          <p:cNvPr id="5123" name="Content Placeholder 2"/>
          <p:cNvSpPr txBox="1">
            <a:spLocks/>
          </p:cNvSpPr>
          <p:nvPr/>
        </p:nvSpPr>
        <p:spPr bwMode="auto">
          <a:xfrm>
            <a:off x="8281988" y="1862138"/>
            <a:ext cx="33401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Miikka Poikselkä</a:t>
            </a:r>
            <a:endParaRPr lang="" altLang="en-US" sz="1800"/>
          </a:p>
          <a:p>
            <a:pPr>
              <a:lnSpc>
                <a:spcPct val="100000"/>
              </a:lnSpc>
              <a:spcBef>
                <a:spcPct val="0"/>
              </a:spcBef>
              <a:buFontTx/>
              <a:buNone/>
            </a:pPr>
            <a:r>
              <a:rPr lang="fi-FI" altLang="en-US" sz="1800"/>
              <a:t>miikka.poikselka@nokia.com</a:t>
            </a:r>
            <a:endParaRPr lang="" altLang="en-US" sz="1800"/>
          </a:p>
          <a:p>
            <a:pPr>
              <a:buFontTx/>
              <a:buNone/>
            </a:pPr>
            <a:r>
              <a:rPr lang="en-US" altLang="en-US" sz="1800"/>
              <a:t>SA, SA2</a:t>
            </a:r>
          </a:p>
        </p:txBody>
      </p:sp>
      <p:sp>
        <p:nvSpPr>
          <p:cNvPr id="5124" name="Content Placeholder 2"/>
          <p:cNvSpPr txBox="1">
            <a:spLocks/>
          </p:cNvSpPr>
          <p:nvPr/>
        </p:nvSpPr>
        <p:spPr bwMode="auto">
          <a:xfrm>
            <a:off x="1931988" y="1885950"/>
            <a:ext cx="4108450"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Adrian Neal</a:t>
            </a:r>
          </a:p>
          <a:p>
            <a:pPr>
              <a:lnSpc>
                <a:spcPct val="100000"/>
              </a:lnSpc>
              <a:spcBef>
                <a:spcPct val="0"/>
              </a:spcBef>
              <a:buFontTx/>
              <a:buNone/>
            </a:pPr>
            <a:r>
              <a:rPr lang="en-US" altLang="en-US" sz="1800"/>
              <a:t>adrian.neal@vodafone.com</a:t>
            </a:r>
          </a:p>
          <a:p>
            <a:pPr>
              <a:lnSpc>
                <a:spcPct val="100000"/>
              </a:lnSpc>
              <a:spcBef>
                <a:spcPct val="0"/>
              </a:spcBef>
              <a:buFontTx/>
              <a:buNone/>
            </a:pPr>
            <a:endParaRPr lang="" altLang="en-US" sz="1800"/>
          </a:p>
          <a:p>
            <a:pPr>
              <a:lnSpc>
                <a:spcPct val="100000"/>
              </a:lnSpc>
              <a:spcBef>
                <a:spcPct val="0"/>
              </a:spcBef>
              <a:buFontTx/>
              <a:buNone/>
            </a:pPr>
            <a:r>
              <a:rPr lang="en-GB" altLang="en-US" sz="1800"/>
              <a:t>SA, CT, SA1, SA5, SA6</a:t>
            </a:r>
            <a:endParaRPr lang="" altLang="en-US" sz="1800"/>
          </a:p>
        </p:txBody>
      </p:sp>
      <p:sp>
        <p:nvSpPr>
          <p:cNvPr id="5125" name="Content Placeholder 2"/>
          <p:cNvSpPr txBox="1">
            <a:spLocks/>
          </p:cNvSpPr>
          <p:nvPr/>
        </p:nvSpPr>
        <p:spPr bwMode="auto">
          <a:xfrm>
            <a:off x="8281988" y="4405313"/>
            <a:ext cx="3484562"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Kevin Holley</a:t>
            </a:r>
            <a:br>
              <a:rPr lang="en-US" altLang="en-US" sz="1800"/>
            </a:br>
            <a:r>
              <a:rPr lang="en-US" altLang="en-US" sz="1800"/>
              <a:t>kevin.holley@bt.com</a:t>
            </a:r>
          </a:p>
          <a:p>
            <a:pPr>
              <a:lnSpc>
                <a:spcPct val="100000"/>
              </a:lnSpc>
              <a:spcBef>
                <a:spcPct val="0"/>
              </a:spcBef>
              <a:buFontTx/>
              <a:buNone/>
            </a:pPr>
            <a:endParaRPr lang="" altLang="en-US" sz="1800"/>
          </a:p>
          <a:p>
            <a:pPr>
              <a:lnSpc>
                <a:spcPct val="100000"/>
              </a:lnSpc>
              <a:spcBef>
                <a:spcPct val="0"/>
              </a:spcBef>
              <a:buFontTx/>
              <a:buNone/>
            </a:pPr>
            <a:r>
              <a:rPr lang="" altLang="en-US" sz="1800"/>
              <a:t>SA, RAN, SA1</a:t>
            </a:r>
          </a:p>
        </p:txBody>
      </p:sp>
      <p:pic>
        <p:nvPicPr>
          <p:cNvPr id="512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3363" y="4391025"/>
            <a:ext cx="1671637"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Content Placeholder 2"/>
          <p:cNvSpPr txBox="1">
            <a:spLocks/>
          </p:cNvSpPr>
          <p:nvPr/>
        </p:nvSpPr>
        <p:spPr bwMode="auto">
          <a:xfrm>
            <a:off x="1931988" y="4405313"/>
            <a:ext cx="41783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en-US" altLang="en-US" sz="1800"/>
              <a:t>gregory.schumacher@sprint.com</a:t>
            </a:r>
          </a:p>
          <a:p>
            <a:pPr>
              <a:lnSpc>
                <a:spcPct val="100000"/>
              </a:lnSpc>
              <a:spcBef>
                <a:spcPct val="0"/>
              </a:spcBef>
              <a:buFontTx/>
              <a:buNone/>
            </a:pPr>
            <a:endParaRPr lang="" altLang="en-US" sz="1800"/>
          </a:p>
          <a:p>
            <a:pPr>
              <a:lnSpc>
                <a:spcPct val="100000"/>
              </a:lnSpc>
              <a:spcBef>
                <a:spcPct val="0"/>
              </a:spcBef>
              <a:buFontTx/>
              <a:buNone/>
            </a:pPr>
            <a:r>
              <a:rPr lang="" altLang="en-US" sz="1800"/>
              <a:t>SA, SA1, SA3, SA3-LI</a:t>
            </a:r>
          </a:p>
          <a:p>
            <a:pPr>
              <a:buFontTx/>
              <a:buNone/>
            </a:pPr>
            <a:endParaRPr lang="" altLang="en-US" sz="1800"/>
          </a:p>
          <a:p>
            <a:pPr>
              <a:buFontTx/>
              <a:buNone/>
            </a:pPr>
            <a:endParaRPr lang="en-US" altLang="en-US" sz="1800"/>
          </a:p>
        </p:txBody>
      </p:sp>
      <p:pic>
        <p:nvPicPr>
          <p:cNvPr id="5128"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02413" y="4391025"/>
            <a:ext cx="1690687"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838" y="1841500"/>
            <a:ext cx="1427162"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5756" y="1840573"/>
            <a:ext cx="1548708" cy="2022613"/>
          </a:xfrm>
          <a:prstGeom prst="rect">
            <a:avLst/>
          </a:prstGeom>
        </p:spPr>
      </p:pic>
    </p:spTree>
    <p:extLst>
      <p:ext uri="{BB962C8B-B14F-4D97-AF65-F5344CB8AC3E}">
        <p14:creationId xmlns:p14="http://schemas.microsoft.com/office/powerpoint/2010/main" val="215587876"/>
      </p:ext>
    </p:extLst>
  </p:cSld>
  <p:clrMapOvr>
    <a:masterClrMapping/>
  </p:clrMapOvr>
  <p:transition>
    <p:wipe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Liaison Persons</a:t>
            </a:r>
          </a:p>
        </p:txBody>
      </p:sp>
      <p:sp>
        <p:nvSpPr>
          <p:cNvPr id="8195" name="Content Placeholder 2"/>
          <p:cNvSpPr>
            <a:spLocks noGrp="1"/>
          </p:cNvSpPr>
          <p:nvPr>
            <p:ph idx="1"/>
          </p:nvPr>
        </p:nvSpPr>
        <p:spPr>
          <a:xfrm>
            <a:off x="342900" y="1825625"/>
            <a:ext cx="11391900" cy="4351338"/>
          </a:xfrm>
        </p:spPr>
        <p:txBody>
          <a:bodyPr/>
          <a:lstStyle/>
          <a:p>
            <a:pPr marL="447675" indent="-447675"/>
            <a:r>
              <a:rPr lang="en-US" altLang="en-US" sz="2400" dirty="0"/>
              <a:t>3GPP SA intends to collect all currently active 3GPP Liaison persons to other bodies, so that delegates are aware whom to contact in case communication with such a body is needed.</a:t>
            </a:r>
          </a:p>
          <a:p>
            <a:pPr marL="447675" indent="-447675"/>
            <a:r>
              <a:rPr lang="en-US" altLang="en-US" sz="2400" dirty="0"/>
              <a:t>3GPP SA also encourages 3GPP delegates who attend other bodies to consider becoming Liaison persons for that body, in order to strengthen and streamline the communication between 3GPP and that body.</a:t>
            </a:r>
          </a:p>
          <a:p>
            <a:pPr marL="447675" indent="-447675"/>
            <a:r>
              <a:rPr lang="en-US" altLang="en-US" sz="2400" dirty="0"/>
              <a:t>It was proposed to collect the information about all Liaison persons (see following slides) on a 3GPP web site.</a:t>
            </a:r>
          </a:p>
        </p:txBody>
      </p:sp>
    </p:spTree>
    <p:extLst>
      <p:ext uri="{BB962C8B-B14F-4D97-AF65-F5344CB8AC3E}">
        <p14:creationId xmlns:p14="http://schemas.microsoft.com/office/powerpoint/2010/main" val="269795387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 altLang="en-US"/>
              <a:t>SA1 Officials (</a:t>
            </a:r>
            <a:r>
              <a:rPr lang="en-US" altLang="en-US"/>
              <a:t>September 2019)</a:t>
            </a:r>
          </a:p>
        </p:txBody>
      </p:sp>
      <p:sp>
        <p:nvSpPr>
          <p:cNvPr id="20483"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a:t>José Luis </a:t>
            </a:r>
            <a:r>
              <a:rPr lang="en-US" altLang="en-US" sz="1800" dirty="0" err="1"/>
              <a:t>Almodovar</a:t>
            </a:r>
            <a:r>
              <a:rPr lang="en-US" altLang="en-US" sz="1800" dirty="0"/>
              <a:t> Chico</a:t>
            </a:r>
            <a:endParaRPr lang="" altLang="en-US" sz="1800" dirty="0"/>
          </a:p>
          <a:p>
            <a:pPr>
              <a:lnSpc>
                <a:spcPct val="100000"/>
              </a:lnSpc>
              <a:spcBef>
                <a:spcPct val="0"/>
              </a:spcBef>
              <a:buFontTx/>
              <a:buNone/>
            </a:pPr>
            <a:r>
              <a:rPr lang="" altLang="en-US" sz="1800" dirty="0"/>
              <a:t>SA1 Chairman</a:t>
            </a:r>
          </a:p>
          <a:p>
            <a:pPr>
              <a:lnSpc>
                <a:spcPct val="100000"/>
              </a:lnSpc>
              <a:spcBef>
                <a:spcPct val="0"/>
              </a:spcBef>
              <a:buFontTx/>
              <a:buNone/>
            </a:pPr>
            <a:r>
              <a:rPr lang="en-US" altLang="en-US" sz="1800" dirty="0"/>
              <a:t>ETSI</a:t>
            </a:r>
            <a:br>
              <a:rPr lang="en-US" altLang="en-US" sz="1800" dirty="0"/>
            </a:br>
            <a:r>
              <a:rPr lang="en-US" altLang="en-US" sz="1800" dirty="0"/>
              <a:t>jose.almodovarchico@tno.nl</a:t>
            </a:r>
            <a:endParaRPr lang="" altLang="en-US" sz="1800" dirty="0"/>
          </a:p>
          <a:p>
            <a:pPr>
              <a:buFontTx/>
              <a:buNone/>
            </a:pPr>
            <a:endParaRPr lang="en-US" altLang="en-US" sz="1800" dirty="0"/>
          </a:p>
        </p:txBody>
      </p:sp>
      <p:sp>
        <p:nvSpPr>
          <p:cNvPr id="20484" name="Content Placeholder 2"/>
          <p:cNvSpPr txBox="1">
            <a:spLocks/>
          </p:cNvSpPr>
          <p:nvPr/>
        </p:nvSpPr>
        <p:spPr bwMode="auto">
          <a:xfrm>
            <a:off x="7458075" y="3768725"/>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ko-KR" altLang="en-US" sz="1800" dirty="0"/>
              <a:t>이기동   </a:t>
            </a:r>
            <a:r>
              <a:rPr lang="en-US" altLang="en-US" sz="1800" dirty="0"/>
              <a:t>Ki-Dong Lee</a:t>
            </a:r>
            <a:endParaRPr lang="" altLang="en-US" sz="1800" dirty="0"/>
          </a:p>
          <a:p>
            <a:pPr>
              <a:lnSpc>
                <a:spcPct val="100000"/>
              </a:lnSpc>
              <a:spcBef>
                <a:spcPct val="0"/>
              </a:spcBef>
              <a:buFontTx/>
              <a:buNone/>
            </a:pPr>
            <a:r>
              <a:rPr lang="" altLang="en-US" sz="1800" dirty="0"/>
              <a:t>SA1 Vicechair</a:t>
            </a:r>
          </a:p>
          <a:p>
            <a:pPr>
              <a:lnSpc>
                <a:spcPct val="100000"/>
              </a:lnSpc>
              <a:spcBef>
                <a:spcPct val="0"/>
              </a:spcBef>
              <a:buFontTx/>
              <a:buNone/>
            </a:pPr>
            <a:r>
              <a:rPr lang="en-US" altLang="en-US" sz="1800" dirty="0"/>
              <a:t>TTA</a:t>
            </a:r>
            <a:endParaRPr lang="" altLang="en-US" sz="1800" dirty="0"/>
          </a:p>
          <a:p>
            <a:pPr>
              <a:lnSpc>
                <a:spcPct val="100000"/>
              </a:lnSpc>
              <a:spcBef>
                <a:spcPct val="0"/>
              </a:spcBef>
              <a:buFontTx/>
              <a:buNone/>
            </a:pPr>
            <a:r>
              <a:rPr lang="en-US" altLang="en-US" sz="1800" dirty="0"/>
              <a:t>kidong.lee@lge.com</a:t>
            </a:r>
            <a:endParaRPr lang="" altLang="en-US" sz="1800" dirty="0"/>
          </a:p>
          <a:p>
            <a:pPr>
              <a:lnSpc>
                <a:spcPct val="100000"/>
              </a:lnSpc>
              <a:spcBef>
                <a:spcPct val="0"/>
              </a:spcBef>
              <a:buFontTx/>
              <a:buNone/>
            </a:pPr>
            <a:endParaRPr lang="" altLang="en-US" sz="1800" dirty="0"/>
          </a:p>
          <a:p>
            <a:pPr>
              <a:buFontTx/>
              <a:buNone/>
            </a:pPr>
            <a:endParaRPr lang="" altLang="en-US" sz="1800" dirty="0"/>
          </a:p>
          <a:p>
            <a:pPr>
              <a:buFontTx/>
              <a:buNone/>
            </a:pPr>
            <a:endParaRPr lang="en-US" altLang="en-US" sz="1800" dirty="0"/>
          </a:p>
        </p:txBody>
      </p:sp>
      <p:sp>
        <p:nvSpPr>
          <p:cNvPr id="20485" name="Content Placeholder 2"/>
          <p:cNvSpPr txBox="1">
            <a:spLocks/>
          </p:cNvSpPr>
          <p:nvPr/>
        </p:nvSpPr>
        <p:spPr bwMode="auto">
          <a:xfrm>
            <a:off x="7458075" y="206375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a:t>G</a:t>
            </a:r>
            <a:r>
              <a:rPr lang="" altLang="en-US" sz="1800" dirty="0"/>
              <a:t>regory (Greg) Schumacher</a:t>
            </a:r>
          </a:p>
          <a:p>
            <a:pPr>
              <a:lnSpc>
                <a:spcPct val="100000"/>
              </a:lnSpc>
              <a:spcBef>
                <a:spcPct val="0"/>
              </a:spcBef>
              <a:buFontTx/>
              <a:buNone/>
            </a:pPr>
            <a:r>
              <a:rPr lang="" altLang="en-US" sz="1800" dirty="0"/>
              <a:t>TSG SA1 Vicechair</a:t>
            </a:r>
          </a:p>
          <a:p>
            <a:pPr>
              <a:lnSpc>
                <a:spcPct val="100000"/>
              </a:lnSpc>
              <a:spcBef>
                <a:spcPct val="0"/>
              </a:spcBef>
              <a:buFontTx/>
              <a:buNone/>
            </a:pPr>
            <a:r>
              <a:rPr lang="" altLang="en-US" sz="1800" dirty="0"/>
              <a:t>ETSI</a:t>
            </a:r>
          </a:p>
          <a:p>
            <a:pPr>
              <a:lnSpc>
                <a:spcPct val="100000"/>
              </a:lnSpc>
              <a:spcBef>
                <a:spcPct val="0"/>
              </a:spcBef>
              <a:buFontTx/>
              <a:buNone/>
            </a:pPr>
            <a:r>
              <a:rPr lang="en-US" altLang="en-US" sz="1800" dirty="0"/>
              <a:t>gregory.schumacher@sprint.com</a:t>
            </a:r>
            <a:endParaRPr lang="" altLang="en-US" sz="1800" dirty="0"/>
          </a:p>
          <a:p>
            <a:pPr>
              <a:buFontTx/>
              <a:buNone/>
            </a:pPr>
            <a:endParaRPr lang="en-US" altLang="en-US" sz="1800" dirty="0"/>
          </a:p>
        </p:txBody>
      </p:sp>
      <p:sp>
        <p:nvSpPr>
          <p:cNvPr id="20486"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Alain Sultan</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alain.sultan@etsi.org</a:t>
            </a:r>
          </a:p>
        </p:txBody>
      </p:sp>
      <p:pic>
        <p:nvPicPr>
          <p:cNvPr id="20487" name="Picture 1"/>
          <p:cNvPicPr>
            <a:picLocks noChangeAspect="1"/>
          </p:cNvPicPr>
          <p:nvPr/>
        </p:nvPicPr>
        <p:blipFill>
          <a:blip r:embed="rId3">
            <a:extLst>
              <a:ext uri="{28A0092B-C50C-407E-A947-70E740481C1C}">
                <a14:useLocalDpi xmlns:a14="http://schemas.microsoft.com/office/drawing/2010/main" val="0"/>
              </a:ext>
            </a:extLst>
          </a:blip>
          <a:srcRect l="21619" t="20044" r="54732" b="51199"/>
          <a:stretch>
            <a:fillRect/>
          </a:stretch>
        </p:blipFill>
        <p:spPr bwMode="auto">
          <a:xfrm>
            <a:off x="1030288" y="2017713"/>
            <a:ext cx="1131887"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0288" y="4775200"/>
            <a:ext cx="1173162" cy="117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4068" y="3767137"/>
            <a:ext cx="1174007" cy="1545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54131" y="2063750"/>
            <a:ext cx="1363331" cy="1429883"/>
          </a:xfrm>
          <a:prstGeom prst="rect">
            <a:avLst/>
          </a:prstGeom>
        </p:spPr>
      </p:pic>
      <p:sp>
        <p:nvSpPr>
          <p:cNvPr id="11" name="Explosion 1 10"/>
          <p:cNvSpPr/>
          <p:nvPr/>
        </p:nvSpPr>
        <p:spPr>
          <a:xfrm rot="20031010">
            <a:off x="210783" y="1483824"/>
            <a:ext cx="1733550" cy="90963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New</a:t>
            </a:r>
            <a:endParaRPr lang="en-US" sz="2000" b="1" dirty="0"/>
          </a:p>
        </p:txBody>
      </p:sp>
    </p:spTree>
    <p:extLst>
      <p:ext uri="{BB962C8B-B14F-4D97-AF65-F5344CB8AC3E}">
        <p14:creationId xmlns:p14="http://schemas.microsoft.com/office/powerpoint/2010/main" val="1244572901"/>
      </p:ext>
    </p:extLst>
  </p:cSld>
  <p:clrMapOvr>
    <a:masterClrMapping/>
  </p:clrMapOvr>
  <p:transition>
    <p:wipe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a:t>Tasks of a Liaison Person</a:t>
            </a:r>
          </a:p>
        </p:txBody>
      </p:sp>
      <p:sp>
        <p:nvSpPr>
          <p:cNvPr id="8195" name="Content Placeholder 2"/>
          <p:cNvSpPr>
            <a:spLocks noGrp="1"/>
          </p:cNvSpPr>
          <p:nvPr>
            <p:ph idx="1"/>
          </p:nvPr>
        </p:nvSpPr>
        <p:spPr/>
        <p:txBody>
          <a:bodyPr/>
          <a:lstStyle/>
          <a:p>
            <a:pPr marL="447675" indent="-447675"/>
            <a:r>
              <a:rPr lang="en-US" altLang="en-US" sz="2400"/>
              <a:t>A Liaison person (short: Liaison) is a contact between 3GPP and a dedicated external (standards) body, sometimes even only to a specific working group of an external body. </a:t>
            </a:r>
          </a:p>
          <a:p>
            <a:pPr marL="447675" indent="-447675"/>
            <a:r>
              <a:rPr lang="en-US" altLang="en-US" sz="2400"/>
              <a:t>A Liaison should</a:t>
            </a:r>
          </a:p>
          <a:p>
            <a:pPr marL="719138" lvl="1" indent="-261938"/>
            <a:r>
              <a:rPr lang="en-US" altLang="en-US" sz="2000"/>
              <a:t>attend both 3GPP meetings and meetings of the external body on a regular basis;</a:t>
            </a:r>
          </a:p>
          <a:p>
            <a:pPr marL="719138" lvl="1" indent="-261938"/>
            <a:r>
              <a:rPr lang="en-US" altLang="en-US" sz="2000"/>
              <a:t>give general information about 3GPP status on specific topics (e.g. status of a release, work items, which items are currently discussed on a specific issue) to the external body;</a:t>
            </a:r>
          </a:p>
          <a:p>
            <a:pPr marL="719138" lvl="1" indent="-261938"/>
            <a:r>
              <a:rPr lang="en-US" altLang="en-US" sz="2000"/>
              <a:t>support the liaison exchange between the external body and 3GPP;</a:t>
            </a:r>
          </a:p>
          <a:p>
            <a:pPr marL="719138" lvl="1" indent="-261938"/>
            <a:r>
              <a:rPr lang="en-US" altLang="en-US" sz="2000"/>
              <a:t>report regularly to 3GPP on the ongoing work in the external body.</a:t>
            </a:r>
          </a:p>
          <a:p>
            <a:pPr marL="447675" indent="-447675"/>
            <a:r>
              <a:rPr lang="en-US" altLang="en-US" sz="2400"/>
              <a:t>Statements made by a Liaison in her/his role need to be an accurate representation of the current status of 3GPP work.</a:t>
            </a:r>
          </a:p>
          <a:p>
            <a:pPr marL="447675" indent="-447675"/>
            <a:r>
              <a:rPr lang="en-US" altLang="en-US" sz="2400"/>
              <a:t>3GPP does not finance the attendance at or trips to meetings of other bodies</a:t>
            </a:r>
          </a:p>
        </p:txBody>
      </p:sp>
    </p:spTree>
    <p:extLst>
      <p:ext uri="{BB962C8B-B14F-4D97-AF65-F5344CB8AC3E}">
        <p14:creationId xmlns:p14="http://schemas.microsoft.com/office/powerpoint/2010/main" val="660777902"/>
      </p:ext>
    </p:extLst>
  </p:cSld>
  <p:clrMapOvr>
    <a:masterClrMapping/>
  </p:clrMapOvr>
  <p:transition>
    <p:wipe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a:t>3GPP Liaisons</a:t>
            </a:r>
          </a:p>
        </p:txBody>
      </p:sp>
      <p:sp>
        <p:nvSpPr>
          <p:cNvPr id="9219" name="Content Placeholder 2"/>
          <p:cNvSpPr txBox="1">
            <a:spLocks/>
          </p:cNvSpPr>
          <p:nvPr/>
        </p:nvSpPr>
        <p:spPr bwMode="auto">
          <a:xfrm>
            <a:off x="8281988" y="1862138"/>
            <a:ext cx="33401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hlinkClick r:id="rId3"/>
              </a:rPr>
              <a:t>IETF</a:t>
            </a:r>
            <a:r>
              <a:rPr lang="en-US" altLang="en-US" sz="1800"/>
              <a:t> </a:t>
            </a:r>
          </a:p>
          <a:p>
            <a:pPr>
              <a:lnSpc>
                <a:spcPct val="100000"/>
              </a:lnSpc>
              <a:spcBef>
                <a:spcPct val="0"/>
              </a:spcBef>
              <a:buFontTx/>
              <a:buNone/>
            </a:pPr>
            <a:r>
              <a:rPr lang="en-US" altLang="en-US" sz="1800"/>
              <a:t>Internet Engineering Task Force</a:t>
            </a:r>
          </a:p>
          <a:p>
            <a:pPr>
              <a:lnSpc>
                <a:spcPct val="100000"/>
              </a:lnSpc>
              <a:spcBef>
                <a:spcPct val="0"/>
              </a:spcBef>
              <a:buFontTx/>
              <a:buNone/>
            </a:pPr>
            <a:endParaRPr lang="" altLang="en-US" sz="1800"/>
          </a:p>
          <a:p>
            <a:pPr>
              <a:lnSpc>
                <a:spcPct val="100000"/>
              </a:lnSpc>
              <a:spcBef>
                <a:spcPct val="0"/>
              </a:spcBef>
              <a:buFontTx/>
              <a:buNone/>
            </a:pPr>
            <a:r>
              <a:rPr lang="" altLang="en-US" sz="1800"/>
              <a:t>Lionel Morand</a:t>
            </a:r>
            <a:r>
              <a:rPr lang="en-US" altLang="en-US" sz="1800"/>
              <a:t> </a:t>
            </a:r>
            <a:endParaRPr lang="" altLang="en-US" sz="1800"/>
          </a:p>
          <a:p>
            <a:pPr>
              <a:lnSpc>
                <a:spcPct val="100000"/>
              </a:lnSpc>
              <a:spcBef>
                <a:spcPct val="0"/>
              </a:spcBef>
              <a:buFontTx/>
              <a:buNone/>
            </a:pPr>
            <a:r>
              <a:rPr lang="en-US" altLang="en-US" sz="1800"/>
              <a:t>lionel.morand@orange.com</a:t>
            </a:r>
            <a:endParaRPr lang="" altLang="en-US" sz="1800"/>
          </a:p>
          <a:p>
            <a:pPr>
              <a:buFontTx/>
              <a:buNone/>
            </a:pPr>
            <a:endParaRPr lang="" altLang="en-US" sz="1800"/>
          </a:p>
          <a:p>
            <a:pPr>
              <a:buFontTx/>
              <a:buNone/>
            </a:pPr>
            <a:endParaRPr lang="en-US" altLang="en-US" sz="1800"/>
          </a:p>
        </p:txBody>
      </p:sp>
      <p:pic>
        <p:nvPicPr>
          <p:cNvPr id="9220"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02413" y="1862138"/>
            <a:ext cx="1690687"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3363" y="1862138"/>
            <a:ext cx="1671637" cy="16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Content Placeholder 2"/>
          <p:cNvSpPr txBox="1">
            <a:spLocks/>
          </p:cNvSpPr>
          <p:nvPr/>
        </p:nvSpPr>
        <p:spPr bwMode="auto">
          <a:xfrm>
            <a:off x="1931988" y="1885950"/>
            <a:ext cx="4108450"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hlinkClick r:id="rId6"/>
              </a:rPr>
              <a:t>ITU-R</a:t>
            </a:r>
            <a:endParaRPr lang="en-US" altLang="en-US" sz="1800"/>
          </a:p>
          <a:p>
            <a:pPr>
              <a:lnSpc>
                <a:spcPct val="100000"/>
              </a:lnSpc>
              <a:spcBef>
                <a:spcPct val="0"/>
              </a:spcBef>
              <a:buFontTx/>
              <a:buNone/>
            </a:pPr>
            <a:r>
              <a:rPr lang="en-US" altLang="en-US" sz="1800"/>
              <a:t>International Telecommunication Union – Radiocommunication Sector</a:t>
            </a:r>
            <a:br>
              <a:rPr lang="en-US" altLang="en-US" sz="1800"/>
            </a:br>
            <a:endParaRPr lang="en-US" altLang="en-US" sz="1800"/>
          </a:p>
          <a:p>
            <a:pPr>
              <a:lnSpc>
                <a:spcPct val="100000"/>
              </a:lnSpc>
              <a:spcBef>
                <a:spcPct val="0"/>
              </a:spcBef>
              <a:buFontTx/>
              <a:buNone/>
            </a:pPr>
            <a:r>
              <a:rPr lang="en-US" altLang="en-US" sz="1800"/>
              <a:t>Giovanni Romano (RAN/SA) giovanni.romano@telecomitalia.it</a:t>
            </a:r>
            <a:endParaRPr lang="" altLang="en-US" sz="1800"/>
          </a:p>
        </p:txBody>
      </p:sp>
      <p:sp>
        <p:nvSpPr>
          <p:cNvPr id="9223" name="Content Placeholder 2"/>
          <p:cNvSpPr txBox="1">
            <a:spLocks/>
          </p:cNvSpPr>
          <p:nvPr/>
        </p:nvSpPr>
        <p:spPr bwMode="auto">
          <a:xfrm>
            <a:off x="8281988" y="4405313"/>
            <a:ext cx="3484562"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hlinkClick r:id="rId7"/>
              </a:rPr>
              <a:t>NGMN</a:t>
            </a:r>
            <a:endParaRPr lang="en-US" altLang="en-US" sz="1800"/>
          </a:p>
          <a:p>
            <a:pPr>
              <a:lnSpc>
                <a:spcPct val="100000"/>
              </a:lnSpc>
              <a:spcBef>
                <a:spcPct val="0"/>
              </a:spcBef>
              <a:buFontTx/>
              <a:buNone/>
            </a:pPr>
            <a:r>
              <a:rPr lang="en-US" altLang="en-US" sz="1800"/>
              <a:t>Next Generation Mobile Networks</a:t>
            </a:r>
          </a:p>
          <a:p>
            <a:pPr>
              <a:lnSpc>
                <a:spcPct val="100000"/>
              </a:lnSpc>
              <a:spcBef>
                <a:spcPct val="0"/>
              </a:spcBef>
              <a:buFontTx/>
              <a:buNone/>
            </a:pPr>
            <a:endParaRPr lang="en-US" altLang="en-US" sz="1800"/>
          </a:p>
          <a:p>
            <a:pPr>
              <a:lnSpc>
                <a:spcPct val="100000"/>
              </a:lnSpc>
              <a:spcBef>
                <a:spcPct val="0"/>
              </a:spcBef>
              <a:buFontTx/>
              <a:buNone/>
            </a:pPr>
            <a:r>
              <a:rPr lang="en-US" altLang="en-US" sz="1800"/>
              <a:t>Kevin Holley</a:t>
            </a:r>
            <a:br>
              <a:rPr lang="en-US" altLang="en-US" sz="1800"/>
            </a:br>
            <a:r>
              <a:rPr lang="en-US" altLang="en-US" sz="1800"/>
              <a:t>kevin.holley@bt.com</a:t>
            </a:r>
            <a:endParaRPr lang="" altLang="en-US" sz="1800"/>
          </a:p>
        </p:txBody>
      </p:sp>
      <p:pic>
        <p:nvPicPr>
          <p:cNvPr id="9224" name="Picture 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33363" y="4391025"/>
            <a:ext cx="1671637"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5" name="Content Placeholder 2"/>
          <p:cNvSpPr txBox="1">
            <a:spLocks/>
          </p:cNvSpPr>
          <p:nvPr/>
        </p:nvSpPr>
        <p:spPr bwMode="auto">
          <a:xfrm>
            <a:off x="1931988" y="4405313"/>
            <a:ext cx="41783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hlinkClick r:id="rId9"/>
              </a:rPr>
              <a:t>ITU-T</a:t>
            </a:r>
            <a:endParaRPr lang="en-US" altLang="en-US" sz="1800"/>
          </a:p>
          <a:p>
            <a:pPr>
              <a:lnSpc>
                <a:spcPct val="100000"/>
              </a:lnSpc>
              <a:spcBef>
                <a:spcPct val="0"/>
              </a:spcBef>
              <a:buFontTx/>
              <a:buNone/>
            </a:pPr>
            <a:r>
              <a:rPr lang="en-US" altLang="en-US" sz="1800"/>
              <a:t>International Telecommunication Union – </a:t>
            </a:r>
            <a:br>
              <a:rPr lang="en-US" altLang="en-US" sz="1800"/>
            </a:br>
            <a:r>
              <a:rPr lang="en-US" altLang="en-US" sz="1800"/>
              <a:t>Telecommunication Standardization Sector</a:t>
            </a:r>
          </a:p>
          <a:p>
            <a:pPr>
              <a:lnSpc>
                <a:spcPct val="100000"/>
              </a:lnSpc>
              <a:spcBef>
                <a:spcPct val="0"/>
              </a:spcBef>
              <a:buFontTx/>
              <a:buNone/>
            </a:pPr>
            <a:endParaRPr lang="en-US" altLang="en-US" sz="1800"/>
          </a:p>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en-US" altLang="en-US" sz="1800"/>
              <a:t>gregory.schumacher@sprint.com</a:t>
            </a:r>
            <a:endParaRPr lang="" altLang="en-US" sz="1800"/>
          </a:p>
          <a:p>
            <a:pPr>
              <a:buFontTx/>
              <a:buNone/>
            </a:pPr>
            <a:endParaRPr lang="" altLang="en-US" sz="1800"/>
          </a:p>
          <a:p>
            <a:pPr>
              <a:buFontTx/>
              <a:buNone/>
            </a:pPr>
            <a:endParaRPr lang="en-US" altLang="en-US" sz="1800"/>
          </a:p>
        </p:txBody>
      </p:sp>
      <p:pic>
        <p:nvPicPr>
          <p:cNvPr id="9226" name="Picture 3"/>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602413" y="4391025"/>
            <a:ext cx="1690687"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690857"/>
      </p:ext>
    </p:extLst>
  </p:cSld>
  <p:clrMapOvr>
    <a:masterClrMapping/>
  </p:clrMapOvr>
  <p:transition>
    <p:wipe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a:t>3GPP Liaisons</a:t>
            </a:r>
          </a:p>
        </p:txBody>
      </p:sp>
      <p:sp>
        <p:nvSpPr>
          <p:cNvPr id="10243" name="Content Placeholder 2"/>
          <p:cNvSpPr txBox="1">
            <a:spLocks/>
          </p:cNvSpPr>
          <p:nvPr/>
        </p:nvSpPr>
        <p:spPr bwMode="auto">
          <a:xfrm>
            <a:off x="2006600" y="1890713"/>
            <a:ext cx="40290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a:hlinkClick r:id="rId3"/>
              </a:rPr>
              <a:t>IALA</a:t>
            </a:r>
            <a:endParaRPr lang="en-US" altLang="en-US" sz="1800" dirty="0"/>
          </a:p>
          <a:p>
            <a:pPr>
              <a:lnSpc>
                <a:spcPct val="100000"/>
              </a:lnSpc>
              <a:spcBef>
                <a:spcPct val="0"/>
              </a:spcBef>
              <a:buFontTx/>
              <a:buNone/>
            </a:pPr>
            <a:r>
              <a:rPr lang="en-US" altLang="ko-KR" sz="1800" dirty="0"/>
              <a:t>International Association of Marine Aids to Navigation and Lighthouse Authorities</a:t>
            </a:r>
          </a:p>
          <a:p>
            <a:pPr>
              <a:lnSpc>
                <a:spcPct val="100000"/>
              </a:lnSpc>
              <a:spcBef>
                <a:spcPct val="0"/>
              </a:spcBef>
              <a:buFontTx/>
              <a:buNone/>
            </a:pPr>
            <a:endParaRPr lang="en-US" altLang="en-US" sz="1800" dirty="0"/>
          </a:p>
          <a:p>
            <a:pPr>
              <a:lnSpc>
                <a:spcPct val="100000"/>
              </a:lnSpc>
              <a:spcBef>
                <a:spcPct val="0"/>
              </a:spcBef>
              <a:buFontTx/>
              <a:buNone/>
            </a:pPr>
            <a:r>
              <a:rPr lang="ko-KR" altLang="en-US" sz="1800" dirty="0"/>
              <a:t>구현희 </a:t>
            </a:r>
            <a:r>
              <a:rPr lang="en-US" altLang="en-US" sz="1800" dirty="0" err="1"/>
              <a:t>Hyounhee</a:t>
            </a:r>
            <a:r>
              <a:rPr lang="en-US" altLang="en-US" sz="1800" dirty="0"/>
              <a:t> Koo</a:t>
            </a:r>
          </a:p>
          <a:p>
            <a:pPr>
              <a:lnSpc>
                <a:spcPct val="100000"/>
              </a:lnSpc>
              <a:spcBef>
                <a:spcPct val="0"/>
              </a:spcBef>
              <a:buFontTx/>
              <a:buNone/>
            </a:pPr>
            <a:r>
              <a:rPr lang="en-US" altLang="en-US" sz="1800" dirty="0"/>
              <a:t>koo@synctechno.com</a:t>
            </a:r>
          </a:p>
          <a:p>
            <a:pPr>
              <a:buFontTx/>
              <a:buNone/>
            </a:pPr>
            <a:endParaRPr lang="en-US" altLang="en-US" sz="1800" dirty="0"/>
          </a:p>
        </p:txBody>
      </p:sp>
      <p:sp>
        <p:nvSpPr>
          <p:cNvPr id="10244" name="Content Placeholder 2"/>
          <p:cNvSpPr txBox="1">
            <a:spLocks/>
          </p:cNvSpPr>
          <p:nvPr/>
        </p:nvSpPr>
        <p:spPr bwMode="auto">
          <a:xfrm>
            <a:off x="2011363" y="4645025"/>
            <a:ext cx="40925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hlinkClick r:id="rId4"/>
              </a:rPr>
              <a:t>ESOA</a:t>
            </a:r>
            <a:endParaRPr lang="en-US" altLang="en-US" sz="1800"/>
          </a:p>
          <a:p>
            <a:pPr>
              <a:spcBef>
                <a:spcPct val="0"/>
              </a:spcBef>
              <a:buFontTx/>
              <a:buNone/>
            </a:pPr>
            <a:r>
              <a:rPr lang="en-US" altLang="en-US" sz="1800"/>
              <a:t>EMEA Satellite Operator’s Association</a:t>
            </a:r>
          </a:p>
          <a:p>
            <a:pPr>
              <a:spcBef>
                <a:spcPct val="0"/>
              </a:spcBef>
              <a:buFontTx/>
              <a:buNone/>
            </a:pPr>
            <a:endParaRPr lang="en-US" altLang="en-US" sz="1800"/>
          </a:p>
          <a:p>
            <a:pPr>
              <a:spcBef>
                <a:spcPct val="0"/>
              </a:spcBef>
              <a:buFontTx/>
              <a:buNone/>
            </a:pPr>
            <a:r>
              <a:rPr lang="en-US" altLang="en-US" sz="1800"/>
              <a:t>Michel Cyril cyril.michel@thalesaleniaspace.com</a:t>
            </a:r>
          </a:p>
        </p:txBody>
      </p:sp>
      <p:pic>
        <p:nvPicPr>
          <p:cNvPr id="10245"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7663" y="1847850"/>
            <a:ext cx="1658937"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4" descr="C:\Program Files (x86)\Microsoft Office\MEDIA\CAGCAT10\j0234687.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12738" y="4645025"/>
            <a:ext cx="1693862"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109C47B2-AD1A-47BB-A26E-ADE80DA066E7" descr="D6DD6062-9D94-4DC4-A8CF-AA43C26462EB"/>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64350" y="1890713"/>
            <a:ext cx="165735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Content Placeholder 2"/>
          <p:cNvSpPr txBox="1">
            <a:spLocks/>
          </p:cNvSpPr>
          <p:nvPr/>
        </p:nvSpPr>
        <p:spPr bwMode="auto">
          <a:xfrm>
            <a:off x="8521700" y="1890713"/>
            <a:ext cx="3532188"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hlinkClick r:id="rId8"/>
              </a:rPr>
              <a:t>MPEG</a:t>
            </a:r>
            <a:r>
              <a:rPr lang="en-US" altLang="en-US" sz="1800"/>
              <a:t> </a:t>
            </a:r>
            <a:r>
              <a:rPr lang="en-US" altLang="en-US" sz="1400"/>
              <a:t>(ISO/IEC JTC 1/SC 29/WG 11)</a:t>
            </a:r>
          </a:p>
          <a:p>
            <a:pPr>
              <a:lnSpc>
                <a:spcPct val="100000"/>
              </a:lnSpc>
              <a:spcBef>
                <a:spcPct val="0"/>
              </a:spcBef>
              <a:buFontTx/>
              <a:buNone/>
            </a:pPr>
            <a:r>
              <a:rPr lang="en-US" altLang="en-US" sz="1800"/>
              <a:t>Moving Picture Experts Group</a:t>
            </a:r>
          </a:p>
          <a:p>
            <a:pPr>
              <a:lnSpc>
                <a:spcPct val="100000"/>
              </a:lnSpc>
              <a:spcBef>
                <a:spcPct val="0"/>
              </a:spcBef>
              <a:buFontTx/>
              <a:buNone/>
            </a:pPr>
            <a:endParaRPr lang="en-US" altLang="en-US" sz="1800"/>
          </a:p>
          <a:p>
            <a:pPr>
              <a:lnSpc>
                <a:spcPct val="100000"/>
              </a:lnSpc>
              <a:spcBef>
                <a:spcPct val="0"/>
              </a:spcBef>
              <a:buFontTx/>
              <a:buNone/>
            </a:pPr>
            <a:r>
              <a:rPr lang="en-US" altLang="en-US" sz="1800"/>
              <a:t>Primary LS to MPEG</a:t>
            </a:r>
          </a:p>
          <a:p>
            <a:pPr>
              <a:lnSpc>
                <a:spcPct val="100000"/>
              </a:lnSpc>
              <a:spcBef>
                <a:spcPct val="0"/>
              </a:spcBef>
              <a:buFontTx/>
              <a:buNone/>
            </a:pPr>
            <a:r>
              <a:rPr lang="en-US" altLang="en-US" sz="1800"/>
              <a:t>David Singer (SA4)</a:t>
            </a:r>
            <a:br>
              <a:rPr lang="en-US" altLang="en-US" sz="1800"/>
            </a:br>
            <a:r>
              <a:rPr lang="en-US" altLang="en-US" sz="1800"/>
              <a:t>singer@apple.com</a:t>
            </a:r>
            <a:endParaRPr lang="" altLang="en-US" sz="1800"/>
          </a:p>
        </p:txBody>
      </p:sp>
      <p:pic>
        <p:nvPicPr>
          <p:cNvPr id="10249" name="Picture 1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872288" y="4486275"/>
            <a:ext cx="1649412" cy="164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0" name="Content Placeholder 2"/>
          <p:cNvSpPr txBox="1">
            <a:spLocks/>
          </p:cNvSpPr>
          <p:nvPr/>
        </p:nvSpPr>
        <p:spPr bwMode="auto">
          <a:xfrm>
            <a:off x="8521700" y="4529138"/>
            <a:ext cx="35909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hlinkClick r:id="rId8"/>
              </a:rPr>
              <a:t>MPEG</a:t>
            </a:r>
            <a:r>
              <a:rPr lang="en-US" altLang="en-US" sz="1800"/>
              <a:t> </a:t>
            </a:r>
            <a:r>
              <a:rPr lang="en-US" altLang="en-US" sz="1400"/>
              <a:t>(ISO/IEC JTC 1/SC 29/WG 11)</a:t>
            </a:r>
          </a:p>
          <a:p>
            <a:pPr>
              <a:lnSpc>
                <a:spcPct val="100000"/>
              </a:lnSpc>
              <a:spcBef>
                <a:spcPct val="0"/>
              </a:spcBef>
              <a:buFontTx/>
              <a:buNone/>
            </a:pPr>
            <a:r>
              <a:rPr lang="en-US" altLang="en-US" sz="1800"/>
              <a:t>Moving Pictures Expert Group</a:t>
            </a:r>
          </a:p>
          <a:p>
            <a:pPr>
              <a:lnSpc>
                <a:spcPct val="100000"/>
              </a:lnSpc>
              <a:spcBef>
                <a:spcPct val="0"/>
              </a:spcBef>
              <a:buFontTx/>
              <a:buNone/>
            </a:pPr>
            <a:endParaRPr lang="en-US" altLang="en-US" sz="1800"/>
          </a:p>
          <a:p>
            <a:pPr>
              <a:lnSpc>
                <a:spcPct val="100000"/>
              </a:lnSpc>
              <a:spcBef>
                <a:spcPct val="0"/>
              </a:spcBef>
              <a:buFontTx/>
              <a:buNone/>
            </a:pPr>
            <a:r>
              <a:rPr lang="en-US" altLang="en-US" sz="1800"/>
              <a:t>Secondary LS to MPEG</a:t>
            </a:r>
          </a:p>
          <a:p>
            <a:pPr>
              <a:lnSpc>
                <a:spcPct val="100000"/>
              </a:lnSpc>
              <a:spcBef>
                <a:spcPct val="0"/>
              </a:spcBef>
              <a:buFontTx/>
              <a:buNone/>
            </a:pPr>
            <a:r>
              <a:rPr lang="en-US" altLang="en-US" sz="1800"/>
              <a:t>Mary-Luc Champel (SA)</a:t>
            </a:r>
            <a:br>
              <a:rPr lang="en-US" altLang="en-US" sz="1800"/>
            </a:br>
            <a:r>
              <a:rPr lang="en-US" altLang="en-US" sz="1800"/>
              <a:t>champelmaryluc@xiaomi.com</a:t>
            </a:r>
            <a:endParaRPr lang="" altLang="en-US" sz="1800"/>
          </a:p>
        </p:txBody>
      </p:sp>
    </p:spTree>
    <p:extLst>
      <p:ext uri="{BB962C8B-B14F-4D97-AF65-F5344CB8AC3E}">
        <p14:creationId xmlns:p14="http://schemas.microsoft.com/office/powerpoint/2010/main" val="710809324"/>
      </p:ext>
    </p:extLst>
  </p:cSld>
  <p:clrMapOvr>
    <a:masterClrMapping/>
  </p:clrMapOvr>
  <p:transition>
    <p:wipe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a:t>3GPP Liaisons</a:t>
            </a:r>
          </a:p>
        </p:txBody>
      </p:sp>
      <p:sp>
        <p:nvSpPr>
          <p:cNvPr id="11267" name="Content Placeholder 2"/>
          <p:cNvSpPr txBox="1">
            <a:spLocks/>
          </p:cNvSpPr>
          <p:nvPr/>
        </p:nvSpPr>
        <p:spPr bwMode="auto">
          <a:xfrm>
            <a:off x="2166938" y="1890713"/>
            <a:ext cx="40290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hlinkClick r:id="rId3"/>
              </a:rPr>
              <a:t>TCG</a:t>
            </a:r>
            <a:endParaRPr lang="en-US" altLang="en-US" sz="1800"/>
          </a:p>
          <a:p>
            <a:pPr>
              <a:lnSpc>
                <a:spcPct val="100000"/>
              </a:lnSpc>
              <a:spcBef>
                <a:spcPct val="0"/>
              </a:spcBef>
              <a:buFontTx/>
              <a:buNone/>
            </a:pPr>
            <a:r>
              <a:rPr lang="en-US" altLang="ko-KR" sz="1800"/>
              <a:t>Trusted Computing Group</a:t>
            </a:r>
          </a:p>
          <a:p>
            <a:pPr>
              <a:lnSpc>
                <a:spcPct val="100000"/>
              </a:lnSpc>
              <a:spcBef>
                <a:spcPct val="0"/>
              </a:spcBef>
              <a:buFontTx/>
              <a:buNone/>
            </a:pPr>
            <a:endParaRPr lang="en-US" altLang="en-US" sz="1800"/>
          </a:p>
          <a:p>
            <a:pPr>
              <a:lnSpc>
                <a:spcPct val="100000"/>
              </a:lnSpc>
              <a:spcBef>
                <a:spcPct val="0"/>
              </a:spcBef>
              <a:buFontTx/>
              <a:buNone/>
            </a:pPr>
            <a:r>
              <a:rPr lang="en-US" altLang="en-US" sz="1800"/>
              <a:t>Alec Brusilovsky (SA3) alec.brusilovsky@interdigital.com</a:t>
            </a:r>
          </a:p>
          <a:p>
            <a:pPr>
              <a:buFontTx/>
              <a:buNone/>
            </a:pPr>
            <a:endParaRPr lang="en-US" altLang="en-US" sz="180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t="14183" b="7034"/>
          <a:stretch>
            <a:fillRect/>
          </a:stretch>
        </p:blipFill>
        <p:spPr bwMode="auto">
          <a:xfrm>
            <a:off x="355600" y="1809750"/>
            <a:ext cx="1693863"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86344"/>
      </p:ext>
    </p:extLst>
  </p:cSld>
  <p:clrMapOvr>
    <a:masterClrMapping/>
  </p:clrMapOvr>
  <p:transition>
    <p:wipe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Traceability of Work Items </a:t>
            </a:r>
          </a:p>
        </p:txBody>
      </p:sp>
      <p:sp>
        <p:nvSpPr>
          <p:cNvPr id="8195" name="Content Placeholder 2"/>
          <p:cNvSpPr>
            <a:spLocks noGrp="1"/>
          </p:cNvSpPr>
          <p:nvPr>
            <p:ph idx="1"/>
          </p:nvPr>
        </p:nvSpPr>
        <p:spPr>
          <a:xfrm>
            <a:off x="342900" y="1825625"/>
            <a:ext cx="6399779" cy="4351338"/>
          </a:xfrm>
        </p:spPr>
        <p:txBody>
          <a:bodyPr/>
          <a:lstStyle/>
          <a:p>
            <a:pPr marL="446088" indent="-446088"/>
            <a:r>
              <a:rPr lang="en-GB" sz="2000" dirty="0"/>
              <a:t>During the 2nd 5G Vertical User Workshop (9-10 July 2019, Rome) a vertical industries requested 3GPP to make the progress and flow of work between stages, WGs and TSGs more visible and transparent. </a:t>
            </a:r>
            <a:endParaRPr lang="en-US" sz="2000" dirty="0"/>
          </a:p>
          <a:p>
            <a:pPr marL="446088" indent="-446088"/>
            <a:r>
              <a:rPr lang="en-GB" sz="2000" dirty="0"/>
              <a:t>3GPP currently doesn’t offer a tool or mechanism by which it could be determined how the different work items within a release are interconnected.</a:t>
            </a:r>
            <a:endParaRPr lang="en-US" sz="2000" dirty="0"/>
          </a:p>
          <a:p>
            <a:pPr marL="446088" indent="-446088"/>
            <a:r>
              <a:rPr lang="en-US" sz="2000" dirty="0"/>
              <a:t>A revised Work Item template (</a:t>
            </a:r>
            <a:r>
              <a:rPr lang="en-US" sz="2000" dirty="0">
                <a:hlinkClick r:id="rId2"/>
              </a:rPr>
              <a:t>SP-190952</a:t>
            </a:r>
            <a:r>
              <a:rPr lang="en-US" sz="2000" dirty="0"/>
              <a:t>) was approved by SA, mandating rapporteurs to clearly list Work Items of earlier stages, of which requirements are covered in the current WI.</a:t>
            </a:r>
          </a:p>
          <a:p>
            <a:pPr marL="447675" indent="-447675"/>
            <a:r>
              <a:rPr lang="en-US" altLang="en-US" sz="2000" dirty="0"/>
              <a:t>The information provided in the new WI template, if correctly filled out,  would provide the base data to create charts as the one on this slide. </a:t>
            </a:r>
          </a:p>
          <a:p>
            <a:pPr marL="447675" indent="-447675"/>
            <a:endParaRPr lang="en-US" altLang="en-US" sz="2000" dirty="0"/>
          </a:p>
          <a:p>
            <a:pPr marL="447675" indent="-447675"/>
            <a:endParaRPr lang="en-US" altLang="en-US" sz="2000" dirty="0"/>
          </a:p>
        </p:txBody>
      </p:sp>
      <p:sp>
        <p:nvSpPr>
          <p:cNvPr id="4" name="TextBox 3"/>
          <p:cNvSpPr txBox="1"/>
          <p:nvPr/>
        </p:nvSpPr>
        <p:spPr>
          <a:xfrm>
            <a:off x="10081780" y="3877973"/>
            <a:ext cx="1301959" cy="307777"/>
          </a:xfrm>
          <a:prstGeom prst="rect">
            <a:avLst/>
          </a:prstGeom>
          <a:solidFill>
            <a:srgbClr val="FFC000"/>
          </a:solidFill>
          <a:ln>
            <a:solidFill>
              <a:schemeClr val="tx1"/>
            </a:solidFill>
          </a:ln>
        </p:spPr>
        <p:txBody>
          <a:bodyPr wrap="none" rtlCol="0">
            <a:spAutoFit/>
          </a:bodyPr>
          <a:lstStyle/>
          <a:p>
            <a:r>
              <a:rPr lang="en-US" sz="1400" dirty="0"/>
              <a:t>RAN </a:t>
            </a:r>
            <a:r>
              <a:rPr lang="en-US" sz="1400" dirty="0" err="1"/>
              <a:t>SideLink</a:t>
            </a:r>
            <a:endParaRPr lang="en-US" sz="1400" dirty="0"/>
          </a:p>
        </p:txBody>
      </p:sp>
      <p:sp>
        <p:nvSpPr>
          <p:cNvPr id="5" name="TextBox 4"/>
          <p:cNvSpPr txBox="1"/>
          <p:nvPr/>
        </p:nvSpPr>
        <p:spPr>
          <a:xfrm>
            <a:off x="7374948" y="3919537"/>
            <a:ext cx="1072730" cy="307777"/>
          </a:xfrm>
          <a:prstGeom prst="rect">
            <a:avLst/>
          </a:prstGeom>
          <a:solidFill>
            <a:srgbClr val="92D050"/>
          </a:solidFill>
          <a:ln>
            <a:solidFill>
              <a:schemeClr val="tx1"/>
            </a:solidFill>
          </a:ln>
        </p:spPr>
        <p:txBody>
          <a:bodyPr wrap="none" rtlCol="0">
            <a:spAutoFit/>
          </a:bodyPr>
          <a:lstStyle/>
          <a:p>
            <a:r>
              <a:rPr lang="en-US" sz="1400" dirty="0"/>
              <a:t>SA2 </a:t>
            </a:r>
            <a:r>
              <a:rPr lang="en-US" sz="1400" dirty="0" err="1"/>
              <a:t>ProSe</a:t>
            </a:r>
            <a:endParaRPr lang="en-US" sz="1400" dirty="0"/>
          </a:p>
        </p:txBody>
      </p:sp>
      <p:sp>
        <p:nvSpPr>
          <p:cNvPr id="6" name="TextBox 5"/>
          <p:cNvSpPr txBox="1"/>
          <p:nvPr/>
        </p:nvSpPr>
        <p:spPr>
          <a:xfrm>
            <a:off x="6922943" y="5156056"/>
            <a:ext cx="1071127" cy="307777"/>
          </a:xfrm>
          <a:prstGeom prst="rect">
            <a:avLst/>
          </a:prstGeom>
          <a:solidFill>
            <a:schemeClr val="accent2">
              <a:lumMod val="60000"/>
              <a:lumOff val="40000"/>
            </a:schemeClr>
          </a:solidFill>
          <a:ln>
            <a:solidFill>
              <a:schemeClr val="tx1"/>
            </a:solidFill>
          </a:ln>
        </p:spPr>
        <p:txBody>
          <a:bodyPr wrap="none" rtlCol="0">
            <a:spAutoFit/>
          </a:bodyPr>
          <a:lstStyle/>
          <a:p>
            <a:r>
              <a:rPr lang="en-US" sz="1400" dirty="0"/>
              <a:t>CT1 </a:t>
            </a:r>
            <a:r>
              <a:rPr lang="en-US" sz="1400" dirty="0" err="1"/>
              <a:t>ProSe</a:t>
            </a:r>
            <a:endParaRPr lang="en-US" sz="1400" dirty="0"/>
          </a:p>
        </p:txBody>
      </p:sp>
      <p:sp>
        <p:nvSpPr>
          <p:cNvPr id="7" name="TextBox 6"/>
          <p:cNvSpPr txBox="1"/>
          <p:nvPr/>
        </p:nvSpPr>
        <p:spPr>
          <a:xfrm>
            <a:off x="10106024" y="2640817"/>
            <a:ext cx="1053494" cy="307777"/>
          </a:xfrm>
          <a:prstGeom prst="rect">
            <a:avLst/>
          </a:prstGeom>
          <a:solidFill>
            <a:srgbClr val="00B0F0"/>
          </a:solidFill>
          <a:ln>
            <a:solidFill>
              <a:schemeClr val="tx1"/>
            </a:solidFill>
          </a:ln>
        </p:spPr>
        <p:txBody>
          <a:bodyPr wrap="none" rtlCol="0">
            <a:spAutoFit/>
          </a:bodyPr>
          <a:lstStyle/>
          <a:p>
            <a:r>
              <a:rPr lang="en-US" sz="1400" dirty="0"/>
              <a:t>SA1 NCIS </a:t>
            </a:r>
          </a:p>
        </p:txBody>
      </p:sp>
      <p:sp>
        <p:nvSpPr>
          <p:cNvPr id="8" name="TextBox 7"/>
          <p:cNvSpPr txBox="1"/>
          <p:nvPr/>
        </p:nvSpPr>
        <p:spPr>
          <a:xfrm>
            <a:off x="7682267" y="2032765"/>
            <a:ext cx="1209818" cy="307777"/>
          </a:xfrm>
          <a:prstGeom prst="rect">
            <a:avLst/>
          </a:prstGeom>
          <a:solidFill>
            <a:srgbClr val="00B0F0"/>
          </a:solidFill>
          <a:ln>
            <a:solidFill>
              <a:schemeClr val="tx1"/>
            </a:solidFill>
          </a:ln>
        </p:spPr>
        <p:txBody>
          <a:bodyPr wrap="none" rtlCol="0">
            <a:spAutoFit/>
          </a:bodyPr>
          <a:lstStyle/>
          <a:p>
            <a:r>
              <a:rPr lang="en-US" sz="1400" dirty="0"/>
              <a:t>SA1 ATRAC </a:t>
            </a:r>
          </a:p>
        </p:txBody>
      </p:sp>
      <p:sp>
        <p:nvSpPr>
          <p:cNvPr id="9" name="TextBox 8"/>
          <p:cNvSpPr txBox="1"/>
          <p:nvPr/>
        </p:nvSpPr>
        <p:spPr>
          <a:xfrm>
            <a:off x="8621856" y="2640817"/>
            <a:ext cx="1233030" cy="307777"/>
          </a:xfrm>
          <a:prstGeom prst="rect">
            <a:avLst/>
          </a:prstGeom>
          <a:solidFill>
            <a:srgbClr val="00B0F0"/>
          </a:solidFill>
          <a:ln>
            <a:solidFill>
              <a:schemeClr val="tx1"/>
            </a:solidFill>
          </a:ln>
        </p:spPr>
        <p:txBody>
          <a:bodyPr wrap="none" rtlCol="0">
            <a:spAutoFit/>
          </a:bodyPr>
          <a:lstStyle/>
          <a:p>
            <a:r>
              <a:rPr lang="en-US" sz="1400" dirty="0"/>
              <a:t>SA1 REFEC </a:t>
            </a:r>
          </a:p>
        </p:txBody>
      </p:sp>
      <p:sp>
        <p:nvSpPr>
          <p:cNvPr id="10" name="TextBox 9"/>
          <p:cNvSpPr txBox="1"/>
          <p:nvPr/>
        </p:nvSpPr>
        <p:spPr>
          <a:xfrm>
            <a:off x="6964507" y="2640817"/>
            <a:ext cx="1360501" cy="307777"/>
          </a:xfrm>
          <a:prstGeom prst="rect">
            <a:avLst/>
          </a:prstGeom>
          <a:solidFill>
            <a:srgbClr val="00B0F0"/>
          </a:solidFill>
          <a:ln>
            <a:solidFill>
              <a:schemeClr val="tx1"/>
            </a:solidFill>
          </a:ln>
        </p:spPr>
        <p:txBody>
          <a:bodyPr wrap="none" rtlCol="0">
            <a:spAutoFit/>
          </a:bodyPr>
          <a:lstStyle/>
          <a:p>
            <a:r>
              <a:rPr lang="en-US" sz="1400" dirty="0"/>
              <a:t>SA1 AVPROD </a:t>
            </a:r>
          </a:p>
        </p:txBody>
      </p:sp>
      <p:sp>
        <p:nvSpPr>
          <p:cNvPr id="11" name="TextBox 10"/>
          <p:cNvSpPr txBox="1"/>
          <p:nvPr/>
        </p:nvSpPr>
        <p:spPr>
          <a:xfrm>
            <a:off x="8369282" y="5156056"/>
            <a:ext cx="1061509" cy="307777"/>
          </a:xfrm>
          <a:prstGeom prst="rect">
            <a:avLst/>
          </a:prstGeom>
          <a:solidFill>
            <a:schemeClr val="accent2">
              <a:lumMod val="60000"/>
              <a:lumOff val="40000"/>
            </a:schemeClr>
          </a:solidFill>
          <a:ln>
            <a:solidFill>
              <a:schemeClr val="tx1"/>
            </a:solidFill>
          </a:ln>
        </p:spPr>
        <p:txBody>
          <a:bodyPr wrap="none" rtlCol="0">
            <a:spAutoFit/>
          </a:bodyPr>
          <a:lstStyle/>
          <a:p>
            <a:r>
              <a:rPr lang="en-US" sz="1400" dirty="0" err="1"/>
              <a:t>CTx</a:t>
            </a:r>
            <a:r>
              <a:rPr lang="en-US" sz="1400" dirty="0"/>
              <a:t> </a:t>
            </a:r>
            <a:r>
              <a:rPr lang="en-US" sz="1400" dirty="0" err="1"/>
              <a:t>ProSe</a:t>
            </a:r>
            <a:endParaRPr lang="en-US" sz="1400" dirty="0"/>
          </a:p>
        </p:txBody>
      </p:sp>
      <p:cxnSp>
        <p:nvCxnSpPr>
          <p:cNvPr id="12" name="Curved Connector 11"/>
          <p:cNvCxnSpPr>
            <a:stCxn id="8" idx="3"/>
            <a:endCxn id="9" idx="0"/>
          </p:cNvCxnSpPr>
          <p:nvPr/>
        </p:nvCxnSpPr>
        <p:spPr>
          <a:xfrm>
            <a:off x="8892085" y="2186654"/>
            <a:ext cx="346286" cy="45416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Curved Connector 12"/>
          <p:cNvCxnSpPr>
            <a:stCxn id="10" idx="2"/>
            <a:endCxn id="5" idx="0"/>
          </p:cNvCxnSpPr>
          <p:nvPr/>
        </p:nvCxnSpPr>
        <p:spPr>
          <a:xfrm rot="16200000" flipH="1">
            <a:off x="7292564" y="3300787"/>
            <a:ext cx="970943" cy="266555"/>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Curved Connector 13"/>
          <p:cNvCxnSpPr>
            <a:stCxn id="10" idx="2"/>
            <a:endCxn id="4" idx="0"/>
          </p:cNvCxnSpPr>
          <p:nvPr/>
        </p:nvCxnSpPr>
        <p:spPr>
          <a:xfrm rot="16200000" flipH="1">
            <a:off x="8724070" y="1869282"/>
            <a:ext cx="929379" cy="3088002"/>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Curved Connector 14"/>
          <p:cNvCxnSpPr>
            <a:stCxn id="9" idx="2"/>
            <a:endCxn id="5" idx="0"/>
          </p:cNvCxnSpPr>
          <p:nvPr/>
        </p:nvCxnSpPr>
        <p:spPr>
          <a:xfrm rot="5400000">
            <a:off x="8089371" y="2770536"/>
            <a:ext cx="970943" cy="132705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urved Connector 15"/>
          <p:cNvCxnSpPr>
            <a:stCxn id="9" idx="2"/>
            <a:endCxn id="4" idx="0"/>
          </p:cNvCxnSpPr>
          <p:nvPr/>
        </p:nvCxnSpPr>
        <p:spPr>
          <a:xfrm rot="16200000" flipH="1">
            <a:off x="9520876" y="2666088"/>
            <a:ext cx="929379" cy="1494389"/>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Curved Connector 16"/>
          <p:cNvCxnSpPr>
            <a:stCxn id="7" idx="2"/>
            <a:endCxn id="5" idx="0"/>
          </p:cNvCxnSpPr>
          <p:nvPr/>
        </p:nvCxnSpPr>
        <p:spPr>
          <a:xfrm rot="5400000">
            <a:off x="8786571" y="2073336"/>
            <a:ext cx="970943" cy="272145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Curved Connector 17"/>
          <p:cNvCxnSpPr>
            <a:stCxn id="7" idx="2"/>
            <a:endCxn id="4" idx="0"/>
          </p:cNvCxnSpPr>
          <p:nvPr/>
        </p:nvCxnSpPr>
        <p:spPr>
          <a:xfrm rot="16200000" flipH="1">
            <a:off x="10218076" y="3363288"/>
            <a:ext cx="929379" cy="99989"/>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Curved Connector 18"/>
          <p:cNvCxnSpPr>
            <a:stCxn id="5" idx="2"/>
            <a:endCxn id="6" idx="0"/>
          </p:cNvCxnSpPr>
          <p:nvPr/>
        </p:nvCxnSpPr>
        <p:spPr>
          <a:xfrm rot="5400000">
            <a:off x="7220539" y="4465282"/>
            <a:ext cx="928742" cy="452806"/>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Curved Connector 19"/>
          <p:cNvCxnSpPr>
            <a:stCxn id="5" idx="2"/>
            <a:endCxn id="11" idx="0"/>
          </p:cNvCxnSpPr>
          <p:nvPr/>
        </p:nvCxnSpPr>
        <p:spPr>
          <a:xfrm rot="16200000" flipH="1">
            <a:off x="7941304" y="4197323"/>
            <a:ext cx="928742" cy="988724"/>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9794607"/>
      </p:ext>
    </p:extLst>
  </p:cSld>
  <p:clrMapOvr>
    <a:masterClrMapping/>
  </p:clrMapOvr>
  <p:transition>
    <p:wipe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a:t>Thank You!</a:t>
            </a:r>
          </a:p>
        </p:txBody>
      </p:sp>
      <p:sp>
        <p:nvSpPr>
          <p:cNvPr id="30723" name="Content Placeholder 2"/>
          <p:cNvSpPr>
            <a:spLocks noGrp="1"/>
          </p:cNvSpPr>
          <p:nvPr>
            <p:ph idx="1"/>
          </p:nvPr>
        </p:nvSpPr>
        <p:spPr/>
        <p:txBody>
          <a:bodyPr/>
          <a:lstStyle/>
          <a:p>
            <a:pPr marL="0" indent="0">
              <a:buFontTx/>
              <a:buNone/>
            </a:pPr>
            <a:endParaRPr lang="en-US" altLang="en-US"/>
          </a:p>
          <a:p>
            <a:pPr marL="0" indent="0">
              <a:buFontTx/>
              <a:buNone/>
            </a:pPr>
            <a:endParaRPr lang="en-US" altLang="en-US"/>
          </a:p>
          <a:p>
            <a:pPr marL="0" indent="0">
              <a:buFontTx/>
              <a:buNone/>
            </a:pPr>
            <a:endParaRPr lang="en-US" altLang="en-US"/>
          </a:p>
          <a:p>
            <a:pPr marL="0" indent="0">
              <a:buFontTx/>
              <a:buNone/>
            </a:pPr>
            <a:endParaRPr lang="en-US" altLang="en-US"/>
          </a:p>
          <a:p>
            <a:pPr marL="0" indent="0">
              <a:buFontTx/>
              <a:buNone/>
            </a:pPr>
            <a:endParaRPr lang="en-US" altLang="en-US"/>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r>
              <a:rPr lang="en-US" altLang="en-US" sz="1600"/>
              <a:t>Georg Mayer</a:t>
            </a:r>
          </a:p>
          <a:p>
            <a:pPr marL="0" indent="0">
              <a:lnSpc>
                <a:spcPct val="100000"/>
              </a:lnSpc>
              <a:spcBef>
                <a:spcPct val="0"/>
              </a:spcBef>
              <a:buFontTx/>
              <a:buNone/>
            </a:pPr>
            <a:r>
              <a:rPr lang="en-US" altLang="en-US" sz="1600"/>
              <a:t>3GPP SA Chairman</a:t>
            </a:r>
          </a:p>
          <a:p>
            <a:pPr marL="0" indent="0">
              <a:lnSpc>
                <a:spcPct val="100000"/>
              </a:lnSpc>
              <a:spcBef>
                <a:spcPct val="0"/>
              </a:spcBef>
              <a:buFontTx/>
              <a:buNone/>
            </a:pPr>
            <a:r>
              <a:rPr lang="en-US" altLang="en-US" sz="1600"/>
              <a:t>mail: </a:t>
            </a:r>
            <a:r>
              <a:rPr lang="en-US" altLang="en-US" sz="1600">
                <a:hlinkClick r:id="rId2"/>
              </a:rPr>
              <a:t>georg.mayer@huawei.com</a:t>
            </a:r>
            <a:r>
              <a:rPr lang="en-US" altLang="en-US" sz="1600"/>
              <a:t> </a:t>
            </a:r>
          </a:p>
          <a:p>
            <a:pPr marL="0" indent="0">
              <a:lnSpc>
                <a:spcPct val="100000"/>
              </a:lnSpc>
              <a:spcBef>
                <a:spcPct val="0"/>
              </a:spcBef>
              <a:buFontTx/>
              <a:buNone/>
            </a:pPr>
            <a:r>
              <a:rPr lang="en-US" altLang="en-US" sz="1600"/>
              <a:t>phone: +43 699 1900 5758</a:t>
            </a:r>
          </a:p>
          <a:p>
            <a:pPr marL="0" indent="0">
              <a:buFontTx/>
              <a:buNone/>
            </a:pPr>
            <a:endParaRPr lang="en-US" altLang="en-US"/>
          </a:p>
        </p:txBody>
      </p:sp>
    </p:spTree>
    <p:extLst>
      <p:ext uri="{BB962C8B-B14F-4D97-AF65-F5344CB8AC3E}">
        <p14:creationId xmlns:p14="http://schemas.microsoft.com/office/powerpoint/2010/main" val="320588555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 altLang="en-US"/>
              <a:t>SA2 Officials (</a:t>
            </a:r>
            <a:r>
              <a:rPr lang="en-US" altLang="en-US"/>
              <a:t>September 2019)</a:t>
            </a:r>
          </a:p>
        </p:txBody>
      </p:sp>
      <p:sp>
        <p:nvSpPr>
          <p:cNvPr id="2150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Puneet Jain</a:t>
            </a:r>
          </a:p>
          <a:p>
            <a:pPr>
              <a:lnSpc>
                <a:spcPct val="100000"/>
              </a:lnSpc>
              <a:spcBef>
                <a:spcPct val="0"/>
              </a:spcBef>
              <a:buFontTx/>
              <a:buNone/>
            </a:pPr>
            <a:r>
              <a:rPr lang="" altLang="en-US" sz="1800" dirty="0"/>
              <a:t>SA2 Chairman</a:t>
            </a:r>
          </a:p>
          <a:p>
            <a:pPr>
              <a:lnSpc>
                <a:spcPct val="100000"/>
              </a:lnSpc>
              <a:spcBef>
                <a:spcPct val="0"/>
              </a:spcBef>
              <a:buFontTx/>
              <a:buNone/>
            </a:pPr>
            <a:r>
              <a:rPr lang="en-US" altLang="en-US" sz="1800" dirty="0"/>
              <a:t>ATIS</a:t>
            </a:r>
            <a:endParaRPr lang="" altLang="en-US" sz="1800" dirty="0"/>
          </a:p>
          <a:p>
            <a:pPr>
              <a:lnSpc>
                <a:spcPct val="100000"/>
              </a:lnSpc>
              <a:spcBef>
                <a:spcPct val="0"/>
              </a:spcBef>
              <a:buFontTx/>
              <a:buNone/>
            </a:pPr>
            <a:r>
              <a:rPr lang="en-US" altLang="en-US" sz="1800" dirty="0"/>
              <a:t>puneet.jain@intel.com</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sp>
        <p:nvSpPr>
          <p:cNvPr id="21508"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Andy Bennett</a:t>
            </a:r>
            <a:endParaRPr lang="" altLang="en-US" sz="1800"/>
          </a:p>
          <a:p>
            <a:pPr>
              <a:lnSpc>
                <a:spcPct val="100000"/>
              </a:lnSpc>
              <a:spcBef>
                <a:spcPct val="0"/>
              </a:spcBef>
              <a:buFontTx/>
              <a:buNone/>
            </a:pPr>
            <a:r>
              <a:rPr lang="" altLang="en-US" sz="1800"/>
              <a:t>SA2 Vicechair</a:t>
            </a:r>
          </a:p>
          <a:p>
            <a:pPr>
              <a:lnSpc>
                <a:spcPct val="100000"/>
              </a:lnSpc>
              <a:spcBef>
                <a:spcPct val="0"/>
              </a:spcBef>
              <a:buFontTx/>
              <a:buNone/>
            </a:pPr>
            <a:r>
              <a:rPr lang="en-US" altLang="en-US" sz="1800"/>
              <a:t>ETSI</a:t>
            </a:r>
            <a:endParaRPr lang="" altLang="en-US" sz="1800"/>
          </a:p>
          <a:p>
            <a:pPr>
              <a:lnSpc>
                <a:spcPct val="100000"/>
              </a:lnSpc>
              <a:spcBef>
                <a:spcPct val="0"/>
              </a:spcBef>
              <a:buFontTx/>
              <a:buNone/>
            </a:pPr>
            <a:r>
              <a:rPr lang="en-US" altLang="en-US" sz="1800"/>
              <a:t>a.bennett@samsung.com</a:t>
            </a:r>
            <a:endParaRPr lang="" altLang="en-US" sz="1800"/>
          </a:p>
          <a:p>
            <a:pPr>
              <a:lnSpc>
                <a:spcPct val="100000"/>
              </a:lnSpc>
              <a:spcBef>
                <a:spcPct val="0"/>
              </a:spcBef>
              <a:buFontTx/>
              <a:buNone/>
            </a:pPr>
            <a:endParaRPr lang="" altLang="en-US" sz="1800"/>
          </a:p>
          <a:p>
            <a:pPr>
              <a:buFontTx/>
              <a:buNone/>
            </a:pPr>
            <a:endParaRPr lang="" altLang="en-US" sz="1800"/>
          </a:p>
          <a:p>
            <a:pPr>
              <a:buFontTx/>
              <a:buNone/>
            </a:pPr>
            <a:endParaRPr lang="en-US" altLang="en-US" sz="1800"/>
          </a:p>
        </p:txBody>
      </p:sp>
      <p:sp>
        <p:nvSpPr>
          <p:cNvPr id="21509" name="Content Placeholder 2"/>
          <p:cNvSpPr txBox="1">
            <a:spLocks/>
          </p:cNvSpPr>
          <p:nvPr/>
        </p:nvSpPr>
        <p:spPr bwMode="auto">
          <a:xfrm>
            <a:off x="7458075" y="38274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dirty="0">
                <a:latin typeface="SimSun" panose="02010600030101010101" pitchFamily="2" charset="-122"/>
                <a:ea typeface="SimSun" panose="02010600030101010101" pitchFamily="2" charset="-122"/>
              </a:rPr>
              <a:t>孙滔</a:t>
            </a:r>
            <a:r>
              <a:rPr lang="zh-CN" altLang="en-US" sz="1800" dirty="0">
                <a:latin typeface="SimSun" panose="02010600030101010101" pitchFamily="2" charset="-122"/>
                <a:ea typeface="SimSun" panose="02010600030101010101" pitchFamily="2" charset="-122"/>
              </a:rPr>
              <a:t>  </a:t>
            </a:r>
            <a:r>
              <a:rPr lang="en-US" altLang="en-US" sz="1800" dirty="0"/>
              <a:t>Tao Sun</a:t>
            </a:r>
            <a:endParaRPr lang="" altLang="en-US" sz="1800" dirty="0"/>
          </a:p>
          <a:p>
            <a:pPr>
              <a:lnSpc>
                <a:spcPct val="100000"/>
              </a:lnSpc>
              <a:spcBef>
                <a:spcPct val="0"/>
              </a:spcBef>
              <a:buFontTx/>
              <a:buNone/>
            </a:pPr>
            <a:r>
              <a:rPr lang="" altLang="en-US" sz="1800" dirty="0"/>
              <a:t>SA2 Vicechair</a:t>
            </a:r>
          </a:p>
          <a:p>
            <a:pPr>
              <a:lnSpc>
                <a:spcPct val="100000"/>
              </a:lnSpc>
              <a:spcBef>
                <a:spcPct val="0"/>
              </a:spcBef>
              <a:buFontTx/>
              <a:buNone/>
            </a:pPr>
            <a:r>
              <a:rPr lang="en-US" altLang="en-US" sz="1800" dirty="0"/>
              <a:t>CCSA</a:t>
            </a:r>
            <a:endParaRPr lang="" altLang="en-US" sz="1800" dirty="0"/>
          </a:p>
          <a:p>
            <a:pPr>
              <a:lnSpc>
                <a:spcPct val="100000"/>
              </a:lnSpc>
              <a:spcBef>
                <a:spcPct val="0"/>
              </a:spcBef>
              <a:buFontTx/>
              <a:buNone/>
            </a:pPr>
            <a:r>
              <a:rPr lang="en-US" altLang="en-US" sz="1800" dirty="0"/>
              <a:t>suntao@chinamobile.com</a:t>
            </a:r>
            <a:endParaRPr lang="" altLang="en-US" sz="1800" dirty="0"/>
          </a:p>
          <a:p>
            <a:pPr>
              <a:buFontTx/>
              <a:buNone/>
            </a:pPr>
            <a:endParaRPr lang="en-US" altLang="en-US" sz="1800" dirty="0"/>
          </a:p>
        </p:txBody>
      </p:sp>
      <p:sp>
        <p:nvSpPr>
          <p:cNvPr id="21510"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Maurice Pope</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maurice.pope@etsi.org</a:t>
            </a:r>
          </a:p>
        </p:txBody>
      </p:sp>
      <p:pic>
        <p:nvPicPr>
          <p:cNvPr id="2151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0588" y="1973263"/>
            <a:ext cx="1271587"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19825" y="1973263"/>
            <a:ext cx="122555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8200" y="4775200"/>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Picture 1"/>
          <p:cNvPicPr>
            <a:picLocks noChangeAspect="1"/>
          </p:cNvPicPr>
          <p:nvPr/>
        </p:nvPicPr>
        <p:blipFill>
          <a:blip r:embed="rId6" cstate="print">
            <a:extLst>
              <a:ext uri="{28A0092B-C50C-407E-A947-70E740481C1C}">
                <a14:useLocalDpi xmlns:a14="http://schemas.microsoft.com/office/drawing/2010/main" val="0"/>
              </a:ext>
            </a:extLst>
          </a:blip>
          <a:srcRect l="23987" t="-139" r="19279" b="32143"/>
          <a:stretch>
            <a:fillRect/>
          </a:stretch>
        </p:blipFill>
        <p:spPr bwMode="auto">
          <a:xfrm>
            <a:off x="6215063" y="3827463"/>
            <a:ext cx="1230312"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Explosion 1 10"/>
          <p:cNvSpPr/>
          <p:nvPr/>
        </p:nvSpPr>
        <p:spPr>
          <a:xfrm rot="20031010">
            <a:off x="5229225" y="1479854"/>
            <a:ext cx="1733550" cy="90963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New</a:t>
            </a:r>
            <a:endParaRPr lang="en-US" sz="2000" b="1" dirty="0"/>
          </a:p>
        </p:txBody>
      </p:sp>
      <p:sp>
        <p:nvSpPr>
          <p:cNvPr id="12" name="Explosion 1 11"/>
          <p:cNvSpPr/>
          <p:nvPr/>
        </p:nvSpPr>
        <p:spPr>
          <a:xfrm rot="20031010">
            <a:off x="5309204" y="3342972"/>
            <a:ext cx="1733550" cy="90963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New</a:t>
            </a:r>
            <a:endParaRPr lang="en-US" sz="2000" b="1" dirty="0"/>
          </a:p>
        </p:txBody>
      </p:sp>
      <p:sp>
        <p:nvSpPr>
          <p:cNvPr id="13" name="Explosion 1 12"/>
          <p:cNvSpPr/>
          <p:nvPr/>
        </p:nvSpPr>
        <p:spPr>
          <a:xfrm rot="20031010">
            <a:off x="111728" y="1459705"/>
            <a:ext cx="1733550" cy="90963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New</a:t>
            </a:r>
            <a:endParaRPr lang="en-US" sz="2000" b="1" dirty="0"/>
          </a:p>
        </p:txBody>
      </p:sp>
    </p:spTree>
    <p:extLst>
      <p:ext uri="{BB962C8B-B14F-4D97-AF65-F5344CB8AC3E}">
        <p14:creationId xmlns:p14="http://schemas.microsoft.com/office/powerpoint/2010/main" val="357083274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 altLang="en-US"/>
              <a:t>SA3 Officials (</a:t>
            </a:r>
            <a:r>
              <a:rPr lang="en-US" altLang="en-US"/>
              <a:t>September 2019)</a:t>
            </a:r>
          </a:p>
        </p:txBody>
      </p:sp>
      <p:sp>
        <p:nvSpPr>
          <p:cNvPr id="22531" name="Content Placeholder 2"/>
          <p:cNvSpPr txBox="1">
            <a:spLocks/>
          </p:cNvSpPr>
          <p:nvPr/>
        </p:nvSpPr>
        <p:spPr bwMode="auto">
          <a:xfrm>
            <a:off x="2162175" y="1973263"/>
            <a:ext cx="34544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a:t>Noamen Ben Henda</a:t>
            </a:r>
          </a:p>
          <a:p>
            <a:pPr>
              <a:lnSpc>
                <a:spcPct val="100000"/>
              </a:lnSpc>
              <a:spcBef>
                <a:spcPct val="0"/>
              </a:spcBef>
              <a:buFontTx/>
              <a:buNone/>
            </a:pPr>
            <a:r>
              <a:rPr lang="" altLang="en-US" sz="1800" dirty="0"/>
              <a:t>SA3 Chairman</a:t>
            </a:r>
            <a:endParaRPr lang="en-US" altLang="en-US" sz="1800" dirty="0"/>
          </a:p>
          <a:p>
            <a:pPr>
              <a:lnSpc>
                <a:spcPct val="100000"/>
              </a:lnSpc>
              <a:spcBef>
                <a:spcPct val="0"/>
              </a:spcBef>
              <a:buFontTx/>
              <a:buNone/>
            </a:pPr>
            <a:r>
              <a:rPr lang="en-US" altLang="en-US" sz="1800" dirty="0"/>
              <a:t>ETSI</a:t>
            </a:r>
            <a:endParaRPr lang="" altLang="en-US" sz="1800" dirty="0"/>
          </a:p>
          <a:p>
            <a:pPr>
              <a:lnSpc>
                <a:spcPct val="100000"/>
              </a:lnSpc>
              <a:spcBef>
                <a:spcPct val="0"/>
              </a:spcBef>
              <a:buFontTx/>
              <a:buNone/>
            </a:pPr>
            <a:r>
              <a:rPr lang="en-US" altLang="en-US" sz="1800" dirty="0"/>
              <a:t>noamen.ben.henda@ericsson.com</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sp>
        <p:nvSpPr>
          <p:cNvPr id="22532" name="Content Placeholder 2"/>
          <p:cNvSpPr txBox="1">
            <a:spLocks/>
          </p:cNvSpPr>
          <p:nvPr/>
        </p:nvSpPr>
        <p:spPr bwMode="auto">
          <a:xfrm>
            <a:off x="7924800"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Alf Zugenmaier</a:t>
            </a:r>
          </a:p>
          <a:p>
            <a:pPr>
              <a:lnSpc>
                <a:spcPct val="100000"/>
              </a:lnSpc>
              <a:spcBef>
                <a:spcPct val="0"/>
              </a:spcBef>
              <a:buFontTx/>
              <a:buNone/>
            </a:pPr>
            <a:r>
              <a:rPr lang="" altLang="en-US" sz="1800"/>
              <a:t>SA3 Vicechair</a:t>
            </a:r>
          </a:p>
          <a:p>
            <a:pPr>
              <a:lnSpc>
                <a:spcPct val="100000"/>
              </a:lnSpc>
              <a:spcBef>
                <a:spcPct val="0"/>
              </a:spcBef>
              <a:buFontTx/>
              <a:buNone/>
            </a:pPr>
            <a:r>
              <a:rPr lang="" altLang="en-US" sz="1800"/>
              <a:t>ARIB</a:t>
            </a:r>
          </a:p>
          <a:p>
            <a:pPr>
              <a:lnSpc>
                <a:spcPct val="100000"/>
              </a:lnSpc>
              <a:spcBef>
                <a:spcPct val="0"/>
              </a:spcBef>
              <a:buFontTx/>
              <a:buNone/>
            </a:pPr>
            <a:r>
              <a:rPr lang="en-US" altLang="en-US" sz="1800"/>
              <a:t>alf.zugenmaier@hm.edu</a:t>
            </a:r>
            <a:endParaRPr lang="" altLang="en-US" sz="1800"/>
          </a:p>
          <a:p>
            <a:pPr>
              <a:buFontTx/>
              <a:buNone/>
            </a:pPr>
            <a:endParaRPr lang="" altLang="en-US" sz="1800"/>
          </a:p>
          <a:p>
            <a:pPr>
              <a:buFontTx/>
              <a:buNone/>
            </a:pPr>
            <a:endParaRPr lang="en-US" altLang="en-US" sz="1800"/>
          </a:p>
        </p:txBody>
      </p:sp>
      <p:sp>
        <p:nvSpPr>
          <p:cNvPr id="22533" name="Content Placeholder 2"/>
          <p:cNvSpPr txBox="1">
            <a:spLocks/>
          </p:cNvSpPr>
          <p:nvPr/>
        </p:nvSpPr>
        <p:spPr bwMode="auto">
          <a:xfrm>
            <a:off x="7924800"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Adrian Escott</a:t>
            </a:r>
          </a:p>
          <a:p>
            <a:pPr>
              <a:lnSpc>
                <a:spcPct val="100000"/>
              </a:lnSpc>
              <a:spcBef>
                <a:spcPct val="0"/>
              </a:spcBef>
              <a:buFontTx/>
              <a:buNone/>
            </a:pPr>
            <a:r>
              <a:rPr lang="" altLang="en-US" sz="1800"/>
              <a:t>SA3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aescott@qti.qualcomm.com</a:t>
            </a:r>
            <a:endParaRPr lang="" altLang="en-US" sz="1800"/>
          </a:p>
          <a:p>
            <a:pPr>
              <a:buFontTx/>
              <a:buNone/>
            </a:pPr>
            <a:endParaRPr lang="en-US" altLang="en-US" sz="1800"/>
          </a:p>
        </p:txBody>
      </p:sp>
      <p:sp>
        <p:nvSpPr>
          <p:cNvPr id="22534"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Mirko Cano Soveri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mirko.cano@etsi.org</a:t>
            </a:r>
          </a:p>
        </p:txBody>
      </p:sp>
      <p:pic>
        <p:nvPicPr>
          <p:cNvPr id="2253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775200"/>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C:\Program Files (x86)\Microsoft Office\MEDIA\CAGCAT10\j0234687.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588125" y="2029855"/>
            <a:ext cx="1270000"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C:\Program Files (x86)\Microsoft Office\MEDIA\CAGCAT10\j0234687.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588125" y="3482418"/>
            <a:ext cx="1270000"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Explosion 1 10"/>
          <p:cNvSpPr/>
          <p:nvPr/>
        </p:nvSpPr>
        <p:spPr>
          <a:xfrm rot="20031010">
            <a:off x="66207" y="1405453"/>
            <a:ext cx="1733550" cy="909638"/>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New</a:t>
            </a:r>
            <a:endParaRPr lang="en-US" sz="2000" b="1" dirty="0"/>
          </a:p>
        </p:txBody>
      </p:sp>
    </p:spTree>
    <p:extLst>
      <p:ext uri="{BB962C8B-B14F-4D97-AF65-F5344CB8AC3E}">
        <p14:creationId xmlns:p14="http://schemas.microsoft.com/office/powerpoint/2010/main" val="301258322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 altLang="en-US"/>
              <a:t>SA4 Officials (</a:t>
            </a:r>
            <a:r>
              <a:rPr lang="en-US" altLang="en-US"/>
              <a:t>September 2019)</a:t>
            </a:r>
          </a:p>
        </p:txBody>
      </p:sp>
      <p:sp>
        <p:nvSpPr>
          <p:cNvPr id="23555"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Frédéric Gabin</a:t>
            </a:r>
          </a:p>
          <a:p>
            <a:pPr>
              <a:lnSpc>
                <a:spcPct val="100000"/>
              </a:lnSpc>
              <a:spcBef>
                <a:spcPct val="0"/>
              </a:spcBef>
              <a:buFontTx/>
              <a:buNone/>
            </a:pPr>
            <a:r>
              <a:rPr lang="" altLang="en-US" sz="1800" dirty="0"/>
              <a:t>SA4 Chairman</a:t>
            </a:r>
          </a:p>
          <a:p>
            <a:pPr>
              <a:lnSpc>
                <a:spcPct val="100000"/>
              </a:lnSpc>
              <a:spcBef>
                <a:spcPct val="0"/>
              </a:spcBef>
              <a:buFontTx/>
              <a:buNone/>
            </a:pPr>
            <a:r>
              <a:rPr lang="" altLang="en-US" sz="1800" dirty="0"/>
              <a:t>ETSI</a:t>
            </a:r>
          </a:p>
          <a:p>
            <a:pPr>
              <a:lnSpc>
                <a:spcPct val="100000"/>
              </a:lnSpc>
              <a:spcBef>
                <a:spcPct val="0"/>
              </a:spcBef>
              <a:buFontTx/>
              <a:buNone/>
            </a:pPr>
            <a:r>
              <a:rPr lang="" altLang="en-US" sz="1800" dirty="0"/>
              <a:t>frederic.gabin@ericsson.com</a:t>
            </a:r>
          </a:p>
        </p:txBody>
      </p:sp>
      <p:sp>
        <p:nvSpPr>
          <p:cNvPr id="23556"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Nikolai Leung</a:t>
            </a:r>
          </a:p>
          <a:p>
            <a:pPr>
              <a:lnSpc>
                <a:spcPct val="100000"/>
              </a:lnSpc>
              <a:spcBef>
                <a:spcPct val="0"/>
              </a:spcBef>
              <a:buFontTx/>
              <a:buNone/>
            </a:pPr>
            <a:r>
              <a:rPr lang="" altLang="en-US" sz="1800"/>
              <a:t>SA4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nleung@qti.qualcomm.com</a:t>
            </a:r>
            <a:endParaRPr lang="" altLang="en-US" sz="1800"/>
          </a:p>
          <a:p>
            <a:pPr>
              <a:buFontTx/>
              <a:buNone/>
            </a:pPr>
            <a:endParaRPr lang="en-US" altLang="en-US" sz="1800"/>
          </a:p>
        </p:txBody>
      </p:sp>
      <p:sp>
        <p:nvSpPr>
          <p:cNvPr id="23557" name="Content Placeholder 2"/>
          <p:cNvSpPr txBox="1">
            <a:spLocks/>
          </p:cNvSpPr>
          <p:nvPr/>
        </p:nvSpPr>
        <p:spPr bwMode="auto">
          <a:xfrm>
            <a:off x="7458075" y="35306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Gilles Teniou</a:t>
            </a:r>
          </a:p>
          <a:p>
            <a:pPr>
              <a:lnSpc>
                <a:spcPct val="100000"/>
              </a:lnSpc>
              <a:spcBef>
                <a:spcPct val="0"/>
              </a:spcBef>
              <a:buFontTx/>
              <a:buNone/>
            </a:pPr>
            <a:r>
              <a:rPr lang="" altLang="en-US" sz="1800"/>
              <a:t>SA4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gilles.teniou@orange.com</a:t>
            </a:r>
          </a:p>
        </p:txBody>
      </p:sp>
      <p:sp>
        <p:nvSpPr>
          <p:cNvPr id="23558"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Paolino Usai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 altLang="en-US" sz="1800"/>
              <a:t>paolo.usai</a:t>
            </a:r>
            <a:r>
              <a:rPr lang="en-US" altLang="en-US" sz="1800"/>
              <a:t>@etsi.org</a:t>
            </a:r>
          </a:p>
        </p:txBody>
      </p:sp>
      <p:pic>
        <p:nvPicPr>
          <p:cNvPr id="2355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3125" y="1973263"/>
            <a:ext cx="12890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73800" y="3530600"/>
            <a:ext cx="1184275"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4" descr="A person looking at the camera&#10;&#10;Description automatically generated"/>
          <p:cNvPicPr>
            <a:picLocks noChangeAspect="1" noChangeArrowheads="1"/>
          </p:cNvPicPr>
          <p:nvPr/>
        </p:nvPicPr>
        <p:blipFill>
          <a:blip r:embed="rId5">
            <a:extLst>
              <a:ext uri="{28A0092B-C50C-407E-A947-70E740481C1C}">
                <a14:useLocalDpi xmlns:a14="http://schemas.microsoft.com/office/drawing/2010/main" val="0"/>
              </a:ext>
            </a:extLst>
          </a:blip>
          <a:srcRect l="25882" t="443" r="34225" b="31171"/>
          <a:stretch>
            <a:fillRect/>
          </a:stretch>
        </p:blipFill>
        <p:spPr bwMode="auto">
          <a:xfrm>
            <a:off x="6273800" y="1973263"/>
            <a:ext cx="1184275" cy="135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3125" y="4714875"/>
            <a:ext cx="1289050"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416700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29388</TotalTime>
  <Words>9116</Words>
  <Application>Microsoft Office PowerPoint</Application>
  <PresentationFormat>Widescreen</PresentationFormat>
  <Paragraphs>2465</Paragraphs>
  <Slides>65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65</vt:i4>
      </vt:variant>
    </vt:vector>
  </HeadingPairs>
  <TitlesOfParts>
    <vt:vector size="73" baseType="lpstr">
      <vt:lpstr>SimSun</vt:lpstr>
      <vt:lpstr>Arial</vt:lpstr>
      <vt:lpstr>Calibri</vt:lpstr>
      <vt:lpstr>Calibri Light</vt:lpstr>
      <vt:lpstr>Ericsson Hilda</vt:lpstr>
      <vt:lpstr>Ericsson Technical Icons</vt:lpstr>
      <vt:lpstr>Times New Roman</vt:lpstr>
      <vt:lpstr>Office Theme</vt:lpstr>
      <vt:lpstr>3GPP TSG SA  Management Report</vt:lpstr>
      <vt:lpstr>Executive Summary</vt:lpstr>
      <vt:lpstr>Content</vt:lpstr>
      <vt:lpstr>3GPP SA Leadership</vt:lpstr>
      <vt:lpstr>TSG SA Officials (September 2019)</vt:lpstr>
      <vt:lpstr>SA1 Officials (September 2019)</vt:lpstr>
      <vt:lpstr>SA2 Officials (September 2019)</vt:lpstr>
      <vt:lpstr>SA3 Officials (September 2019)</vt:lpstr>
      <vt:lpstr>SA4 Officials (September 2019)</vt:lpstr>
      <vt:lpstr>SA5 Officials (September 2019)</vt:lpstr>
      <vt:lpstr>SA6 Officials (September 2019)</vt:lpstr>
      <vt:lpstr>General</vt:lpstr>
      <vt:lpstr>TSG SA Dates</vt:lpstr>
      <vt:lpstr>For PCG Action</vt:lpstr>
      <vt:lpstr>Wednesday Speakers Series</vt:lpstr>
      <vt:lpstr>Current Release Schedule Overview (SA/CT)</vt:lpstr>
      <vt:lpstr>Approved TRs</vt:lpstr>
      <vt:lpstr>Approved TS’s</vt:lpstr>
      <vt:lpstr>Latest Reports from SA WGs</vt:lpstr>
      <vt:lpstr>Release 15 and Earlier</vt:lpstr>
      <vt:lpstr>Release 15 and Earlier</vt:lpstr>
      <vt:lpstr>Release 16 (ongoing)</vt:lpstr>
      <vt:lpstr>Rel-16 Exception Sheets (SA#84)</vt:lpstr>
      <vt:lpstr>Rel-16 SA1 Studies</vt:lpstr>
      <vt:lpstr>Rel-16 SA2 Studies</vt:lpstr>
      <vt:lpstr>Rel-16 SA3 Studies</vt:lpstr>
      <vt:lpstr>Rel-16 SA4 Studies</vt:lpstr>
      <vt:lpstr>Rel-16 SA5 Studies</vt:lpstr>
      <vt:lpstr>Rel-16 SA6 Studies</vt:lpstr>
      <vt:lpstr>Rel-16 SA1 Work Items</vt:lpstr>
      <vt:lpstr>Rel-16 SA2 Work Items</vt:lpstr>
      <vt:lpstr>Rel-16 SA3 Work Items</vt:lpstr>
      <vt:lpstr>Rel-16 SA4 Work Items</vt:lpstr>
      <vt:lpstr>Rel-16 SA5 Work Items</vt:lpstr>
      <vt:lpstr>Rel-16 SA6 Work Items</vt:lpstr>
      <vt:lpstr>Security Assurance SCAS_5G 100%</vt:lpstr>
      <vt:lpstr>Release 17 (ongoing)</vt:lpstr>
      <vt:lpstr>Rel-17 SA1 Studies</vt:lpstr>
      <vt:lpstr>Rel-17 SA2 Studies</vt:lpstr>
      <vt:lpstr>Rel-17 SA4 &amp; SA5 Studies</vt:lpstr>
      <vt:lpstr>Rel-17 SA6 Studies</vt:lpstr>
      <vt:lpstr>Rel-17 SA1 Work Items</vt:lpstr>
      <vt:lpstr>Rel-17 SA2/3/4/5/6 Work Items</vt:lpstr>
      <vt:lpstr>Rel-17 Prioritization @SA#85</vt:lpstr>
      <vt:lpstr>Prioritized R17 List – in &amp; in* </vt:lpstr>
      <vt:lpstr>Prioritized R17 List – out &amp; others</vt:lpstr>
      <vt:lpstr>Rel-17 Prioritization @SA#86</vt:lpstr>
      <vt:lpstr>Example Work-Task Breakdown: 5GProSe</vt:lpstr>
      <vt:lpstr>Rel-17 Timeline</vt:lpstr>
      <vt:lpstr>Release 18</vt:lpstr>
      <vt:lpstr>First Rel-18 SA1 Studies</vt:lpstr>
      <vt:lpstr>Cross-TSG Coordination</vt:lpstr>
      <vt:lpstr>Cross TSG Coordination</vt:lpstr>
      <vt:lpstr>Improvements</vt:lpstr>
      <vt:lpstr>Improvements</vt:lpstr>
      <vt:lpstr>Newcomer Orientation Session</vt:lpstr>
      <vt:lpstr>Mentoring</vt:lpstr>
      <vt:lpstr>3GPP Mentors</vt:lpstr>
      <vt:lpstr>Liaison Persons</vt:lpstr>
      <vt:lpstr>Tasks of a Liaison Person</vt:lpstr>
      <vt:lpstr>3GPP Liaisons</vt:lpstr>
      <vt:lpstr>3GPP Liaisons</vt:lpstr>
      <vt:lpstr>3GPP Liaisons</vt:lpstr>
      <vt:lpstr>Traceability of Work Items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Adrian Scrase</cp:lastModifiedBy>
  <cp:revision>845</cp:revision>
  <dcterms:created xsi:type="dcterms:W3CDTF">2010-02-05T13:52:04Z</dcterms:created>
  <dcterms:modified xsi:type="dcterms:W3CDTF">2019-10-01T07:01:04Z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1569609391</vt:lpwstr>
  </property>
</Properties>
</file>