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3"/>
  </p:notesMasterIdLst>
  <p:handoutMasterIdLst>
    <p:handoutMasterId r:id="rId34"/>
  </p:handoutMasterIdLst>
  <p:sldIdLst>
    <p:sldId id="341" r:id="rId2"/>
    <p:sldId id="380" r:id="rId3"/>
    <p:sldId id="381" r:id="rId4"/>
    <p:sldId id="389" r:id="rId5"/>
    <p:sldId id="390" r:id="rId6"/>
    <p:sldId id="391" r:id="rId7"/>
    <p:sldId id="393" r:id="rId8"/>
    <p:sldId id="422" r:id="rId9"/>
    <p:sldId id="398" r:id="rId10"/>
    <p:sldId id="403" r:id="rId11"/>
    <p:sldId id="404" r:id="rId12"/>
    <p:sldId id="394" r:id="rId13"/>
    <p:sldId id="397" r:id="rId14"/>
    <p:sldId id="399" r:id="rId15"/>
    <p:sldId id="405" r:id="rId16"/>
    <p:sldId id="386" r:id="rId17"/>
    <p:sldId id="421" r:id="rId18"/>
    <p:sldId id="396" r:id="rId19"/>
    <p:sldId id="414" r:id="rId20"/>
    <p:sldId id="413" r:id="rId21"/>
    <p:sldId id="406" r:id="rId22"/>
    <p:sldId id="407" r:id="rId23"/>
    <p:sldId id="408" r:id="rId24"/>
    <p:sldId id="418" r:id="rId25"/>
    <p:sldId id="419" r:id="rId26"/>
    <p:sldId id="420" r:id="rId27"/>
    <p:sldId id="410" r:id="rId28"/>
    <p:sldId id="415" r:id="rId29"/>
    <p:sldId id="416" r:id="rId30"/>
    <p:sldId id="411" r:id="rId31"/>
    <p:sldId id="412" r:id="rId3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6" d="100"/>
          <a:sy n="76" d="100"/>
        </p:scale>
        <p:origin x="120" y="5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Classeur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CT\CT%20Tools\number%20of%20C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Feuil1!$A$2:$A$11</c:f>
              <c:strCache>
                <c:ptCount val="10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</c:strCache>
            </c:strRef>
          </c:cat>
          <c:val>
            <c:numRef>
              <c:f>Feuil1!$B$2:$B$11</c:f>
              <c:numCache>
                <c:formatCode>General</c:formatCode>
                <c:ptCount val="10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AF-4D78-8E15-E84C8ED06E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7013888"/>
        <c:axId val="371174400"/>
      </c:barChart>
      <c:catAx>
        <c:axId val="3670138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71174400"/>
        <c:crosses val="autoZero"/>
        <c:auto val="1"/>
        <c:lblAlgn val="ctr"/>
        <c:lblOffset val="100"/>
        <c:noMultiLvlLbl val="0"/>
      </c:catAx>
      <c:valAx>
        <c:axId val="371174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70138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Feuil1!$A$2:$A$11</c:f>
              <c:strCache>
                <c:ptCount val="10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</c:strCache>
            </c:strRef>
          </c:cat>
          <c:val>
            <c:numRef>
              <c:f>Feuil1!$C$2:$C$11</c:f>
              <c:numCache>
                <c:formatCode>General</c:formatCode>
                <c:ptCount val="10"/>
                <c:pt idx="6">
                  <c:v>22</c:v>
                </c:pt>
                <c:pt idx="7">
                  <c:v>75</c:v>
                </c:pt>
                <c:pt idx="8">
                  <c:v>403</c:v>
                </c:pt>
                <c:pt idx="9">
                  <c:v>523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59-492F-AAE4-23BA658654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8299776"/>
        <c:axId val="258301312"/>
      </c:barChart>
      <c:catAx>
        <c:axId val="258299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58301312"/>
        <c:crosses val="autoZero"/>
        <c:auto val="1"/>
        <c:lblAlgn val="ctr"/>
        <c:lblOffset val="100"/>
        <c:noMultiLvlLbl val="0"/>
      </c:catAx>
      <c:valAx>
        <c:axId val="2583013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829977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Feuil1!$A$2:$A$11</c:f>
              <c:strCache>
                <c:ptCount val="10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</c:strCache>
            </c:strRef>
          </c:cat>
          <c:val>
            <c:numRef>
              <c:f>Feuil1!$B$2:$B$11</c:f>
              <c:numCache>
                <c:formatCode>General</c:formatCode>
                <c:ptCount val="10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42-49D3-A5C8-1B53D852001D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Feuil1!$A$2:$A$11</c:f>
              <c:strCache>
                <c:ptCount val="10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</c:strCache>
            </c:strRef>
          </c:cat>
          <c:val>
            <c:numRef>
              <c:f>Feuil1!$C$2:$C$11</c:f>
              <c:numCache>
                <c:formatCode>General</c:formatCode>
                <c:ptCount val="10"/>
                <c:pt idx="6">
                  <c:v>22</c:v>
                </c:pt>
                <c:pt idx="7">
                  <c:v>75</c:v>
                </c:pt>
                <c:pt idx="8">
                  <c:v>403</c:v>
                </c:pt>
                <c:pt idx="9">
                  <c:v>523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42-49D3-A5C8-1B53D85200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07360"/>
        <c:axId val="209435648"/>
      </c:barChart>
      <c:catAx>
        <c:axId val="2094073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09435648"/>
        <c:crosses val="autoZero"/>
        <c:auto val="1"/>
        <c:lblAlgn val="ctr"/>
        <c:lblOffset val="100"/>
        <c:noMultiLvlLbl val="0"/>
      </c:catAx>
      <c:valAx>
        <c:axId val="20943564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20940736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809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PCG Meeting #43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Washington DC, USA, 2 October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200" b="1" dirty="0">
                <a:latin typeface="Arial" charset="0"/>
              </a:rPr>
              <a:t>PCG4</a:t>
            </a:r>
            <a:r>
              <a:rPr lang="fr-FR" altLang="en-US" sz="1200" b="1" dirty="0">
                <a:latin typeface="Arial" charset="0"/>
              </a:rPr>
              <a:t>3</a:t>
            </a:r>
            <a:r>
              <a:rPr lang="fi-FI" altLang="en-US" sz="1200" b="1" dirty="0">
                <a:latin typeface="Arial" charset="0"/>
              </a:rPr>
              <a:t>_04</a:t>
            </a:r>
            <a:endParaRPr lang="en-US" altLang="en-US" sz="1200" b="1" dirty="0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062.zip" TargetMode="External"/><Relationship Id="rId2" Type="http://schemas.openxmlformats.org/officeDocument/2006/relationships/hyperlink" Target="http://www.3gpp.org/ftp/tsg_ct/TSG_CT/TSGC_84_Newport_Beach/Docs/CP-19106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4_Newport_Beach/Docs/CP-191110.zip" TargetMode="External"/><Relationship Id="rId4" Type="http://schemas.openxmlformats.org/officeDocument/2006/relationships/hyperlink" Target="http://www.3gpp.org/ftp/tsg_ct/TSG_CT/TSGC_84_Newport_Beach/Docs/CP-191063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51.zip" TargetMode="External"/><Relationship Id="rId2" Type="http://schemas.openxmlformats.org/officeDocument/2006/relationships/hyperlink" Target="http://www.3gpp.org/ftp/tsg_ct/TSG_CT/TSGC_84_Newport_Beach/Docs/CP-19111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4_Newport_Beach/Docs/CP-191152.zip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5_Newport_Beach/Docs/CP-192019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IETF Collaboration</a:t>
            </a:r>
            <a:endParaRPr lang="en-US" altLang="en-US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dirty="0"/>
              <a:t>One IETF meeting </a:t>
            </a:r>
            <a:r>
              <a:rPr lang="fr-FR" altLang="en-US" dirty="0" err="1"/>
              <a:t>since</a:t>
            </a:r>
            <a:r>
              <a:rPr lang="fr-FR" altLang="en-US" dirty="0"/>
              <a:t> last PCG (July, </a:t>
            </a:r>
            <a:r>
              <a:rPr lang="fr-FR" altLang="en-US" dirty="0" err="1"/>
              <a:t>Montreal</a:t>
            </a:r>
            <a:r>
              <a:rPr lang="fr-FR" altLang="en-US" dirty="0"/>
              <a:t>)</a:t>
            </a:r>
          </a:p>
          <a:p>
            <a:pPr marL="450850" indent="-450850"/>
            <a:r>
              <a:rPr lang="fr-FR" dirty="0"/>
              <a:t>IANA has </a:t>
            </a:r>
            <a:r>
              <a:rPr lang="fr-FR" dirty="0" err="1"/>
              <a:t>finally</a:t>
            </a:r>
            <a:r>
              <a:rPr lang="fr-FR" dirty="0"/>
              <a:t> </a:t>
            </a:r>
            <a:r>
              <a:rPr lang="fr-FR" dirty="0" err="1"/>
              <a:t>assigned</a:t>
            </a:r>
            <a:r>
              <a:rPr lang="fr-FR" dirty="0"/>
              <a:t> a port </a:t>
            </a:r>
            <a:r>
              <a:rPr lang="fr-FR" dirty="0" err="1"/>
              <a:t>number</a:t>
            </a:r>
            <a:r>
              <a:rPr lang="fr-FR" dirty="0"/>
              <a:t> for MCPTT Off-Network Protocol (MONP) </a:t>
            </a:r>
          </a:p>
          <a:p>
            <a:pPr marL="450850" indent="-450850"/>
            <a:r>
              <a:rPr lang="fr-FR" dirty="0"/>
              <a:t>A </a:t>
            </a:r>
            <a:r>
              <a:rPr lang="fr-FR" dirty="0" err="1"/>
              <a:t>better</a:t>
            </a:r>
            <a:r>
              <a:rPr lang="fr-FR" dirty="0"/>
              <a:t> 3GPP coordination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set up to </a:t>
            </a:r>
            <a:r>
              <a:rPr lang="fr-FR" dirty="0" err="1"/>
              <a:t>ease</a:t>
            </a:r>
            <a:r>
              <a:rPr lang="fr-FR" dirty="0"/>
              <a:t> the discussion </a:t>
            </a:r>
            <a:r>
              <a:rPr lang="fr-FR" dirty="0" err="1"/>
              <a:t>with</a:t>
            </a:r>
            <a:r>
              <a:rPr lang="fr-FR" dirty="0"/>
              <a:t> IANA</a:t>
            </a:r>
          </a:p>
          <a:p>
            <a:pPr marL="450850" indent="-450850"/>
            <a:r>
              <a:rPr lang="fr-FR" altLang="en-US" dirty="0" err="1"/>
              <a:t>Dependencies</a:t>
            </a:r>
            <a:r>
              <a:rPr lang="fr-FR" altLang="en-US" dirty="0"/>
              <a:t> go </a:t>
            </a:r>
            <a:r>
              <a:rPr lang="fr-FR" altLang="en-US" dirty="0" err="1"/>
              <a:t>forward</a:t>
            </a:r>
            <a:r>
              <a:rPr lang="fr-FR" altLang="en-US" dirty="0"/>
              <a:t> as </a:t>
            </a:r>
            <a:r>
              <a:rPr lang="fr-FR" altLang="en-US" dirty="0" err="1"/>
              <a:t>usual</a:t>
            </a:r>
            <a:endParaRPr lang="fr-FR" altLang="en-US" dirty="0"/>
          </a:p>
          <a:p>
            <a:pPr lvl="1"/>
            <a:r>
              <a:rPr lang="fr-FR" altLang="en-US" dirty="0"/>
              <a:t>6 new </a:t>
            </a:r>
            <a:r>
              <a:rPr lang="fr-FR" altLang="en-US" dirty="0" err="1"/>
              <a:t>RFCs</a:t>
            </a:r>
            <a:r>
              <a:rPr lang="fr-FR" altLang="en-US" dirty="0"/>
              <a:t> </a:t>
            </a:r>
            <a:r>
              <a:rPr lang="fr-FR" altLang="en-US" dirty="0" err="1"/>
              <a:t>published</a:t>
            </a:r>
            <a:endParaRPr lang="fr-FR" altLang="en-US" dirty="0"/>
          </a:p>
          <a:p>
            <a:pPr lvl="1"/>
            <a:r>
              <a:rPr lang="fr-FR" altLang="en-US" dirty="0"/>
              <a:t>2 new </a:t>
            </a:r>
            <a:r>
              <a:rPr lang="fr-FR" altLang="en-US" dirty="0" err="1"/>
              <a:t>dependencies</a:t>
            </a:r>
            <a:endParaRPr lang="fr-FR" altLang="en-US" dirty="0"/>
          </a:p>
          <a:p>
            <a:pPr lvl="1"/>
            <a:r>
              <a:rPr lang="fr-FR" altLang="en-US" dirty="0" err="1"/>
              <a:t>Ongoing</a:t>
            </a:r>
            <a:r>
              <a:rPr lang="fr-FR" altLang="en-US" dirty="0"/>
              <a:t> 3GPP action to </a:t>
            </a:r>
            <a:r>
              <a:rPr lang="fr-FR" altLang="en-US" dirty="0" err="1"/>
              <a:t>tackle</a:t>
            </a:r>
            <a:r>
              <a:rPr lang="fr-FR" altLang="en-US" dirty="0"/>
              <a:t> the </a:t>
            </a:r>
            <a:r>
              <a:rPr lang="fr-FR" altLang="en-US" dirty="0" err="1"/>
              <a:t>remaining</a:t>
            </a:r>
            <a:r>
              <a:rPr lang="fr-FR" altLang="en-US" dirty="0"/>
              <a:t>  </a:t>
            </a:r>
            <a:r>
              <a:rPr lang="fr-FR" altLang="en-US" dirty="0" err="1"/>
              <a:t>expired</a:t>
            </a:r>
            <a:r>
              <a:rPr lang="fr-FR" altLang="en-US" dirty="0"/>
              <a:t> </a:t>
            </a:r>
            <a:r>
              <a:rPr lang="fr-FR" altLang="en-US" dirty="0" err="1"/>
              <a:t>drafts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939278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ITU Matters</a:t>
            </a:r>
            <a:endParaRPr lang="en-US" altLang="en-US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altLang="en-US" dirty="0"/>
              <a:t> none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723262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PCG			1/2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"Collateral damage" of the Rel-17 prioritization </a:t>
            </a:r>
          </a:p>
          <a:p>
            <a:pPr lvl="1"/>
            <a:r>
              <a:rPr lang="fr-FR"/>
              <a:t>Rel-17 prioritization is an important topic for 3GPP</a:t>
            </a:r>
          </a:p>
          <a:p>
            <a:pPr lvl="1"/>
            <a:r>
              <a:rPr lang="fr-FR"/>
              <a:t>But it should not be done at the expense of the TSG plenaries</a:t>
            </a:r>
          </a:p>
          <a:p>
            <a:pPr lvl="1"/>
            <a:r>
              <a:rPr lang="fr-FR"/>
              <a:t>For two consecutive plenaries, CT has been handled in one day</a:t>
            </a:r>
          </a:p>
          <a:p>
            <a:pPr lvl="2"/>
            <a:r>
              <a:rPr lang="fr-FR"/>
              <a:t>To allow CT delegates to attend SA discussions started on Tuesday.</a:t>
            </a:r>
          </a:p>
          <a:p>
            <a:pPr lvl="2"/>
            <a:r>
              <a:rPr lang="fr-FR"/>
              <a:t>Only possible thanks to the amazing concerted effort of the WG chairs, rapporteurs and delegates before and during the plenary</a:t>
            </a:r>
          </a:p>
          <a:p>
            <a:pPr lvl="1"/>
            <a:r>
              <a:rPr lang="fr-FR"/>
              <a:t>But this limits too much the discussion time in the meeting and between</a:t>
            </a:r>
          </a:p>
          <a:p>
            <a:pPr lvl="2"/>
            <a:r>
              <a:rPr lang="fr-FR"/>
              <a:t>technical issues to solve at the plenary level</a:t>
            </a:r>
          </a:p>
          <a:p>
            <a:pPr lvl="2"/>
            <a:r>
              <a:rPr lang="fr-FR"/>
              <a:t>Work plan management, etc.</a:t>
            </a:r>
          </a:p>
          <a:p>
            <a:pPr lvl="1"/>
            <a:r>
              <a:rPr lang="fr-FR"/>
              <a:t>TSG chairs will better adjust SA and CT schedules for the next plenaries.</a:t>
            </a:r>
          </a:p>
          <a:p>
            <a:pPr lvl="2"/>
            <a:endParaRPr lang="fr-FR" dirty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8108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PCG			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4200" cy="4351338"/>
          </a:xfrm>
        </p:spPr>
        <p:txBody>
          <a:bodyPr/>
          <a:lstStyle/>
          <a:p>
            <a:r>
              <a:rPr lang="fr-FR" dirty="0"/>
              <a:t>CT1 </a:t>
            </a:r>
            <a:r>
              <a:rPr lang="en-US" dirty="0"/>
              <a:t>ad-hoc meeting</a:t>
            </a:r>
            <a:r>
              <a:rPr lang="fr-FR" dirty="0"/>
              <a:t> on </a:t>
            </a:r>
            <a:r>
              <a:rPr lang="en-US" dirty="0"/>
              <a:t>Rel-16 Mission Critical</a:t>
            </a:r>
          </a:p>
          <a:p>
            <a:r>
              <a:rPr lang="en-US" dirty="0"/>
              <a:t>CT WGs quite overloaded by the number of input documents and the difficulty to set-up parallel sessions</a:t>
            </a:r>
          </a:p>
          <a:p>
            <a:r>
              <a:rPr lang="en-US" dirty="0"/>
              <a:t>The question of potential additional meeting raised but no agreement</a:t>
            </a:r>
          </a:p>
          <a:p>
            <a:r>
              <a:rPr lang="en-US" dirty="0"/>
              <a:t>Ad-hoc meeting with limited scope could be discussed at the next WG meetings (October/November)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974072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Relation with TC INT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730345" cy="4351338"/>
          </a:xfrm>
        </p:spPr>
        <p:txBody>
          <a:bodyPr/>
          <a:lstStyle/>
          <a:p>
            <a:r>
              <a:rPr lang="en-US" dirty="0"/>
              <a:t>TC INT pushes for a stronger coordination with 3GPP TSGs in order to:</a:t>
            </a:r>
          </a:p>
          <a:p>
            <a:pPr lvl="1"/>
            <a:r>
              <a:rPr lang="en-US" dirty="0"/>
              <a:t>Provide  feedback from 5G AFI POCs </a:t>
            </a:r>
          </a:p>
          <a:p>
            <a:pPr lvl="1"/>
            <a:r>
              <a:rPr lang="en-US" dirty="0"/>
              <a:t>Provide Feedback from Benchmarking specification </a:t>
            </a:r>
          </a:p>
          <a:p>
            <a:pPr lvl="1"/>
            <a:r>
              <a:rPr lang="en-US" dirty="0"/>
              <a:t>Take direct inputs for new 5G testing activities </a:t>
            </a:r>
          </a:p>
          <a:p>
            <a:pPr lvl="1"/>
            <a:r>
              <a:rPr lang="en-US" dirty="0"/>
              <a:t>Develop performance and testing specifications.</a:t>
            </a:r>
          </a:p>
          <a:p>
            <a:r>
              <a:rPr lang="en-US" dirty="0"/>
              <a:t>Possible alternatives</a:t>
            </a:r>
          </a:p>
          <a:p>
            <a:pPr lvl="1"/>
            <a:r>
              <a:rPr lang="en-US" dirty="0"/>
              <a:t>Rely on liaison statement</a:t>
            </a:r>
          </a:p>
          <a:p>
            <a:pPr lvl="1"/>
            <a:r>
              <a:rPr lang="en-US" dirty="0"/>
              <a:t>Create a new WG in 3GPP or merge into an existing one</a:t>
            </a:r>
          </a:p>
          <a:p>
            <a:r>
              <a:rPr lang="fr-FR" dirty="0" err="1"/>
              <a:t>Status</a:t>
            </a:r>
            <a:endParaRPr lang="fr-FR" dirty="0"/>
          </a:p>
          <a:p>
            <a:pPr lvl="1"/>
            <a:r>
              <a:rPr lang="fr-FR" dirty="0"/>
              <a:t>Initial discussion</a:t>
            </a:r>
          </a:p>
          <a:p>
            <a:pPr lvl="1"/>
            <a:r>
              <a:rPr lang="en-US" dirty="0"/>
              <a:t>Further discussions needed to decide the preferred way forward.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60460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Out-of-date TSG description and </a:t>
            </a:r>
            <a:r>
              <a:rPr lang="en-US" dirty="0" err="1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60388" cy="4351338"/>
          </a:xfrm>
        </p:spPr>
        <p:txBody>
          <a:bodyPr/>
          <a:lstStyle/>
          <a:p>
            <a:r>
              <a:rPr lang="en-US" dirty="0"/>
              <a:t>Does not really reflect what we are doing</a:t>
            </a:r>
          </a:p>
          <a:p>
            <a:r>
              <a:rPr lang="en-US" dirty="0"/>
              <a:t>Low visibility</a:t>
            </a:r>
          </a:p>
          <a:p>
            <a:pPr lvl="1"/>
            <a:r>
              <a:rPr lang="en-US" dirty="0"/>
              <a:t>for external people</a:t>
            </a:r>
          </a:p>
          <a:p>
            <a:pPr lvl="1"/>
            <a:r>
              <a:rPr lang="en-US" dirty="0"/>
              <a:t>newcomers</a:t>
            </a:r>
          </a:p>
          <a:p>
            <a:pPr lvl="1"/>
            <a:r>
              <a:rPr lang="en-US" dirty="0"/>
              <a:t>even for other 3GPP delegates</a:t>
            </a:r>
          </a:p>
          <a:p>
            <a:r>
              <a:rPr lang="en-US" dirty="0"/>
              <a:t>Updating the </a:t>
            </a:r>
            <a:r>
              <a:rPr lang="en-US" dirty="0" err="1"/>
              <a:t>ToR</a:t>
            </a:r>
            <a:endParaRPr lang="en-US" dirty="0"/>
          </a:p>
          <a:p>
            <a:pPr lvl="1"/>
            <a:r>
              <a:rPr lang="en-US" dirty="0"/>
              <a:t>Work on a common description form for all working groups</a:t>
            </a:r>
          </a:p>
          <a:p>
            <a:pPr lvl="1"/>
            <a:r>
              <a:rPr lang="en-US" dirty="0"/>
              <a:t>Present draft version to the WG</a:t>
            </a:r>
          </a:p>
          <a:p>
            <a:pPr lvl="1"/>
            <a:r>
              <a:rPr lang="en-US" dirty="0"/>
              <a:t>Target for completion: CT#87 (?)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588" y="1874058"/>
            <a:ext cx="5419317" cy="423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llipse 4"/>
          <p:cNvSpPr/>
          <p:nvPr/>
        </p:nvSpPr>
        <p:spPr>
          <a:xfrm>
            <a:off x="9351237" y="2952205"/>
            <a:ext cx="2009912" cy="263869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550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/>
              <a:t>For PCG Decision</a:t>
            </a:r>
            <a:endParaRPr lang="en-US" altLang="en-US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0850" indent="-450850"/>
            <a:r>
              <a:rPr lang="fr-FR" altLang="en-US" dirty="0"/>
              <a:t> None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2729559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Acknowledgements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Thanks to CT vice chairs, CT WG chairs/vice chairs and rapporteurs for excellent coordination and work before and during the last two plenaries</a:t>
            </a:r>
          </a:p>
          <a:p>
            <a:r>
              <a:rPr lang="en-US" dirty="0"/>
              <a:t>Thanks to the hosts of the CT WGs meetings and the CT Plenary meeting for providing very good services that guaranteed smooth progress of the meetings.</a:t>
            </a:r>
          </a:p>
          <a:p>
            <a:r>
              <a:rPr lang="en-US" dirty="0"/>
              <a:t>Thanks to the delegates in CT WGs and CT for achieving all deadlines as promised and delivering an enormous amount of CRs and input papers.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668836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4666112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92D050"/>
                </a:solidFill>
              </a:rPr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00B0F0"/>
                </a:solidFill>
              </a:rPr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behrouz.aghili@interdigital.com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B0F0"/>
                </a:solidFill>
              </a:rPr>
              <a:t>J</a:t>
            </a:r>
            <a:r>
              <a:rPr lang="fr-FR" altLang="en-US" sz="1800" dirty="0" err="1">
                <a:solidFill>
                  <a:srgbClr val="00B0F0"/>
                </a:solidFill>
              </a:rPr>
              <a:t>ohannes</a:t>
            </a:r>
            <a:r>
              <a:rPr lang="fr-FR" altLang="en-US" sz="1800" dirty="0">
                <a:solidFill>
                  <a:srgbClr val="00B0F0"/>
                </a:solidFill>
              </a:rPr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johannes.achter@t-mobile.at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92D050"/>
                </a:solidFill>
              </a:rPr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460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522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	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611855"/>
              </p:ext>
            </p:extLst>
          </p:nvPr>
        </p:nvGraphicFramePr>
        <p:xfrm>
          <a:off x="135409" y="1973906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CP-191060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 based protocol improvements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optimisations on UE radio capability signalling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29.673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29.674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CP-191062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CT aspect of single radio voice continuity from 5GS to 3G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CP-191063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 URLLC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SBA interactions between IMS and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29.562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User data interworking, Coexistence and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23.632</a:t>
                      </a: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29.563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CP-191110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Volume Based Charging Aspects for VoLTE 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01505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	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214067"/>
              </p:ext>
            </p:extLst>
          </p:nvPr>
        </p:nvGraphicFramePr>
        <p:xfrm>
          <a:off x="135409" y="1973906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CP-191113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5GS Transfer of Policies for Background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CP-191151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withdrawal of TS 24.323 from Rel-11, Rel-12, Rel-13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CP-191152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Mobile Communication System for Railways (MONASTERY)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V2XAPP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29.808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19138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	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171726"/>
              </p:ext>
            </p:extLst>
          </p:nvPr>
        </p:nvGraphicFramePr>
        <p:xfrm>
          <a:off x="224631" y="1798541"/>
          <a:ext cx="11742738" cy="49710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7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CP-192019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Load and Overload Control of 5GC Service Based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support for integrated access and backhaul (IAB)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60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5GS Enhanced support of OTA mechanism for UICC configuration parameter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</a:t>
                      </a:r>
                      <a:r>
                        <a:rPr lang="en-GB" sz="16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extension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enhancements for Common API Framework for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150758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Service Enabler Architecture Layer for Verticals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24.544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24.545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24.546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24.547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24.548</a:t>
                      </a:r>
                    </a:p>
                    <a:p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29.549(CT3)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578524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39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842756"/>
              </p:ext>
            </p:extLst>
          </p:nvPr>
        </p:nvGraphicFramePr>
        <p:xfrm>
          <a:off x="135408" y="1973906"/>
          <a:ext cx="11257521" cy="2259683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29.380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Push To Talk (MCPTT) media plane control interworking with LMR systems;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24.174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Multi-Device and Multi-Identity in IMS;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876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29.379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information of 3GPP TS 29.379 v1.0.0 on Mission Critical Push To Talk (MCPTT) call control interworking with LMR systems;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347746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431462"/>
              </p:ext>
            </p:extLst>
          </p:nvPr>
        </p:nvGraphicFramePr>
        <p:xfrm>
          <a:off x="135408" y="1973906"/>
          <a:ext cx="11257521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23.735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enhancements of Public Warning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User Plane Protocol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29.843</a:t>
                      </a:r>
                    </a:p>
                    <a:p>
                      <a:pPr marL="0" algn="l" defTabSz="914400" rtl="0" eaLnBrk="1" fontAlgn="t" latinLnBrk="0" hangingPunct="1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Load and Overload Control of 5GC Service Based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5247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948521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7700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8748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Management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29.674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UCMF/UCME-MME interface;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29.675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Provisioning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IMS;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23.632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User Data Interworking, Coexistence and Migration; stage 2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29.563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UDM;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000389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2/4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303829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layer;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UE policies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29.541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5G System; Session Management Services for NIDD;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TR 29.808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Study on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Nudsf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 Service Based Interface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29668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the last PCG meeting…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Past</a:t>
            </a:r>
            <a:r>
              <a:rPr lang="fr-FR" dirty="0"/>
              <a:t> meeting:</a:t>
            </a:r>
          </a:p>
          <a:p>
            <a:pPr lvl="1"/>
            <a:r>
              <a:rPr lang="fr-FR" dirty="0"/>
              <a:t>TSG-CT#84: 2019 Jun 3, Newport Beach (USA)</a:t>
            </a:r>
          </a:p>
          <a:p>
            <a:pPr lvl="2"/>
            <a:r>
              <a:rPr lang="fr-FR" dirty="0"/>
              <a:t>2019 Jun 10: RAN/CT/SA workshop on Rel-17 content </a:t>
            </a:r>
            <a:r>
              <a:rPr lang="fr-FR" dirty="0" err="1"/>
              <a:t>prioritization</a:t>
            </a:r>
            <a:endParaRPr lang="fr-FR" dirty="0"/>
          </a:p>
          <a:p>
            <a:pPr lvl="1"/>
            <a:r>
              <a:rPr lang="fr-FR" dirty="0"/>
              <a:t>TSG-CT#85: 2019 Sep 16-17, Newport Beach (USA)</a:t>
            </a:r>
          </a:p>
          <a:p>
            <a:pPr lvl="2"/>
            <a:r>
              <a:rPr lang="fr-FR" dirty="0"/>
              <a:t>2019 Sep 18: RAN/CT/SA workshop on Rel-17 content </a:t>
            </a:r>
            <a:r>
              <a:rPr lang="fr-FR" dirty="0" err="1"/>
              <a:t>prioritization</a:t>
            </a:r>
            <a:endParaRPr lang="fr-FR" dirty="0"/>
          </a:p>
          <a:p>
            <a:pPr lvl="1"/>
            <a:endParaRPr lang="fr-FR" dirty="0"/>
          </a:p>
          <a:p>
            <a:r>
              <a:rPr lang="fr-FR" dirty="0" err="1"/>
              <a:t>Upcoming</a:t>
            </a:r>
            <a:r>
              <a:rPr lang="fr-FR" dirty="0"/>
              <a:t> meetings:</a:t>
            </a:r>
          </a:p>
          <a:p>
            <a:pPr lvl="1"/>
            <a:r>
              <a:rPr lang="fr-FR" dirty="0"/>
              <a:t>TSG-CT#86: 2019 </a:t>
            </a:r>
            <a:r>
              <a:rPr lang="fr-FR" dirty="0" err="1"/>
              <a:t>Dec</a:t>
            </a:r>
            <a:r>
              <a:rPr lang="fr-FR" dirty="0"/>
              <a:t>  9-10, </a:t>
            </a:r>
            <a:r>
              <a:rPr lang="fr-FR" dirty="0" err="1"/>
              <a:t>Sitges</a:t>
            </a:r>
            <a:r>
              <a:rPr lang="fr-FR" dirty="0"/>
              <a:t> (Spain)</a:t>
            </a:r>
          </a:p>
          <a:p>
            <a:pPr lvl="1"/>
            <a:r>
              <a:rPr lang="fr-FR" dirty="0"/>
              <a:t>TSG-CT#87, 2020 Mar 16-17, </a:t>
            </a:r>
            <a:r>
              <a:rPr lang="fr-FR" dirty="0" err="1"/>
              <a:t>Jeju</a:t>
            </a:r>
            <a:r>
              <a:rPr lang="fr-FR" dirty="0"/>
              <a:t> (South </a:t>
            </a:r>
            <a:r>
              <a:rPr lang="fr-FR" dirty="0" err="1"/>
              <a:t>Korea</a:t>
            </a:r>
            <a:r>
              <a:rPr lang="fr-FR" dirty="0"/>
              <a:t>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7586448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3/4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523798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TS 29.544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OTA Services; Stage 3</a:t>
                      </a:r>
                      <a:endParaRPr lang="en-GB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24.544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Group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24.545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Location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24.546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Configuration management SEAL service; Protocol Specifications; </a:t>
                      </a:r>
                      <a:endParaRPr lang="fr-FR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24.547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Identity management SEAL service; Protocol Specifications; 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24.548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Network resource management SEAL service; Protocol Specifications; 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112956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4/4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097696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29.549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Service Enabler Architecture Layer for Verticals (SEAL) 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service;</a:t>
                      </a:r>
                      <a:endParaRPr lang="fr-FR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24.535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Device-side TSN Translator (DS-TT) to Network-side TSN Translator (NW-TT) protocol aspects; Stage 3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29.591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5G System; Network Exposure Function Southbound Services;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Stage 3</a:t>
                      </a:r>
                      <a:endParaRPr lang="fr-FR" sz="16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85443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CT#84 Statistics			CT#85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230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986 Cat B/C/D/F 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21</a:t>
            </a:r>
          </a:p>
          <a:p>
            <a:r>
              <a:rPr lang="en-US" sz="2400" dirty="0"/>
              <a:t>Attendances </a:t>
            </a:r>
            <a:r>
              <a:rPr lang="en-US" altLang="fr-FR" sz="2400" dirty="0"/>
              <a:t>CT#84:</a:t>
            </a:r>
          </a:p>
          <a:p>
            <a:pPr lvl="1"/>
            <a:r>
              <a:rPr lang="en-US" altLang="fr-FR" sz="2000" dirty="0"/>
              <a:t>175 registered</a:t>
            </a:r>
          </a:p>
          <a:p>
            <a:pPr lvl="2"/>
            <a:r>
              <a:rPr lang="en-US" sz="1800" dirty="0"/>
              <a:t>136 confirmed registration</a:t>
            </a:r>
          </a:p>
          <a:p>
            <a:pPr lvl="2"/>
            <a:r>
              <a:rPr lang="en-US" sz="1800" dirty="0"/>
              <a:t>~ 70 attended</a:t>
            </a:r>
          </a:p>
          <a:p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260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879 Cat B/C/D/F </a:t>
            </a:r>
          </a:p>
          <a:p>
            <a:r>
              <a:rPr lang="en-US" sz="2400" dirty="0"/>
              <a:t>Approved New/revised SID/WID</a:t>
            </a:r>
          </a:p>
          <a:p>
            <a:pPr lvl="1"/>
            <a:r>
              <a:rPr lang="en-US" sz="2000" dirty="0"/>
              <a:t>17</a:t>
            </a:r>
          </a:p>
          <a:p>
            <a:r>
              <a:rPr lang="en-US" sz="2400" dirty="0"/>
              <a:t>Approved TS/TR</a:t>
            </a:r>
          </a:p>
          <a:p>
            <a:pPr lvl="1"/>
            <a:r>
              <a:rPr lang="en-US" altLang="fr-FR" sz="2000" dirty="0"/>
              <a:t>3</a:t>
            </a:r>
          </a:p>
          <a:p>
            <a:r>
              <a:rPr lang="en-US" sz="2400" dirty="0"/>
              <a:t>Attendances </a:t>
            </a:r>
            <a:r>
              <a:rPr lang="en-US" altLang="fr-FR" sz="2400" dirty="0"/>
              <a:t>CT#85:</a:t>
            </a:r>
          </a:p>
          <a:p>
            <a:pPr lvl="1"/>
            <a:r>
              <a:rPr lang="en-US" altLang="fr-FR" sz="2000" dirty="0"/>
              <a:t>179 registered, </a:t>
            </a:r>
          </a:p>
          <a:p>
            <a:pPr lvl="1"/>
            <a:r>
              <a:rPr lang="en-US" altLang="fr-FR" sz="2000" dirty="0"/>
              <a:t>143 </a:t>
            </a:r>
            <a:r>
              <a:rPr lang="en-US" sz="1800" dirty="0"/>
              <a:t>confirmed registration</a:t>
            </a:r>
          </a:p>
          <a:p>
            <a:pPr lvl="2"/>
            <a:r>
              <a:rPr lang="en-US" sz="1800" dirty="0"/>
              <a:t>~ 80 attended</a:t>
            </a:r>
          </a:p>
        </p:txBody>
      </p:sp>
    </p:spTree>
    <p:extLst>
      <p:ext uri="{BB962C8B-B14F-4D97-AF65-F5344CB8AC3E}">
        <p14:creationId xmlns:p14="http://schemas.microsoft.com/office/powerpoint/2010/main" val="18850926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Pre</a:t>
            </a:r>
            <a:r>
              <a:rPr lang="fr-FR" dirty="0"/>
              <a:t>-Release 15 </a:t>
            </a:r>
            <a:r>
              <a:rPr lang="fr-FR" dirty="0" err="1"/>
              <a:t>Status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Fairly</a:t>
            </a:r>
            <a:r>
              <a:rPr lang="fr-FR" dirty="0"/>
              <a:t> </a:t>
            </a:r>
            <a:r>
              <a:rPr lang="fr-FR" dirty="0" err="1"/>
              <a:t>low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of </a:t>
            </a:r>
            <a:r>
              <a:rPr lang="fr-FR" dirty="0" err="1"/>
              <a:t>CRs</a:t>
            </a:r>
            <a:endParaRPr lang="fr-FR" dirty="0"/>
          </a:p>
          <a:p>
            <a:pPr lvl="1"/>
            <a:r>
              <a:rPr lang="en-US" dirty="0"/>
              <a:t>57 (Cat F) CRs for Rel-14</a:t>
            </a:r>
          </a:p>
          <a:p>
            <a:pPr lvl="2"/>
            <a:r>
              <a:rPr lang="en-US" dirty="0"/>
              <a:t>Mostly IETF reference updates, then some MC specs corrections and other corrections </a:t>
            </a:r>
          </a:p>
          <a:p>
            <a:pPr lvl="1"/>
            <a:r>
              <a:rPr lang="en-US" dirty="0"/>
              <a:t>4 for Rel-13 </a:t>
            </a:r>
          </a:p>
          <a:p>
            <a:pPr lvl="1"/>
            <a:r>
              <a:rPr lang="en-US" dirty="0"/>
              <a:t>3 for Rel-11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78981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Release 15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604164" cy="4351338"/>
          </a:xfrm>
        </p:spPr>
        <p:txBody>
          <a:bodyPr/>
          <a:lstStyle/>
          <a:p>
            <a:r>
              <a:rPr lang="en-US" sz="2400" dirty="0"/>
              <a:t>Number of CRs (Category F) is significantly decreasing</a:t>
            </a:r>
          </a:p>
          <a:p>
            <a:r>
              <a:rPr lang="en-US" sz="2400" dirty="0"/>
              <a:t>Strict enforcement of the FASMO criteria for cat F CRs</a:t>
            </a:r>
          </a:p>
          <a:p>
            <a:endParaRPr lang="en-US" sz="2400" dirty="0"/>
          </a:p>
          <a:p>
            <a:r>
              <a:rPr lang="en-US" sz="2400" dirty="0"/>
              <a:t>All Rel-15 related Work Items 100% completed since CT#82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379665"/>
              </p:ext>
            </p:extLst>
          </p:nvPr>
        </p:nvGraphicFramePr>
        <p:xfrm>
          <a:off x="6123709" y="1759527"/>
          <a:ext cx="5708072" cy="3754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617586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Release 16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645727" cy="4351338"/>
          </a:xfrm>
        </p:spPr>
        <p:txBody>
          <a:bodyPr/>
          <a:lstStyle/>
          <a:p>
            <a:r>
              <a:rPr lang="en-US" sz="2400" dirty="0"/>
              <a:t>Rel-16 CRs (Category B/C/F) are more than in last plenary</a:t>
            </a:r>
          </a:p>
          <a:p>
            <a:pPr lvl="1"/>
            <a:r>
              <a:rPr lang="en-US" sz="2000" dirty="0"/>
              <a:t>432 (+ 75%) at CT#84 and 674 (+ 60%) at CT#85</a:t>
            </a:r>
          </a:p>
          <a:p>
            <a:pPr lvl="1"/>
            <a:r>
              <a:rPr lang="en-US" sz="2000" dirty="0"/>
              <a:t>almost + 60% more with only one meeting </a:t>
            </a:r>
          </a:p>
          <a:p>
            <a:pPr lvl="2"/>
            <a:r>
              <a:rPr lang="en-US" sz="1800" dirty="0"/>
              <a:t>more time to prepare and discuss)</a:t>
            </a:r>
          </a:p>
          <a:p>
            <a:r>
              <a:rPr lang="en-US" sz="2400" dirty="0"/>
              <a:t>20 Approved New SID/WID</a:t>
            </a:r>
          </a:p>
          <a:p>
            <a:r>
              <a:rPr lang="en-US" sz="2400" dirty="0"/>
              <a:t>21 New Specifications</a:t>
            </a:r>
          </a:p>
          <a:p>
            <a:r>
              <a:rPr lang="en-US" sz="2400" dirty="0"/>
              <a:t>3 TSs sent for information, 1 TS and 3 TRs sent for approval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654675"/>
              </p:ext>
            </p:extLst>
          </p:nvPr>
        </p:nvGraphicFramePr>
        <p:xfrm>
          <a:off x="6428508" y="1738746"/>
          <a:ext cx="5763492" cy="3816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90020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Rel-15 vs Rel-16</a:t>
            </a:r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782827"/>
              </p:ext>
            </p:extLst>
          </p:nvPr>
        </p:nvGraphicFramePr>
        <p:xfrm>
          <a:off x="2036618" y="1981200"/>
          <a:ext cx="7606146" cy="4087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395151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ETSI Forge Trial Feedback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Official </a:t>
            </a:r>
            <a:r>
              <a:rPr lang="en-US" b="1" dirty="0"/>
              <a:t>adoption</a:t>
            </a:r>
            <a:r>
              <a:rPr lang="en-US" dirty="0"/>
              <a:t> of ETSI Forge (</a:t>
            </a:r>
            <a:r>
              <a:rPr lang="en-US" dirty="0" err="1"/>
              <a:t>GitLab</a:t>
            </a:r>
            <a:r>
              <a:rPr lang="en-US" dirty="0"/>
              <a:t>) for CT/SA API development</a:t>
            </a:r>
          </a:p>
          <a:p>
            <a:pPr lvl="1"/>
            <a:r>
              <a:rPr lang="en-US" b="1" dirty="0"/>
              <a:t>ALL</a:t>
            </a:r>
            <a:r>
              <a:rPr lang="en-US" dirty="0"/>
              <a:t> the </a:t>
            </a:r>
            <a:r>
              <a:rPr lang="en-US" dirty="0" err="1"/>
              <a:t>OpenAPI</a:t>
            </a:r>
            <a:r>
              <a:rPr lang="en-US" dirty="0"/>
              <a:t> specification files </a:t>
            </a:r>
            <a:r>
              <a:rPr lang="en-US" b="1" dirty="0"/>
              <a:t>MUST</a:t>
            </a:r>
            <a:r>
              <a:rPr lang="en-US" dirty="0"/>
              <a:t> be managed using these tools</a:t>
            </a:r>
          </a:p>
          <a:p>
            <a:pPr lvl="1"/>
            <a:r>
              <a:rPr lang="en-US" dirty="0"/>
              <a:t>Consolidate existing </a:t>
            </a:r>
            <a:r>
              <a:rPr lang="en-US" b="1" dirty="0"/>
              <a:t>procedures</a:t>
            </a:r>
            <a:r>
              <a:rPr lang="en-US" dirty="0"/>
              <a:t> used in CT3/CT4 (see annex)</a:t>
            </a:r>
          </a:p>
          <a:p>
            <a:pPr lvl="1"/>
            <a:r>
              <a:rPr lang="en-US" dirty="0"/>
              <a:t>Consolidate existing </a:t>
            </a:r>
            <a:r>
              <a:rPr lang="en-US" b="1" dirty="0"/>
              <a:t>tools</a:t>
            </a:r>
          </a:p>
          <a:p>
            <a:pPr lvl="1"/>
            <a:r>
              <a:rPr lang="en-US" b="1" dirty="0"/>
              <a:t>Ease </a:t>
            </a:r>
            <a:r>
              <a:rPr lang="en-US" dirty="0"/>
              <a:t>the user experience</a:t>
            </a:r>
          </a:p>
          <a:p>
            <a:pPr lvl="1"/>
            <a:r>
              <a:rPr lang="en-US" dirty="0"/>
              <a:t>ETSI Forge can also be used to prepare contributions to WG meetings, not only when preparing the plenary and publication of new version of TS</a:t>
            </a:r>
          </a:p>
          <a:p>
            <a:r>
              <a:rPr lang="en-US" dirty="0"/>
              <a:t>SA5 (and any other group that will develop API) </a:t>
            </a:r>
            <a:r>
              <a:rPr lang="en-US" b="1" dirty="0"/>
              <a:t>MUST</a:t>
            </a:r>
            <a:r>
              <a:rPr lang="en-US" dirty="0"/>
              <a:t> follow the same process</a:t>
            </a:r>
          </a:p>
          <a:p>
            <a:r>
              <a:rPr lang="en-US" dirty="0"/>
              <a:t>Set up </a:t>
            </a:r>
            <a:r>
              <a:rPr lang="en-US" b="1" dirty="0"/>
              <a:t>training sessions </a:t>
            </a:r>
            <a:r>
              <a:rPr lang="en-US" dirty="0"/>
              <a:t>and </a:t>
            </a:r>
            <a:r>
              <a:rPr lang="en-US" b="1" dirty="0"/>
              <a:t>educative material </a:t>
            </a:r>
            <a:r>
              <a:rPr lang="en-US" dirty="0"/>
              <a:t>for MCC, Rapporteurs and delegates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079290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6465</TotalTime>
  <Words>1775</Words>
  <Application>Microsoft Office PowerPoint</Application>
  <PresentationFormat>Widescreen</PresentationFormat>
  <Paragraphs>356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TSG CT Officials</vt:lpstr>
      <vt:lpstr>Since the last PCG meeting…</vt:lpstr>
      <vt:lpstr>CT#84 Statistics   CT#85 Statistics</vt:lpstr>
      <vt:lpstr>Pre-Release 15 Status</vt:lpstr>
      <vt:lpstr>Release 15 Status</vt:lpstr>
      <vt:lpstr>Release 16 Status</vt:lpstr>
      <vt:lpstr>Rel-15 vs Rel-16</vt:lpstr>
      <vt:lpstr>ETSI Forge Trial Feedback</vt:lpstr>
      <vt:lpstr>IETF Collaboration</vt:lpstr>
      <vt:lpstr>ITU Matters</vt:lpstr>
      <vt:lpstr>For Information to PCG   1/2</vt:lpstr>
      <vt:lpstr>For Information to PCG   2/2</vt:lpstr>
      <vt:lpstr>Relation with TC INT</vt:lpstr>
      <vt:lpstr>Out-of-date TSG description and ToR</vt:lpstr>
      <vt:lpstr>For PCG Decision</vt:lpstr>
      <vt:lpstr>Acknowledgements</vt:lpstr>
      <vt:lpstr>Thank You!</vt:lpstr>
      <vt:lpstr>Annex</vt:lpstr>
      <vt:lpstr>New approved  Study/Work Items</vt:lpstr>
      <vt:lpstr>New approved  Study/Work Items 1/3</vt:lpstr>
      <vt:lpstr>New approved  Study/Work Items 2/3</vt:lpstr>
      <vt:lpstr>New approved  Study/Work Items 3/3</vt:lpstr>
      <vt:lpstr>TR/TS sent to plenary</vt:lpstr>
      <vt:lpstr>New Rel-16 TR/TS for information</vt:lpstr>
      <vt:lpstr>New Rel-16 TR/TS for Approval</vt:lpstr>
      <vt:lpstr>New Specification numbers</vt:lpstr>
      <vt:lpstr>New allocated Specification numbers 1/4</vt:lpstr>
      <vt:lpstr>New allocated Specification numbers 2/4</vt:lpstr>
      <vt:lpstr>New allocated Specification numbers 3/4</vt:lpstr>
      <vt:lpstr>New allocated Specification numbers 4/4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Adrian Scrase</cp:lastModifiedBy>
  <cp:revision>645</cp:revision>
  <dcterms:created xsi:type="dcterms:W3CDTF">2010-02-05T13:52:04Z</dcterms:created>
  <dcterms:modified xsi:type="dcterms:W3CDTF">2019-10-02T12:39:58Z</dcterms:modified>
  <cp:contentStatus>Template 2017</cp:contentStatus>
</cp:coreProperties>
</file>