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notesMasterIdLst>
    <p:notesMasterId r:id="rId14"/>
  </p:notesMasterIdLst>
  <p:handoutMasterIdLst>
    <p:handoutMasterId r:id="rId15"/>
  </p:handoutMasterIdLst>
  <p:sldIdLst>
    <p:sldId id="303" r:id="rId2"/>
    <p:sldId id="535" r:id="rId3"/>
    <p:sldId id="596" r:id="rId4"/>
    <p:sldId id="608" r:id="rId5"/>
    <p:sldId id="539" r:id="rId6"/>
    <p:sldId id="552" r:id="rId7"/>
    <p:sldId id="606" r:id="rId8"/>
    <p:sldId id="541" r:id="rId9"/>
    <p:sldId id="607" r:id="rId10"/>
    <p:sldId id="599" r:id="rId11"/>
    <p:sldId id="600" r:id="rId12"/>
    <p:sldId id="549" r:id="rId13"/>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6A8"/>
    <a:srgbClr val="A22E9A"/>
    <a:srgbClr val="E8E824"/>
    <a:srgbClr val="2A6EA8"/>
    <a:srgbClr val="72AF2F"/>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2" autoAdjust="0"/>
    <p:restoredTop sz="94625" autoAdjust="0"/>
  </p:normalViewPr>
  <p:slideViewPr>
    <p:cSldViewPr snapToGrid="0">
      <p:cViewPr varScale="1">
        <p:scale>
          <a:sx n="116" d="100"/>
          <a:sy n="116" d="100"/>
        </p:scale>
        <p:origin x="1212" y="108"/>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notesViewPr>
    <p:cSldViewPr snapToGrid="0">
      <p:cViewPr varScale="1">
        <p:scale>
          <a:sx n="76" d="100"/>
          <a:sy n="76" d="100"/>
        </p:scale>
        <p:origin x="-2166" y="-84"/>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dPt>
          <c:dPt>
            <c:idx val="1"/>
            <c:bubble3D val="0"/>
          </c:dPt>
          <c:dPt>
            <c:idx val="2"/>
            <c:bubble3D val="0"/>
          </c:dPt>
          <c:dPt>
            <c:idx val="3"/>
            <c:bubble3D val="0"/>
          </c:dPt>
          <c:dPt>
            <c:idx val="4"/>
            <c:bubble3D val="0"/>
          </c:dPt>
          <c:dPt>
            <c:idx val="5"/>
            <c:bubble3D val="0"/>
          </c:dPt>
          <c:dPt>
            <c:idx val="6"/>
            <c:bubble3D val="0"/>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25</c:v>
                </c:pt>
                <c:pt idx="1">
                  <c:v>45</c:v>
                </c:pt>
                <c:pt idx="2">
                  <c:v>83</c:v>
                </c:pt>
                <c:pt idx="3">
                  <c:v>372</c:v>
                </c:pt>
                <c:pt idx="4">
                  <c:v>16</c:v>
                </c:pt>
                <c:pt idx="5">
                  <c:v>17</c:v>
                </c:pt>
                <c:pt idx="6">
                  <c:v>8</c:v>
                </c:pt>
              </c:numCache>
            </c:numRef>
          </c:val>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A6F51CB3-09A6-4C0D-B222-D05636C5DA8F}" type="datetime1">
              <a:rPr lang="en-US"/>
              <a:pPr>
                <a:defRPr/>
              </a:pPr>
              <a:t>4/9/2017</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973" eaLnBrk="1" hangingPunct="1">
              <a:defRPr sz="1200">
                <a:latin typeface="Times New Roman" panose="02020603050405020304" pitchFamily="18" charset="0"/>
              </a:defRPr>
            </a:lvl1pPr>
          </a:lstStyle>
          <a:p>
            <a:pPr>
              <a:defRPr/>
            </a:pPr>
            <a:fld id="{09958199-6018-40F3-B0F6-65A977D4C27F}" type="slidenum">
              <a:rPr lang="en-GB" altLang="en-US"/>
              <a:pPr>
                <a:defRPr/>
              </a:pPr>
              <a:t>‹#›</a:t>
            </a:fld>
            <a:endParaRPr lang="en-GB" altLang="en-US"/>
          </a:p>
        </p:txBody>
      </p:sp>
    </p:spTree>
    <p:extLst>
      <p:ext uri="{BB962C8B-B14F-4D97-AF65-F5344CB8AC3E}">
        <p14:creationId xmlns:p14="http://schemas.microsoft.com/office/powerpoint/2010/main" val="140763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BAD9F719-1098-4081-A177-3E2B5A922F9A}" type="datetime1">
              <a:rPr lang="en-US"/>
              <a:pPr>
                <a:defRPr/>
              </a:pPr>
              <a:t>4/9/2017</a:t>
            </a:fld>
            <a:endParaRPr lang="en-US"/>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973" eaLnBrk="1" hangingPunct="1">
              <a:defRPr sz="1200">
                <a:latin typeface="Times New Roman" panose="02020603050405020304" pitchFamily="18" charset="0"/>
              </a:defRPr>
            </a:lvl1pPr>
          </a:lstStyle>
          <a:p>
            <a:pPr>
              <a:defRPr/>
            </a:pPr>
            <a:fld id="{1935A320-50DF-49DC-B199-835C295BD573}" type="slidenum">
              <a:rPr lang="en-GB" altLang="en-US"/>
              <a:pPr>
                <a:defRPr/>
              </a:pPr>
              <a:t>‹#›</a:t>
            </a:fld>
            <a:endParaRPr lang="en-GB" altLang="en-US"/>
          </a:p>
        </p:txBody>
      </p:sp>
    </p:spTree>
    <p:extLst>
      <p:ext uri="{BB962C8B-B14F-4D97-AF65-F5344CB8AC3E}">
        <p14:creationId xmlns:p14="http://schemas.microsoft.com/office/powerpoint/2010/main" val="1468852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15988" y="742950"/>
            <a:ext cx="4967287" cy="3724275"/>
          </a:xfrm>
          <a:ln/>
        </p:spPr>
      </p:sp>
      <p:sp>
        <p:nvSpPr>
          <p:cNvPr id="6148"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093818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BE5736-814D-4A4B-A046-219408295FF3}" type="datetimeFigureOut">
              <a:rPr lang="en-US"/>
              <a:pPr>
                <a:defRPr/>
              </a:pPr>
              <a:t>4/9/2017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3489724-B2CB-4578-A13A-8A14806A61DD}" type="slidenum">
              <a:rPr lang="en-GB" altLang="en-US"/>
              <a:pPr>
                <a:defRPr/>
              </a:pPr>
              <a:t>‹#›</a:t>
            </a:fld>
            <a:endParaRPr lang="en-GB" altLang="en-US"/>
          </a:p>
        </p:txBody>
      </p:sp>
    </p:spTree>
    <p:extLst>
      <p:ext uri="{BB962C8B-B14F-4D97-AF65-F5344CB8AC3E}">
        <p14:creationId xmlns:p14="http://schemas.microsoft.com/office/powerpoint/2010/main" val="1216035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9F42BDB-BF61-4574-85A5-02308AB836FF}" type="datetimeFigureOut">
              <a:rPr lang="en-US"/>
              <a:pPr>
                <a:defRPr/>
              </a:pPr>
              <a:t>4/9/2017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EA739DD-929D-477F-8706-AF9D7627AF26}" type="slidenum">
              <a:rPr lang="en-GB" altLang="en-US"/>
              <a:pPr>
                <a:defRPr/>
              </a:pPr>
              <a:t>‹#›</a:t>
            </a:fld>
            <a:endParaRPr lang="en-GB" altLang="en-US"/>
          </a:p>
        </p:txBody>
      </p:sp>
    </p:spTree>
    <p:extLst>
      <p:ext uri="{BB962C8B-B14F-4D97-AF65-F5344CB8AC3E}">
        <p14:creationId xmlns:p14="http://schemas.microsoft.com/office/powerpoint/2010/main" val="1973048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FDDA6A0-FF53-4244-8FEF-9E927042CC67}" type="datetimeFigureOut">
              <a:rPr lang="en-US"/>
              <a:pPr>
                <a:defRPr/>
              </a:pPr>
              <a:t>4/9/2017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1AE3F9-522E-43DB-A889-ED5E64E29021}" type="slidenum">
              <a:rPr lang="en-GB" altLang="en-US"/>
              <a:pPr>
                <a:defRPr/>
              </a:pPr>
              <a:t>‹#›</a:t>
            </a:fld>
            <a:endParaRPr lang="en-GB" altLang="en-US"/>
          </a:p>
        </p:txBody>
      </p:sp>
    </p:spTree>
    <p:extLst>
      <p:ext uri="{BB962C8B-B14F-4D97-AF65-F5344CB8AC3E}">
        <p14:creationId xmlns:p14="http://schemas.microsoft.com/office/powerpoint/2010/main" val="1801058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0" y="228600"/>
            <a:ext cx="6834188"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5" y="1454150"/>
            <a:ext cx="8388350" cy="4830763"/>
          </a:xfrm>
        </p:spPr>
        <p:txBody>
          <a:bodyPr rtlCol="0">
            <a:normAutofit/>
          </a:bodyPr>
          <a:lstStyle/>
          <a:p>
            <a:pPr lvl="0"/>
            <a:endParaRPr lang="en-GB" noProof="0" smtClean="0"/>
          </a:p>
        </p:txBody>
      </p:sp>
      <p:sp>
        <p:nvSpPr>
          <p:cNvPr id="4" name="Slide Number Placeholder 5"/>
          <p:cNvSpPr>
            <a:spLocks noGrp="1"/>
          </p:cNvSpPr>
          <p:nvPr>
            <p:ph type="sldNum" sz="quarter" idx="10"/>
          </p:nvPr>
        </p:nvSpPr>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12761250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AA74223-F78F-43DA-9698-8495331BEE45}" type="datetimeFigureOut">
              <a:rPr lang="en-US"/>
              <a:pPr>
                <a:defRPr/>
              </a:pPr>
              <a:t>4/9/2017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B450F1-B549-40C6-9D15-7F971089BD91}" type="slidenum">
              <a:rPr lang="en-GB" altLang="en-US"/>
              <a:pPr>
                <a:defRPr/>
              </a:pPr>
              <a:t>‹#›</a:t>
            </a:fld>
            <a:endParaRPr lang="en-GB" altLang="en-US"/>
          </a:p>
        </p:txBody>
      </p:sp>
    </p:spTree>
    <p:extLst>
      <p:ext uri="{BB962C8B-B14F-4D97-AF65-F5344CB8AC3E}">
        <p14:creationId xmlns:p14="http://schemas.microsoft.com/office/powerpoint/2010/main" val="739440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B87DA22-E687-4926-BA56-77B082192E26}" type="datetimeFigureOut">
              <a:rPr lang="en-US"/>
              <a:pPr>
                <a:defRPr/>
              </a:pPr>
              <a:t>4/9/2017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D97FFE-2B4B-4BD6-BDB4-2AC063968830}" type="slidenum">
              <a:rPr lang="en-GB" altLang="en-US"/>
              <a:pPr>
                <a:defRPr/>
              </a:pPr>
              <a:t>‹#›</a:t>
            </a:fld>
            <a:endParaRPr lang="en-GB" altLang="en-US"/>
          </a:p>
        </p:txBody>
      </p:sp>
    </p:spTree>
    <p:extLst>
      <p:ext uri="{BB962C8B-B14F-4D97-AF65-F5344CB8AC3E}">
        <p14:creationId xmlns:p14="http://schemas.microsoft.com/office/powerpoint/2010/main" val="2438835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CDF734A-E623-4C20-8C64-67E4EA8B8F48}" type="datetimeFigureOut">
              <a:rPr lang="en-US"/>
              <a:pPr>
                <a:defRPr/>
              </a:pPr>
              <a:t>4/9/2017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928540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EC07BDC-012F-4351-AA9C-0CEEE60CB3C8}" type="datetimeFigureOut">
              <a:rPr lang="en-US"/>
              <a:pPr>
                <a:defRPr/>
              </a:pPr>
              <a:t>4/9/2017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373D13F-661F-4548-B552-2A9B524575B2}" type="slidenum">
              <a:rPr lang="en-GB" altLang="en-US"/>
              <a:pPr>
                <a:defRPr/>
              </a:pPr>
              <a:t>‹#›</a:t>
            </a:fld>
            <a:endParaRPr lang="en-GB" altLang="en-US"/>
          </a:p>
        </p:txBody>
      </p:sp>
    </p:spTree>
    <p:extLst>
      <p:ext uri="{BB962C8B-B14F-4D97-AF65-F5344CB8AC3E}">
        <p14:creationId xmlns:p14="http://schemas.microsoft.com/office/powerpoint/2010/main" val="2649171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B68A430-918B-466D-AE3A-F11B35DE052B}" type="datetimeFigureOut">
              <a:rPr lang="en-US"/>
              <a:pPr>
                <a:defRPr/>
              </a:pPr>
              <a:t>4/9/2017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EDC2840-ECAA-46A2-B175-F5AA7AA10ED2}" type="slidenum">
              <a:rPr lang="en-GB" altLang="en-US"/>
              <a:pPr>
                <a:defRPr/>
              </a:pPr>
              <a:t>‹#›</a:t>
            </a:fld>
            <a:endParaRPr lang="en-GB" altLang="en-US"/>
          </a:p>
        </p:txBody>
      </p:sp>
    </p:spTree>
    <p:extLst>
      <p:ext uri="{BB962C8B-B14F-4D97-AF65-F5344CB8AC3E}">
        <p14:creationId xmlns:p14="http://schemas.microsoft.com/office/powerpoint/2010/main" val="903273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4B7814C-2D28-43EC-93D5-2C0302399EF9}" type="datetimeFigureOut">
              <a:rPr lang="en-US"/>
              <a:pPr>
                <a:defRPr/>
              </a:pPr>
              <a:t>4/9/2017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85039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9461B6-FE33-4FA3-B126-FEB98B73CDE7}" type="datetimeFigureOut">
              <a:rPr lang="en-US"/>
              <a:pPr>
                <a:defRPr/>
              </a:pPr>
              <a:t>4/9/2017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5227B07-02DE-4900-A1FC-4DE5D65B68FF}" type="slidenum">
              <a:rPr lang="en-GB" altLang="en-US"/>
              <a:pPr>
                <a:defRPr/>
              </a:pPr>
              <a:t>‹#›</a:t>
            </a:fld>
            <a:endParaRPr lang="en-GB" altLang="en-US"/>
          </a:p>
        </p:txBody>
      </p:sp>
    </p:spTree>
    <p:extLst>
      <p:ext uri="{BB962C8B-B14F-4D97-AF65-F5344CB8AC3E}">
        <p14:creationId xmlns:p14="http://schemas.microsoft.com/office/powerpoint/2010/main" val="2866737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F507639-1CC6-487A-912C-BB91EB4A9097}" type="datetimeFigureOut">
              <a:rPr lang="en-US"/>
              <a:pPr>
                <a:defRPr/>
              </a:pPr>
              <a:t>4/9/2017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DB87882-F7B5-44A0-AA7E-324FCDF18716}" type="slidenum">
              <a:rPr lang="en-GB" altLang="en-US"/>
              <a:pPr>
                <a:defRPr/>
              </a:pPr>
              <a:t>‹#›</a:t>
            </a:fld>
            <a:endParaRPr lang="en-GB" altLang="en-US"/>
          </a:p>
        </p:txBody>
      </p:sp>
    </p:spTree>
    <p:extLst>
      <p:ext uri="{BB962C8B-B14F-4D97-AF65-F5344CB8AC3E}">
        <p14:creationId xmlns:p14="http://schemas.microsoft.com/office/powerpoint/2010/main" val="334373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928B3BCF-A270-4EEB-87B4-7FD93E7E2F28}" type="datetimeFigureOut">
              <a:rPr lang="en-US"/>
              <a:pPr>
                <a:defRPr/>
              </a:pPr>
              <a:t>4/9/2017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69F6037B-D0C6-4A0A-ACD2-814B275C777D}" type="slidenum">
              <a:rPr lang="en-GB" altLang="en-US"/>
              <a:pPr>
                <a:defRPr/>
              </a:pPr>
              <a:t>‹#›</a:t>
            </a:fld>
            <a:endParaRPr lang="en-GB" altLang="en-US"/>
          </a:p>
        </p:txBody>
      </p:sp>
      <p:sp>
        <p:nvSpPr>
          <p:cNvPr id="1031" name="AutoShape 14"/>
          <p:cNvSpPr>
            <a:spLocks noChangeArrowheads="1"/>
          </p:cNvSpPr>
          <p:nvPr userDrawn="1"/>
        </p:nvSpPr>
        <p:spPr bwMode="auto">
          <a:xfrm>
            <a:off x="590550" y="6373813"/>
            <a:ext cx="6054725" cy="323850"/>
          </a:xfrm>
          <a:prstGeom prst="homePlate">
            <a:avLst>
              <a:gd name="adj" fmla="val 91576"/>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mtClean="0"/>
          </a:p>
        </p:txBody>
      </p:sp>
      <p:pic>
        <p:nvPicPr>
          <p:cNvPr id="1032" name="Picture 7" descr="green2.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6" descr="3GPP_TM_RD.jpg"/>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622300" y="6427788"/>
            <a:ext cx="57927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GB" altLang="en-US" dirty="0" smtClean="0">
                <a:solidFill>
                  <a:schemeClr val="bg1"/>
                </a:solidFill>
              </a:rPr>
              <a:t>MCC Report to PCG#38, West Palm Beach, US, 25 </a:t>
            </a:r>
            <a:r>
              <a:rPr lang="en-GB" altLang="en-US" dirty="0" smtClean="0">
                <a:solidFill>
                  <a:schemeClr val="bg1"/>
                </a:solidFill>
              </a:rPr>
              <a:t>April </a:t>
            </a:r>
            <a:r>
              <a:rPr lang="en-GB" altLang="en-US" dirty="0" smtClean="0">
                <a:solidFill>
                  <a:schemeClr val="bg1"/>
                </a:solidFill>
              </a:rPr>
              <a:t>2017</a:t>
            </a:r>
          </a:p>
        </p:txBody>
      </p:sp>
      <p:sp>
        <p:nvSpPr>
          <p:cNvPr id="11" name="Rectangle 16"/>
          <p:cNvSpPr>
            <a:spLocks noChangeArrowheads="1"/>
          </p:cNvSpPr>
          <p:nvPr userDrawn="1"/>
        </p:nvSpPr>
        <p:spPr bwMode="auto">
          <a:xfrm rot="10800000" flipV="1">
            <a:off x="8575675" y="6478588"/>
            <a:ext cx="339725" cy="244475"/>
          </a:xfrm>
          <a:prstGeom prst="rect">
            <a:avLst/>
          </a:prstGeom>
          <a:noFill/>
          <a:ln w="9525">
            <a:noFill/>
            <a:miter lim="800000"/>
            <a:headEnd/>
            <a:tailEnd/>
          </a:ln>
          <a:effec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fld id="{3A6FDD01-12AD-4D1F-857E-D5DACBD01C62}" type="slidenum">
              <a:rPr lang="ja-JP" altLang="en-GB" smtClean="0">
                <a:solidFill>
                  <a:schemeClr val="bg1"/>
                </a:solidFill>
              </a:rPr>
              <a:pPr>
                <a:defRPr/>
              </a:pPr>
              <a:t>‹#›</a:t>
            </a:fld>
            <a:endParaRPr lang="en-GB" altLang="en-US" smtClean="0">
              <a:solidFill>
                <a:schemeClr val="bg1"/>
              </a:solidFill>
              <a:ea typeface="ＭＳ Ｐゴシック" panose="020B0600070205080204" pitchFamily="34" charset="-128"/>
            </a:endParaRPr>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628650" y="1624013"/>
            <a:ext cx="7813675" cy="4100512"/>
          </a:xfrm>
        </p:spPr>
        <p:txBody>
          <a:bodyPr rtlCol="0">
            <a:normAutofit/>
          </a:bodyPr>
          <a:lstStyle/>
          <a:p>
            <a:pPr eaLnBrk="1" fontAlgn="auto" hangingPunct="1">
              <a:spcAft>
                <a:spcPts val="0"/>
              </a:spcAft>
              <a:defRPr/>
            </a:pPr>
            <a:r>
              <a:rPr lang="en-GB" b="1" i="1" dirty="0" smtClean="0">
                <a:effectLst>
                  <a:outerShdw blurRad="38100" dist="38100" dir="2700000" algn="tl">
                    <a:srgbClr val="C0C0C0"/>
                  </a:outerShdw>
                </a:effectLst>
              </a:rPr>
              <a:t>  </a:t>
            </a:r>
            <a:r>
              <a:rPr lang="en-GB" sz="4000" dirty="0" smtClean="0"/>
              <a:t>MCC Activity Report</a:t>
            </a:r>
            <a:br>
              <a:rPr lang="en-GB" sz="4000" dirty="0" smtClean="0"/>
            </a:b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5124" name="Subtitle 6"/>
          <p:cNvSpPr>
            <a:spLocks noGrp="1"/>
          </p:cNvSpPr>
          <p:nvPr>
            <p:ph type="subTitle" idx="4294967295"/>
          </p:nvPr>
        </p:nvSpPr>
        <p:spPr>
          <a:xfrm>
            <a:off x="1779588" y="3862388"/>
            <a:ext cx="6524625" cy="1870075"/>
          </a:xfrm>
        </p:spPr>
        <p:txBody>
          <a:bodyPr/>
          <a:lstStyle/>
          <a:p>
            <a:pPr marL="0" indent="0" algn="ctr" eaLnBrk="1" hangingPunct="1">
              <a:buFontTx/>
              <a:buNone/>
            </a:pPr>
            <a:r>
              <a:rPr lang="en-GB" altLang="en-US" smtClean="0"/>
              <a:t>Source</a:t>
            </a:r>
          </a:p>
          <a:p>
            <a:pPr marL="0" indent="0" algn="ctr" eaLnBrk="1" hangingPunct="1">
              <a:buFontTx/>
              <a:buNone/>
            </a:pPr>
            <a:r>
              <a:rPr lang="en-GB" altLang="en-US" smtClean="0"/>
              <a:t>Adrian Scrase</a:t>
            </a:r>
          </a:p>
        </p:txBody>
      </p:sp>
      <p:sp>
        <p:nvSpPr>
          <p:cNvPr id="5125" name="Rectangle 66"/>
          <p:cNvSpPr>
            <a:spLocks noChangeArrowheads="1"/>
          </p:cNvSpPr>
          <p:nvPr/>
        </p:nvSpPr>
        <p:spPr bwMode="auto">
          <a:xfrm>
            <a:off x="228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b="1" dirty="0"/>
              <a:t>3GPP </a:t>
            </a:r>
            <a:r>
              <a:rPr lang="en-GB" altLang="en-US" sz="1800" b="1" dirty="0" smtClean="0"/>
              <a:t>PCG#38</a:t>
            </a:r>
            <a:r>
              <a:rPr lang="en-GB" altLang="en-US" sz="1800" b="1" dirty="0"/>
              <a:t/>
            </a:r>
            <a:br>
              <a:rPr lang="en-GB" altLang="en-US" sz="1800" b="1" dirty="0"/>
            </a:br>
            <a:r>
              <a:rPr lang="en-GB" altLang="en-US" sz="1800" b="1" dirty="0" smtClean="0"/>
              <a:t>West Palm Beach, 25 April 2017</a:t>
            </a:r>
            <a:r>
              <a:rPr lang="en-GB" altLang="en-US" sz="1800" b="1" dirty="0"/>
              <a:t/>
            </a:r>
            <a:br>
              <a:rPr lang="en-GB" altLang="en-US" sz="1800" b="1" dirty="0"/>
            </a:br>
            <a:r>
              <a:rPr lang="en-GB" altLang="en-US" sz="1800" b="1" dirty="0" smtClean="0"/>
              <a:t>PCG38_20</a:t>
            </a:r>
            <a:r>
              <a:rPr lang="en-GB" altLang="en-US" sz="1800" b="1" dirty="0">
                <a:solidFill>
                  <a:srgbClr val="FF0000"/>
                </a:solidFill>
              </a:rPr>
              <a:t/>
            </a:r>
            <a:br>
              <a:rPr lang="en-GB" altLang="en-US" sz="1800" b="1" dirty="0">
                <a:solidFill>
                  <a:srgbClr val="FF0000"/>
                </a:solidFill>
              </a:rPr>
            </a:br>
            <a:endParaRPr lang="en-GB" altLang="en-US" sz="1800" b="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69863" y="317500"/>
            <a:ext cx="8229600" cy="1143000"/>
          </a:xfrm>
        </p:spPr>
        <p:txBody>
          <a:bodyPr/>
          <a:lstStyle/>
          <a:p>
            <a:pPr eaLnBrk="1" hangingPunct="1"/>
            <a:r>
              <a:rPr lang="en-GB" altLang="en-US" sz="4000" smtClean="0">
                <a:solidFill>
                  <a:srgbClr val="FF0000"/>
                </a:solidFill>
              </a:rPr>
              <a:t>Individual Members in 3GPP</a:t>
            </a:r>
            <a:endParaRPr lang="en-US" altLang="en-US" sz="4000" smtClean="0">
              <a:solidFill>
                <a:srgbClr val="FF0000"/>
              </a:solidFill>
            </a:endParaRPr>
          </a:p>
        </p:txBody>
      </p:sp>
      <p:graphicFrame>
        <p:nvGraphicFramePr>
          <p:cNvPr id="2" name="Chart 7"/>
          <p:cNvGraphicFramePr>
            <a:graphicFrameLocks/>
          </p:cNvGraphicFramePr>
          <p:nvPr>
            <p:extLst>
              <p:ext uri="{D42A27DB-BD31-4B8C-83A1-F6EECF244321}">
                <p14:modId xmlns:p14="http://schemas.microsoft.com/office/powerpoint/2010/main" val="637376131"/>
              </p:ext>
            </p:extLst>
          </p:nvPr>
        </p:nvGraphicFramePr>
        <p:xfrm>
          <a:off x="2092325" y="1824038"/>
          <a:ext cx="6122988" cy="41751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altLang="en-US" smtClean="0">
                <a:solidFill>
                  <a:srgbClr val="FF3300"/>
                </a:solidFill>
              </a:rPr>
              <a:t>Antitrust Training</a:t>
            </a:r>
            <a:endParaRPr lang="en-US" altLang="en-US" smtClean="0"/>
          </a:p>
        </p:txBody>
      </p:sp>
      <p:sp>
        <p:nvSpPr>
          <p:cNvPr id="4" name="Rectangle 3"/>
          <p:cNvSpPr txBox="1">
            <a:spLocks noChangeArrowheads="1"/>
          </p:cNvSpPr>
          <p:nvPr/>
        </p:nvSpPr>
        <p:spPr>
          <a:xfrm>
            <a:off x="663575" y="1063625"/>
            <a:ext cx="7772400" cy="4687888"/>
          </a:xfrm>
          <a:prstGeom prst="rect">
            <a:avLst/>
          </a:prstGeom>
        </p:spPr>
        <p:txBody>
          <a:bodyPr lIns="90488" tIns="44450" rIns="90488" bIns="44450">
            <a:normAutofit/>
          </a:bodyPr>
          <a:lstStyle/>
          <a:p>
            <a:pPr marL="447675" lvl="1" indent="9525" eaLnBrk="1" fontAlgn="auto" hangingPunct="1">
              <a:spcAft>
                <a:spcPts val="0"/>
              </a:spcAft>
              <a:buClr>
                <a:srgbClr val="003366"/>
              </a:buClr>
              <a:buFont typeface="Arial" charset="0"/>
              <a:buNone/>
              <a:defRPr/>
            </a:pPr>
            <a:endParaRPr lang="en-GB" sz="1800" dirty="0">
              <a:cs typeface="Arial" pitchFamily="34" charset="0"/>
            </a:endParaRPr>
          </a:p>
          <a:p>
            <a:pPr marL="447675" lvl="1" indent="9525" eaLnBrk="1" fontAlgn="auto" hangingPunct="1">
              <a:spcAft>
                <a:spcPts val="0"/>
              </a:spcAft>
              <a:buClr>
                <a:srgbClr val="003366"/>
              </a:buClr>
              <a:buFont typeface="Arial" charset="0"/>
              <a:buNone/>
              <a:defRPr/>
            </a:pPr>
            <a:r>
              <a:rPr lang="en-GB" sz="1800" dirty="0" smtClean="0">
                <a:cs typeface="Arial" pitchFamily="34" charset="0"/>
              </a:rPr>
              <a:t>Three </a:t>
            </a:r>
            <a:r>
              <a:rPr lang="en-GB" sz="1800" dirty="0">
                <a:cs typeface="Arial" pitchFamily="34" charset="0"/>
              </a:rPr>
              <a:t>antitrust and competition law training sessions </a:t>
            </a:r>
            <a:r>
              <a:rPr lang="en-GB" sz="1800" dirty="0" smtClean="0">
                <a:cs typeface="Arial" pitchFamily="34" charset="0"/>
              </a:rPr>
              <a:t>are planned for 2017:</a:t>
            </a:r>
            <a:endParaRPr lang="en-GB" sz="1800" dirty="0">
              <a:cs typeface="Arial" pitchFamily="34" charset="0"/>
            </a:endParaRPr>
          </a:p>
          <a:p>
            <a:pPr marL="447675" lvl="1" indent="9525" eaLnBrk="1" fontAlgn="auto" hangingPunct="1">
              <a:spcAft>
                <a:spcPts val="0"/>
              </a:spcAft>
              <a:buClr>
                <a:srgbClr val="003366"/>
              </a:buClr>
              <a:buFont typeface="Arial" charset="0"/>
              <a:buNone/>
              <a:defRPr/>
            </a:pPr>
            <a:endParaRPr lang="en-GB" sz="1800" dirty="0">
              <a:cs typeface="Arial" pitchFamily="34" charset="0"/>
            </a:endParaRPr>
          </a:p>
          <a:p>
            <a:pPr marL="904875" lvl="2" indent="9525" eaLnBrk="1" fontAlgn="auto" hangingPunct="1">
              <a:spcAft>
                <a:spcPts val="0"/>
              </a:spcAft>
              <a:buClr>
                <a:srgbClr val="003366"/>
              </a:buClr>
              <a:buFont typeface="Arial" charset="0"/>
              <a:buNone/>
              <a:defRPr/>
            </a:pPr>
            <a:r>
              <a:rPr lang="en-GB" sz="1800" dirty="0">
                <a:cs typeface="Arial" pitchFamily="34" charset="0"/>
              </a:rPr>
              <a:t>27 </a:t>
            </a:r>
            <a:r>
              <a:rPr lang="en-GB" sz="1800" dirty="0" smtClean="0">
                <a:cs typeface="Arial" pitchFamily="34" charset="0"/>
              </a:rPr>
              <a:t>March: </a:t>
            </a:r>
            <a:r>
              <a:rPr lang="en-GB" sz="1800" dirty="0">
                <a:cs typeface="Arial" pitchFamily="34" charset="0"/>
              </a:rPr>
              <a:t>	convenient for European based </a:t>
            </a:r>
            <a:r>
              <a:rPr lang="en-GB" sz="1800" dirty="0" smtClean="0">
                <a:cs typeface="Arial" pitchFamily="34" charset="0"/>
              </a:rPr>
              <a:t>leaders </a:t>
            </a:r>
            <a:endParaRPr lang="en-GB" sz="2800" b="1" dirty="0">
              <a:solidFill>
                <a:srgbClr val="FF0000"/>
              </a:solidFill>
              <a:cs typeface="Arial" pitchFamily="34" charset="0"/>
            </a:endParaRPr>
          </a:p>
          <a:p>
            <a:pPr marL="904875" lvl="2" indent="9525" eaLnBrk="1" fontAlgn="auto" hangingPunct="1">
              <a:spcAft>
                <a:spcPts val="0"/>
              </a:spcAft>
              <a:buClr>
                <a:srgbClr val="003366"/>
              </a:buClr>
              <a:buFont typeface="Arial" charset="0"/>
              <a:buNone/>
              <a:defRPr/>
            </a:pPr>
            <a:r>
              <a:rPr lang="en-GB" sz="1800" dirty="0" smtClean="0">
                <a:cs typeface="Arial" pitchFamily="34" charset="0"/>
              </a:rPr>
              <a:t>03 May:	</a:t>
            </a:r>
            <a:r>
              <a:rPr lang="en-GB" sz="1800" dirty="0">
                <a:cs typeface="Arial" pitchFamily="34" charset="0"/>
              </a:rPr>
              <a:t>	convenient for US based </a:t>
            </a:r>
            <a:r>
              <a:rPr lang="en-GB" sz="1800" dirty="0" smtClean="0">
                <a:cs typeface="Arial" pitchFamily="34" charset="0"/>
              </a:rPr>
              <a:t>leaders</a:t>
            </a:r>
          </a:p>
          <a:p>
            <a:pPr marL="904875" lvl="2" indent="9525" eaLnBrk="1" fontAlgn="auto" hangingPunct="1">
              <a:spcAft>
                <a:spcPts val="0"/>
              </a:spcAft>
              <a:buClr>
                <a:srgbClr val="003366"/>
              </a:buClr>
              <a:defRPr/>
            </a:pPr>
            <a:r>
              <a:rPr lang="en-GB" sz="1800" dirty="0" smtClean="0">
                <a:cs typeface="Arial" pitchFamily="34" charset="0"/>
              </a:rPr>
              <a:t>01 June:		convenient </a:t>
            </a:r>
            <a:r>
              <a:rPr lang="en-GB" sz="1800" dirty="0">
                <a:cs typeface="Arial" pitchFamily="34" charset="0"/>
              </a:rPr>
              <a:t>for </a:t>
            </a:r>
            <a:r>
              <a:rPr lang="en-GB" sz="1800" dirty="0" smtClean="0">
                <a:cs typeface="Arial" pitchFamily="34" charset="0"/>
              </a:rPr>
              <a:t>Asian </a:t>
            </a:r>
            <a:r>
              <a:rPr lang="en-GB" sz="1800" dirty="0">
                <a:cs typeface="Arial" pitchFamily="34" charset="0"/>
              </a:rPr>
              <a:t>based leaders</a:t>
            </a:r>
          </a:p>
          <a:p>
            <a:pPr marL="447675" lvl="1" indent="9525" eaLnBrk="1" fontAlgn="auto" hangingPunct="1">
              <a:spcAft>
                <a:spcPts val="0"/>
              </a:spcAft>
              <a:buClr>
                <a:srgbClr val="003366"/>
              </a:buClr>
              <a:buFont typeface="Arial" charset="0"/>
              <a:buNone/>
              <a:defRPr/>
            </a:pPr>
            <a:endParaRPr lang="en-GB" sz="1800" dirty="0">
              <a:cs typeface="Arial" pitchFamily="34" charset="0"/>
            </a:endParaRPr>
          </a:p>
          <a:p>
            <a:pPr marL="447675" lvl="1" indent="9525" eaLnBrk="1" fontAlgn="auto" hangingPunct="1">
              <a:spcAft>
                <a:spcPts val="0"/>
              </a:spcAft>
              <a:buClr>
                <a:srgbClr val="003366"/>
              </a:buClr>
              <a:buFont typeface="Arial" charset="0"/>
              <a:buNone/>
              <a:defRPr/>
            </a:pPr>
            <a:endParaRPr lang="en-GB" sz="1800" dirty="0">
              <a:cs typeface="Arial" pitchFamily="34" charset="0"/>
            </a:endParaRPr>
          </a:p>
          <a:p>
            <a:pPr marL="447675" lvl="1" indent="9525" eaLnBrk="1" fontAlgn="auto" hangingPunct="1">
              <a:spcAft>
                <a:spcPts val="0"/>
              </a:spcAft>
              <a:buClr>
                <a:srgbClr val="003366"/>
              </a:buClr>
              <a:buFont typeface="Arial" charset="0"/>
              <a:buNone/>
              <a:defRPr/>
            </a:pPr>
            <a:r>
              <a:rPr lang="en-GB" sz="1800" dirty="0">
                <a:cs typeface="Arial" pitchFamily="34" charset="0"/>
              </a:rPr>
              <a:t>Each session is delivered by trainers based in the specific region  </a:t>
            </a:r>
          </a:p>
          <a:p>
            <a:pPr marL="447675" lvl="1" indent="9525" eaLnBrk="1" fontAlgn="auto" hangingPunct="1">
              <a:spcAft>
                <a:spcPts val="0"/>
              </a:spcAft>
              <a:buClr>
                <a:srgbClr val="003366"/>
              </a:buClr>
              <a:buFont typeface="Arial" charset="0"/>
              <a:buNone/>
              <a:defRPr/>
            </a:pPr>
            <a:endParaRPr lang="en-GB" sz="1800" dirty="0">
              <a:cs typeface="Arial" pitchFamily="34" charset="0"/>
            </a:endParaRPr>
          </a:p>
          <a:p>
            <a:pPr marL="447675" lvl="1" indent="9525" eaLnBrk="1" fontAlgn="auto" hangingPunct="1">
              <a:spcAft>
                <a:spcPts val="0"/>
              </a:spcAft>
              <a:buClr>
                <a:srgbClr val="003366"/>
              </a:buClr>
              <a:buFont typeface="Arial" charset="0"/>
              <a:buNone/>
              <a:defRPr/>
            </a:pPr>
            <a:r>
              <a:rPr lang="en-GB" sz="1800" dirty="0" smtClean="0">
                <a:cs typeface="Arial" pitchFamily="34" charset="0"/>
              </a:rPr>
              <a:t>These sessions are currently aimed at the TSG Leadership, MCC and OP staff.  The question has been raised as to whether such training should be extended to delegates as well?  Some advice from the PCG on this would be helpful.</a:t>
            </a:r>
            <a:endParaRPr lang="en-US" sz="2000" dirty="0">
              <a:latin typeface="+mn-lt"/>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7620" y="1785953"/>
            <a:ext cx="617769" cy="70703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30213" y="484188"/>
            <a:ext cx="6834187" cy="706437"/>
          </a:xfrm>
        </p:spPr>
        <p:txBody>
          <a:bodyPr/>
          <a:lstStyle/>
          <a:p>
            <a:pPr eaLnBrk="1" hangingPunct="1"/>
            <a:r>
              <a:rPr lang="en-US" altLang="en-US" sz="4000" smtClean="0">
                <a:solidFill>
                  <a:srgbClr val="FF3300"/>
                </a:solidFill>
              </a:rPr>
              <a:t>Summary and Outlook</a:t>
            </a:r>
            <a:endParaRPr lang="en-GB" altLang="en-US" sz="4000" smtClean="0">
              <a:solidFill>
                <a:srgbClr val="FF3300"/>
              </a:solidFill>
            </a:endParaRPr>
          </a:p>
        </p:txBody>
      </p:sp>
      <p:sp>
        <p:nvSpPr>
          <p:cNvPr id="18435" name="Rectangle 3"/>
          <p:cNvSpPr>
            <a:spLocks noGrp="1" noChangeArrowheads="1"/>
          </p:cNvSpPr>
          <p:nvPr>
            <p:ph idx="1"/>
          </p:nvPr>
        </p:nvSpPr>
        <p:spPr>
          <a:xfrm>
            <a:off x="655638" y="1377950"/>
            <a:ext cx="7772400" cy="4687888"/>
          </a:xfrm>
        </p:spPr>
        <p:txBody>
          <a:bodyPr lIns="90488" tIns="44450" rIns="90488" bIns="44450"/>
          <a:lstStyle/>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r>
              <a:rPr lang="en-GB" altLang="en-US" sz="1800" dirty="0" smtClean="0">
                <a:latin typeface="Arial" panose="020B0604020202020204" pitchFamily="34" charset="0"/>
                <a:cs typeface="Arial" panose="020B0604020202020204" pitchFamily="34" charset="0"/>
              </a:rPr>
              <a:t>3GPP Membership continues to show a 20% annual growth and there is no indication that this will reduce.  On the contrary, as 5G normative work has only just begun, further growth is expected</a:t>
            </a: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r>
              <a:rPr lang="en-GB" altLang="en-US" sz="1800" dirty="0" smtClean="0">
                <a:latin typeface="Arial" panose="020B0604020202020204" pitchFamily="34" charset="0"/>
                <a:cs typeface="Arial" panose="020B0604020202020204" pitchFamily="34" charset="0"/>
              </a:rPr>
              <a:t>The workload within the TSGs is increasing and will continue to do so in order to meet the accelerated timeline for Release 15 and 16 delivery</a:t>
            </a:r>
            <a:endParaRPr lang="en-GB" altLang="en-US" sz="1800" dirty="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r>
              <a:rPr lang="en-GB" altLang="en-US" sz="1800" dirty="0" smtClean="0">
                <a:latin typeface="Arial" panose="020B0604020202020204" pitchFamily="34" charset="0"/>
                <a:cs typeface="Arial" panose="020B0604020202020204" pitchFamily="34" charset="0"/>
              </a:rPr>
              <a:t>The increasing workload within the TSGs places a higher workload on MCC which is now working at capacity with no margin for the unforeseen</a:t>
            </a: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r>
              <a:rPr lang="en-GB" altLang="en-US" sz="1800" dirty="0" smtClean="0">
                <a:latin typeface="Arial" panose="020B0604020202020204" pitchFamily="34" charset="0"/>
                <a:cs typeface="Arial" panose="020B0604020202020204" pitchFamily="34" charset="0"/>
              </a:rPr>
              <a:t>3GPP has become </a:t>
            </a:r>
            <a:r>
              <a:rPr lang="en-GB" altLang="en-US" sz="1800" i="1" u="sng" dirty="0" smtClean="0">
                <a:latin typeface="Arial" panose="020B0604020202020204" pitchFamily="34" charset="0"/>
                <a:cs typeface="Arial" panose="020B0604020202020204" pitchFamily="34" charset="0"/>
              </a:rPr>
              <a:t>the</a:t>
            </a:r>
            <a:r>
              <a:rPr lang="en-GB" altLang="en-US" sz="1800" dirty="0" smtClean="0">
                <a:latin typeface="Arial" panose="020B0604020202020204" pitchFamily="34" charset="0"/>
                <a:cs typeface="Arial" panose="020B0604020202020204" pitchFamily="34" charset="0"/>
              </a:rPr>
              <a:t> focal point for delivery of 5G standards and it is important to ensure that the workload within the TSGs (and therefore within MCC) remains manageable</a:t>
            </a: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GB" altLang="en-US" sz="1800" dirty="0" smtClean="0">
              <a:latin typeface="Arial" panose="020B0604020202020204" pitchFamily="34" charset="0"/>
              <a:cs typeface="Arial" panose="020B0604020202020204" pitchFamily="34" charset="0"/>
            </a:endParaRPr>
          </a:p>
          <a:p>
            <a:pPr marL="447675" lvl="1" indent="9525" eaLnBrk="1" hangingPunct="1">
              <a:spcBef>
                <a:spcPct val="0"/>
              </a:spcBef>
              <a:buClr>
                <a:srgbClr val="003366"/>
              </a:buClr>
              <a:buFont typeface="Arial" panose="020B0604020202020204" pitchFamily="34" charset="0"/>
              <a:buNone/>
            </a:pPr>
            <a:endParaRPr lang="en-US" altLang="en-US" sz="2000" dirty="0" smtClean="0"/>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482600" y="503238"/>
            <a:ext cx="6834188" cy="647700"/>
          </a:xfrm>
        </p:spPr>
        <p:txBody>
          <a:bodyPr rtlCol="0">
            <a:normAutofit fontScale="90000"/>
          </a:bodyPr>
          <a:lstStyle/>
          <a:p>
            <a:pPr eaLnBrk="1" fontAlgn="auto" hangingPunct="1">
              <a:spcAft>
                <a:spcPts val="0"/>
              </a:spcAft>
              <a:defRPr/>
            </a:pPr>
            <a:r>
              <a:rPr lang="en-US" sz="4000" dirty="0" smtClean="0">
                <a:solidFill>
                  <a:srgbClr val="FF3300"/>
                </a:solidFill>
              </a:rPr>
              <a:t>Contents</a:t>
            </a:r>
            <a:endParaRPr lang="en-GB" sz="4000" dirty="0" smtClean="0">
              <a:solidFill>
                <a:srgbClr val="FF3300"/>
              </a:solidFill>
            </a:endParaRPr>
          </a:p>
        </p:txBody>
      </p:sp>
      <p:sp>
        <p:nvSpPr>
          <p:cNvPr id="7171" name="Rectangle 3"/>
          <p:cNvSpPr>
            <a:spLocks noGrp="1"/>
          </p:cNvSpPr>
          <p:nvPr>
            <p:ph idx="1"/>
          </p:nvPr>
        </p:nvSpPr>
        <p:spPr>
          <a:xfrm>
            <a:off x="457200" y="1585913"/>
            <a:ext cx="8229600" cy="4525962"/>
          </a:xfrm>
        </p:spPr>
        <p:txBody>
          <a:bodyPr/>
          <a:lstStyle/>
          <a:p>
            <a:pPr eaLnBrk="1" hangingPunct="1">
              <a:lnSpc>
                <a:spcPct val="90000"/>
              </a:lnSpc>
            </a:pPr>
            <a:r>
              <a:rPr lang="en-US" altLang="en-US" smtClean="0">
                <a:solidFill>
                  <a:srgbClr val="003366"/>
                </a:solidFill>
              </a:rPr>
              <a:t> D</a:t>
            </a:r>
            <a:r>
              <a:rPr lang="en-US" altLang="en-US" smtClean="0"/>
              <a:t>epartures and Arrivals</a:t>
            </a:r>
          </a:p>
          <a:p>
            <a:pPr eaLnBrk="1" hangingPunct="1">
              <a:lnSpc>
                <a:spcPct val="90000"/>
              </a:lnSpc>
            </a:pPr>
            <a:r>
              <a:rPr lang="en-US" altLang="en-US" smtClean="0"/>
              <a:t> Resource Allocation</a:t>
            </a:r>
          </a:p>
          <a:p>
            <a:pPr eaLnBrk="1" hangingPunct="1">
              <a:lnSpc>
                <a:spcPct val="90000"/>
              </a:lnSpc>
            </a:pPr>
            <a:r>
              <a:rPr lang="en-US" altLang="en-US" smtClean="0"/>
              <a:t> Personnel Changes</a:t>
            </a:r>
          </a:p>
          <a:p>
            <a:pPr eaLnBrk="1" hangingPunct="1">
              <a:lnSpc>
                <a:spcPct val="90000"/>
              </a:lnSpc>
            </a:pPr>
            <a:r>
              <a:rPr lang="en-US" altLang="en-US" smtClean="0"/>
              <a:t> Workload </a:t>
            </a:r>
          </a:p>
          <a:p>
            <a:pPr eaLnBrk="1" hangingPunct="1">
              <a:lnSpc>
                <a:spcPct val="90000"/>
              </a:lnSpc>
            </a:pPr>
            <a:r>
              <a:rPr lang="en-US" altLang="en-US" smtClean="0"/>
              <a:t> 3GPP Membership</a:t>
            </a:r>
            <a:endParaRPr lang="en-GB" altLang="en-US" smtClean="0"/>
          </a:p>
          <a:p>
            <a:pPr eaLnBrk="1" hangingPunct="1">
              <a:lnSpc>
                <a:spcPct val="90000"/>
              </a:lnSpc>
            </a:pPr>
            <a:r>
              <a:rPr lang="en-GB" altLang="en-US" smtClean="0"/>
              <a:t> Antitrust Compliance Training</a:t>
            </a:r>
            <a:endParaRPr lang="en-US" altLang="en-US" smtClean="0"/>
          </a:p>
          <a:p>
            <a:pPr eaLnBrk="1" hangingPunct="1">
              <a:lnSpc>
                <a:spcPct val="90000"/>
              </a:lnSpc>
            </a:pPr>
            <a:r>
              <a:rPr lang="en-US" altLang="en-US" smtClean="0"/>
              <a:t> Summary and Outlook</a:t>
            </a:r>
            <a:endParaRPr lang="en-GB" altLang="en-US" smtClean="0"/>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909763" y="2444750"/>
            <a:ext cx="700563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000">
              <a:latin typeface="Arial" panose="020B0604020202020204" pitchFamily="34" charset="0"/>
            </a:endParaRPr>
          </a:p>
          <a:p>
            <a:pPr eaLnBrk="1" hangingPunct="1">
              <a:spcBef>
                <a:spcPct val="50000"/>
              </a:spcBef>
              <a:buFontTx/>
              <a:buNone/>
            </a:pPr>
            <a:endParaRPr lang="en-GB" altLang="en-US" sz="2000">
              <a:latin typeface="Arial" panose="020B0604020202020204" pitchFamily="34" charset="0"/>
            </a:endParaRPr>
          </a:p>
        </p:txBody>
      </p:sp>
      <p:sp>
        <p:nvSpPr>
          <p:cNvPr id="333827" name="Rectangle 3"/>
          <p:cNvSpPr>
            <a:spLocks noGrp="1" noChangeArrowheads="1"/>
          </p:cNvSpPr>
          <p:nvPr>
            <p:ph type="title"/>
          </p:nvPr>
        </p:nvSpPr>
        <p:spPr>
          <a:xfrm>
            <a:off x="482600" y="503238"/>
            <a:ext cx="6834188" cy="647700"/>
          </a:xfrm>
        </p:spPr>
        <p:txBody>
          <a:bodyPr rtlCol="0">
            <a:normAutofit fontScale="90000"/>
          </a:bodyPr>
          <a:lstStyle/>
          <a:p>
            <a:pPr eaLnBrk="1" fontAlgn="auto" hangingPunct="1">
              <a:spcAft>
                <a:spcPts val="0"/>
              </a:spcAft>
              <a:defRPr/>
            </a:pPr>
            <a:r>
              <a:rPr lang="en-GB" sz="4000" dirty="0" smtClean="0">
                <a:solidFill>
                  <a:srgbClr val="FF3300"/>
                </a:solidFill>
              </a:rPr>
              <a:t>Departures and Arrivals</a:t>
            </a:r>
          </a:p>
        </p:txBody>
      </p:sp>
      <p:sp>
        <p:nvSpPr>
          <p:cNvPr id="8198" name="Text Box 3"/>
          <p:cNvSpPr txBox="1">
            <a:spLocks noChangeArrowheads="1"/>
          </p:cNvSpPr>
          <p:nvPr/>
        </p:nvSpPr>
        <p:spPr bwMode="auto">
          <a:xfrm>
            <a:off x="482600" y="1320234"/>
            <a:ext cx="6239476"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err="1" smtClean="0">
                <a:latin typeface="Arial" panose="020B0604020202020204" pitchFamily="34" charset="0"/>
              </a:rPr>
              <a:t>Kyoungseok</a:t>
            </a:r>
            <a:r>
              <a:rPr lang="en-GB" altLang="en-US" sz="1600" dirty="0" smtClean="0">
                <a:latin typeface="Arial" panose="020B0604020202020204" pitchFamily="34" charset="0"/>
              </a:rPr>
              <a:t> OH has joined MCC from the beginning of 2017 as the seconded expert from TTA.  He has been allocated </a:t>
            </a:r>
            <a:r>
              <a:rPr lang="en-GB" altLang="en-US" sz="1600" dirty="0">
                <a:latin typeface="Arial" panose="020B0604020202020204" pitchFamily="34" charset="0"/>
              </a:rPr>
              <a:t>W</a:t>
            </a:r>
            <a:r>
              <a:rPr lang="en-GB" altLang="en-US" sz="1600" dirty="0" smtClean="0">
                <a:latin typeface="Arial" panose="020B0604020202020204" pitchFamily="34" charset="0"/>
              </a:rPr>
              <a:t>orking Group RAN4.</a:t>
            </a:r>
          </a:p>
          <a:p>
            <a:pPr>
              <a:spcBef>
                <a:spcPct val="50000"/>
              </a:spcBef>
              <a:buFontTx/>
              <a:buNone/>
            </a:pPr>
            <a:endParaRPr lang="en-GB" altLang="en-US" sz="1600" dirty="0" smtClean="0">
              <a:latin typeface="Arial" panose="020B0604020202020204" pitchFamily="34" charset="0"/>
            </a:endParaRPr>
          </a:p>
          <a:p>
            <a:pPr>
              <a:spcBef>
                <a:spcPct val="50000"/>
              </a:spcBef>
              <a:buFontTx/>
              <a:buNone/>
            </a:pPr>
            <a:r>
              <a:rPr lang="en-GB" altLang="en-US" sz="1600" dirty="0" smtClean="0">
                <a:latin typeface="Arial" panose="020B0604020202020204" pitchFamily="34" charset="0"/>
              </a:rPr>
              <a:t>Hakim MKINSI has joined MCC from the beginning of February 2017 and has been allocated Working Group CT6 (as a part time assignment, the remainder of his time being allocated to ETSI TC SCP.)  </a:t>
            </a:r>
          </a:p>
          <a:p>
            <a:pPr>
              <a:spcBef>
                <a:spcPct val="50000"/>
              </a:spcBef>
              <a:buFontTx/>
              <a:buNone/>
            </a:pPr>
            <a:endParaRPr lang="en-GB" altLang="en-US" sz="1600" dirty="0">
              <a:latin typeface="Arial" panose="020B0604020202020204" pitchFamily="34" charset="0"/>
            </a:endParaRPr>
          </a:p>
          <a:p>
            <a:pPr>
              <a:spcBef>
                <a:spcPct val="50000"/>
              </a:spcBef>
              <a:buFontTx/>
              <a:buNone/>
            </a:pPr>
            <a:r>
              <a:rPr lang="en-GB" altLang="en-US" sz="1600" dirty="0" smtClean="0">
                <a:latin typeface="Arial" panose="020B0604020202020204" pitchFamily="34" charset="0"/>
              </a:rPr>
              <a:t> </a:t>
            </a:r>
          </a:p>
          <a:p>
            <a:pPr>
              <a:spcBef>
                <a:spcPct val="50000"/>
              </a:spcBef>
              <a:buFontTx/>
              <a:buNone/>
            </a:pPr>
            <a:endParaRPr lang="en-GB" altLang="en-US" sz="1600" dirty="0" smtClean="0">
              <a:latin typeface="Arial" panose="020B0604020202020204" pitchFamily="34" charset="0"/>
            </a:endParaRPr>
          </a:p>
          <a:p>
            <a:pPr>
              <a:spcBef>
                <a:spcPct val="50000"/>
              </a:spcBef>
              <a:buFontTx/>
              <a:buNone/>
            </a:pPr>
            <a:r>
              <a:rPr lang="en-GB" altLang="en-US" sz="1600" dirty="0" smtClean="0">
                <a:latin typeface="Arial" panose="020B0604020202020204" pitchFamily="34" charset="0"/>
              </a:rPr>
              <a:t>As a result of these arrivals, </a:t>
            </a:r>
            <a:r>
              <a:rPr lang="en-GB" altLang="en-US" sz="1600" dirty="0" err="1" smtClean="0">
                <a:latin typeface="Arial" panose="020B0604020202020204" pitchFamily="34" charset="0"/>
              </a:rPr>
              <a:t>Juha</a:t>
            </a:r>
            <a:r>
              <a:rPr lang="en-GB" altLang="en-US" sz="1600" dirty="0" smtClean="0">
                <a:latin typeface="Arial" panose="020B0604020202020204" pitchFamily="34" charset="0"/>
              </a:rPr>
              <a:t> </a:t>
            </a:r>
            <a:r>
              <a:rPr lang="en-GB" altLang="en-US" sz="1600" dirty="0" err="1" smtClean="0">
                <a:latin typeface="Arial" panose="020B0604020202020204" pitchFamily="34" charset="0"/>
              </a:rPr>
              <a:t>Korhonen</a:t>
            </a:r>
            <a:r>
              <a:rPr lang="en-GB" altLang="en-US" sz="1600" dirty="0" smtClean="0">
                <a:latin typeface="Arial" panose="020B0604020202020204" pitchFamily="34" charset="0"/>
              </a:rPr>
              <a:t> has now been allocated Working Group RAN2, and </a:t>
            </a:r>
            <a:r>
              <a:rPr lang="en-GB" altLang="en-US" sz="1600" dirty="0" err="1" smtClean="0">
                <a:latin typeface="Arial" panose="020B0604020202020204" pitchFamily="34" charset="0"/>
              </a:rPr>
              <a:t>Issam</a:t>
            </a:r>
            <a:r>
              <a:rPr lang="en-GB" altLang="en-US" sz="1600" dirty="0" smtClean="0">
                <a:latin typeface="Arial" panose="020B0604020202020204" pitchFamily="34" charset="0"/>
              </a:rPr>
              <a:t> </a:t>
            </a:r>
            <a:r>
              <a:rPr lang="en-GB" altLang="en-US" sz="1600" dirty="0" err="1" smtClean="0">
                <a:latin typeface="Arial" panose="020B0604020202020204" pitchFamily="34" charset="0"/>
              </a:rPr>
              <a:t>Toufik</a:t>
            </a:r>
            <a:r>
              <a:rPr lang="en-GB" altLang="en-US" sz="1600" dirty="0" smtClean="0">
                <a:latin typeface="Arial" panose="020B0604020202020204" pitchFamily="34" charset="0"/>
              </a:rPr>
              <a:t> has been allocated Working Group RAN3.</a:t>
            </a:r>
          </a:p>
          <a:p>
            <a:pPr>
              <a:spcBef>
                <a:spcPct val="50000"/>
              </a:spcBef>
              <a:buFontTx/>
              <a:buNone/>
            </a:pPr>
            <a:r>
              <a:rPr lang="en-GB" altLang="en-US" sz="1600" dirty="0" smtClean="0">
                <a:latin typeface="Arial" panose="020B0604020202020204" pitchFamily="34" charset="0"/>
              </a:rPr>
              <a:t>Due to the increasing number of additional meetings, a flexible assignment may be necessary on a case by case basis.</a:t>
            </a:r>
            <a:endParaRPr lang="en-GB" altLang="en-US" sz="1600" dirty="0">
              <a:latin typeface="Arial" panose="020B0604020202020204" pitchFamily="34" charset="0"/>
            </a:endParaRPr>
          </a:p>
          <a:p>
            <a:pPr>
              <a:spcBef>
                <a:spcPct val="50000"/>
              </a:spcBef>
              <a:buFontTx/>
              <a:buNone/>
            </a:pPr>
            <a:endParaRPr lang="en-GB" altLang="en-US" sz="1600" dirty="0">
              <a:latin typeface="Arial" panose="020B0604020202020204" pitchFamily="34" charset="0"/>
            </a:endParaRPr>
          </a:p>
        </p:txBody>
      </p:sp>
      <p:pic>
        <p:nvPicPr>
          <p:cNvPr id="9" name="Picture 2" descr="C:\Users\meredith\Documents\d\2016-12-05_3gpp_Vienna\01) contributions\02) 3GPP Support Team Report\KSO.jpg"/>
          <p:cNvPicPr>
            <a:picLocks noChangeAspect="1" noChangeArrowheads="1"/>
          </p:cNvPicPr>
          <p:nvPr/>
        </p:nvPicPr>
        <p:blipFill>
          <a:blip r:embed="rId2" cstate="screen"/>
          <a:srcRect b="-230"/>
          <a:stretch>
            <a:fillRect/>
          </a:stretch>
        </p:blipFill>
        <p:spPr bwMode="auto">
          <a:xfrm>
            <a:off x="6746349" y="1150938"/>
            <a:ext cx="1140878" cy="1402792"/>
          </a:xfrm>
          <a:prstGeom prst="rect">
            <a:avLst/>
          </a:prstGeom>
          <a:noFill/>
        </p:spPr>
      </p:pic>
      <p:pic>
        <p:nvPicPr>
          <p:cNvPr id="10" name="Picture 3" descr="C:\Users\meredith\Documents\d\2016-12-05_3gpp_Vienna\01) contributions\02) 3GPP Support Team Report\ITouf.jpg"/>
          <p:cNvPicPr>
            <a:picLocks noChangeAspect="1" noChangeArrowheads="1"/>
          </p:cNvPicPr>
          <p:nvPr/>
        </p:nvPicPr>
        <p:blipFill>
          <a:blip r:embed="rId3" cstate="screen"/>
          <a:srcRect/>
          <a:stretch>
            <a:fillRect/>
          </a:stretch>
        </p:blipFill>
        <p:spPr bwMode="auto">
          <a:xfrm>
            <a:off x="6751598" y="5492647"/>
            <a:ext cx="743957" cy="898769"/>
          </a:xfrm>
          <a:prstGeom prst="rect">
            <a:avLst/>
          </a:prstGeom>
          <a:noFill/>
        </p:spPr>
      </p:pic>
      <p:pic>
        <p:nvPicPr>
          <p:cNvPr id="11" name="Picture 4" descr="C:\Users\meredith\Documents\d\2016-12-05_3gpp_Vienna\01) contributions\02) 3GPP Support Team Report\JKorh.jpg"/>
          <p:cNvPicPr>
            <a:picLocks noChangeAspect="1" noChangeArrowheads="1"/>
          </p:cNvPicPr>
          <p:nvPr/>
        </p:nvPicPr>
        <p:blipFill>
          <a:blip r:embed="rId4" cstate="screen"/>
          <a:srcRect/>
          <a:stretch>
            <a:fillRect/>
          </a:stretch>
        </p:blipFill>
        <p:spPr bwMode="auto">
          <a:xfrm>
            <a:off x="6746349" y="4593300"/>
            <a:ext cx="749206" cy="836613"/>
          </a:xfrm>
          <a:prstGeom prst="rect">
            <a:avLst/>
          </a:prstGeom>
          <a:noFill/>
        </p:spPr>
      </p:pic>
      <p:pic>
        <p:nvPicPr>
          <p:cNvPr id="12" name="Picture 2" descr="C:\Users\meredith\Documents\d\2016-12-05_3gpp_Vienna\01) contributions\02) 3GPP Support Team Report\HM.jpg.jpeg"/>
          <p:cNvPicPr>
            <a:picLocks noChangeAspect="1" noChangeArrowheads="1"/>
          </p:cNvPicPr>
          <p:nvPr/>
        </p:nvPicPr>
        <p:blipFill>
          <a:blip r:embed="rId5" cstate="screen"/>
          <a:srcRect/>
          <a:stretch>
            <a:fillRect/>
          </a:stretch>
        </p:blipFill>
        <p:spPr bwMode="auto">
          <a:xfrm>
            <a:off x="6746349" y="2643532"/>
            <a:ext cx="1140878" cy="174381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909763" y="2444750"/>
            <a:ext cx="700563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000">
              <a:latin typeface="Arial" panose="020B0604020202020204" pitchFamily="34" charset="0"/>
            </a:endParaRPr>
          </a:p>
          <a:p>
            <a:pPr eaLnBrk="1" hangingPunct="1">
              <a:spcBef>
                <a:spcPct val="50000"/>
              </a:spcBef>
              <a:buFontTx/>
              <a:buNone/>
            </a:pPr>
            <a:endParaRPr lang="en-GB" altLang="en-US" sz="2000">
              <a:latin typeface="Arial" panose="020B0604020202020204" pitchFamily="34" charset="0"/>
            </a:endParaRPr>
          </a:p>
        </p:txBody>
      </p:sp>
      <p:sp>
        <p:nvSpPr>
          <p:cNvPr id="333827" name="Rectangle 3"/>
          <p:cNvSpPr>
            <a:spLocks noGrp="1" noChangeArrowheads="1"/>
          </p:cNvSpPr>
          <p:nvPr>
            <p:ph type="title"/>
          </p:nvPr>
        </p:nvSpPr>
        <p:spPr>
          <a:xfrm>
            <a:off x="482600" y="503238"/>
            <a:ext cx="6834188" cy="647700"/>
          </a:xfrm>
        </p:spPr>
        <p:txBody>
          <a:bodyPr rtlCol="0">
            <a:normAutofit fontScale="90000"/>
          </a:bodyPr>
          <a:lstStyle/>
          <a:p>
            <a:pPr eaLnBrk="1" fontAlgn="auto" hangingPunct="1">
              <a:spcAft>
                <a:spcPts val="0"/>
              </a:spcAft>
              <a:defRPr/>
            </a:pPr>
            <a:r>
              <a:rPr lang="en-GB" sz="4000" dirty="0" smtClean="0">
                <a:solidFill>
                  <a:srgbClr val="FF3300"/>
                </a:solidFill>
              </a:rPr>
              <a:t>Resource Allocation</a:t>
            </a:r>
          </a:p>
        </p:txBody>
      </p:sp>
      <p:grpSp>
        <p:nvGrpSpPr>
          <p:cNvPr id="5" name="Group 4"/>
          <p:cNvGrpSpPr/>
          <p:nvPr/>
        </p:nvGrpSpPr>
        <p:grpSpPr>
          <a:xfrm>
            <a:off x="560173" y="1085722"/>
            <a:ext cx="7708471" cy="5455121"/>
            <a:chOff x="920750" y="566738"/>
            <a:chExt cx="8105775" cy="6105525"/>
          </a:xfrm>
        </p:grpSpPr>
        <p:sp>
          <p:nvSpPr>
            <p:cNvPr id="6" name="Line 33"/>
            <p:cNvSpPr>
              <a:spLocks noChangeShapeType="1"/>
            </p:cNvSpPr>
            <p:nvPr/>
          </p:nvSpPr>
          <p:spPr bwMode="auto">
            <a:xfrm flipV="1">
              <a:off x="6477000" y="4114800"/>
              <a:ext cx="1465263" cy="15875"/>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7" name="Line 42"/>
            <p:cNvSpPr>
              <a:spLocks noChangeShapeType="1"/>
            </p:cNvSpPr>
            <p:nvPr/>
          </p:nvSpPr>
          <p:spPr bwMode="auto">
            <a:xfrm flipV="1">
              <a:off x="2108200" y="3941763"/>
              <a:ext cx="4521200" cy="1587"/>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 name="Line 57"/>
            <p:cNvSpPr>
              <a:spLocks noChangeShapeType="1"/>
            </p:cNvSpPr>
            <p:nvPr/>
          </p:nvSpPr>
          <p:spPr bwMode="auto">
            <a:xfrm>
              <a:off x="2114550" y="2551113"/>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 name="Line 51"/>
            <p:cNvSpPr>
              <a:spLocks noChangeShapeType="1"/>
            </p:cNvSpPr>
            <p:nvPr/>
          </p:nvSpPr>
          <p:spPr bwMode="auto">
            <a:xfrm flipV="1">
              <a:off x="2124075" y="6283325"/>
              <a:ext cx="45593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 name="Line 80"/>
            <p:cNvSpPr>
              <a:spLocks noChangeShapeType="1"/>
            </p:cNvSpPr>
            <p:nvPr/>
          </p:nvSpPr>
          <p:spPr bwMode="auto">
            <a:xfrm flipV="1">
              <a:off x="6629400" y="1600200"/>
              <a:ext cx="1641475" cy="0"/>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1" name="Line 80"/>
            <p:cNvSpPr>
              <a:spLocks noChangeShapeType="1"/>
            </p:cNvSpPr>
            <p:nvPr/>
          </p:nvSpPr>
          <p:spPr bwMode="auto">
            <a:xfrm flipV="1">
              <a:off x="6523038" y="2732088"/>
              <a:ext cx="1641475" cy="0"/>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12" name="Line 51"/>
            <p:cNvSpPr>
              <a:spLocks noChangeShapeType="1"/>
            </p:cNvSpPr>
            <p:nvPr/>
          </p:nvSpPr>
          <p:spPr bwMode="auto">
            <a:xfrm flipV="1">
              <a:off x="2047875" y="5942013"/>
              <a:ext cx="4559300" cy="4762"/>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 name="Line 55"/>
            <p:cNvSpPr>
              <a:spLocks noChangeShapeType="1"/>
            </p:cNvSpPr>
            <p:nvPr/>
          </p:nvSpPr>
          <p:spPr bwMode="auto">
            <a:xfrm>
              <a:off x="2170113" y="1606550"/>
              <a:ext cx="4451350"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 name="Line 3"/>
            <p:cNvSpPr>
              <a:spLocks noChangeShapeType="1"/>
            </p:cNvSpPr>
            <p:nvPr/>
          </p:nvSpPr>
          <p:spPr bwMode="auto">
            <a:xfrm flipH="1">
              <a:off x="6545263" y="852488"/>
              <a:ext cx="4762" cy="5500687"/>
            </a:xfrm>
            <a:prstGeom prst="line">
              <a:avLst/>
            </a:prstGeom>
            <a:noFill/>
            <a:ln w="508000">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 name="AutoShape 4"/>
            <p:cNvSpPr>
              <a:spLocks noChangeArrowheads="1"/>
            </p:cNvSpPr>
            <p:nvPr/>
          </p:nvSpPr>
          <p:spPr bwMode="auto">
            <a:xfrm>
              <a:off x="3175000" y="566738"/>
              <a:ext cx="1565275" cy="157162"/>
            </a:xfrm>
            <a:prstGeom prst="roundRect">
              <a:avLst>
                <a:gd name="adj" fmla="val 24333"/>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solidFill>
                    <a:srgbClr val="FFFFFF"/>
                  </a:solidFill>
                  <a:latin typeface="Arial" panose="020B0604020202020204" pitchFamily="34" charset="0"/>
                </a:rPr>
                <a:t>3GPP Support Team</a:t>
              </a:r>
            </a:p>
          </p:txBody>
        </p:sp>
        <p:sp>
          <p:nvSpPr>
            <p:cNvPr id="16" name="AutoShape 5"/>
            <p:cNvSpPr>
              <a:spLocks noChangeArrowheads="1"/>
            </p:cNvSpPr>
            <p:nvPr/>
          </p:nvSpPr>
          <p:spPr bwMode="auto">
            <a:xfrm>
              <a:off x="7086600" y="685800"/>
              <a:ext cx="1778000" cy="446088"/>
            </a:xfrm>
            <a:prstGeom prst="roundRect">
              <a:avLst>
                <a:gd name="adj" fmla="val 24333"/>
              </a:avLst>
            </a:prstGeom>
            <a:solidFill>
              <a:srgbClr val="79BC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John Meredith</a:t>
              </a:r>
            </a:p>
            <a:p>
              <a:pPr algn="ctr" eaLnBrk="0" hangingPunct="0"/>
              <a:r>
                <a:rPr lang="en-US" altLang="en-US" sz="800">
                  <a:latin typeface="Arial" panose="020B0604020202020204" pitchFamily="34" charset="0"/>
                </a:rPr>
                <a:t>Specifications Manager</a:t>
              </a:r>
              <a:br>
                <a:rPr lang="en-US" altLang="en-US" sz="800">
                  <a:latin typeface="Arial" panose="020B0604020202020204" pitchFamily="34" charset="0"/>
                </a:rPr>
              </a:br>
              <a:r>
                <a:rPr lang="en-US" altLang="en-US" sz="800">
                  <a:latin typeface="Arial" panose="020B0604020202020204" pitchFamily="34" charset="0"/>
                </a:rPr>
                <a:t>Director MCC, ETSI</a:t>
              </a:r>
            </a:p>
          </p:txBody>
        </p:sp>
        <p:sp>
          <p:nvSpPr>
            <p:cNvPr id="17" name="AutoShape 6"/>
            <p:cNvSpPr>
              <a:spLocks noChangeArrowheads="1"/>
            </p:cNvSpPr>
            <p:nvPr/>
          </p:nvSpPr>
          <p:spPr bwMode="auto">
            <a:xfrm>
              <a:off x="7086600" y="1371600"/>
              <a:ext cx="1778000" cy="442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Alain Sultan</a:t>
              </a:r>
            </a:p>
            <a:p>
              <a:pPr algn="ctr" eaLnBrk="0" hangingPunct="0"/>
              <a:r>
                <a:rPr lang="en-GB" altLang="en-US" sz="800">
                  <a:latin typeface="Arial" panose="020B0604020202020204" pitchFamily="34" charset="0"/>
                </a:rPr>
                <a:t>Work Plan Coordinator </a:t>
              </a:r>
              <a:endParaRPr lang="en-US" altLang="en-US" sz="800">
                <a:latin typeface="Arial" panose="020B0604020202020204" pitchFamily="34" charset="0"/>
              </a:endParaRPr>
            </a:p>
          </p:txBody>
        </p:sp>
        <p:sp>
          <p:nvSpPr>
            <p:cNvPr id="18" name="Rectangle 7"/>
            <p:cNvSpPr>
              <a:spLocks noChangeArrowheads="1"/>
            </p:cNvSpPr>
            <p:nvPr/>
          </p:nvSpPr>
          <p:spPr bwMode="auto">
            <a:xfrm>
              <a:off x="7072313" y="4581525"/>
              <a:ext cx="1954212" cy="1452563"/>
            </a:xfrm>
            <a:prstGeom prst="rect">
              <a:avLst/>
            </a:prstGeom>
            <a:solidFill>
              <a:schemeClr val="folHlink"/>
            </a:solidFill>
            <a:ln w="9525">
              <a:solidFill>
                <a:schemeClr val="folHlink"/>
              </a:solidFill>
              <a:miter lim="800000"/>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GB" altLang="en-US" sz="800"/>
            </a:p>
          </p:txBody>
        </p:sp>
        <p:sp>
          <p:nvSpPr>
            <p:cNvPr id="19" name="AutoShape 8"/>
            <p:cNvSpPr>
              <a:spLocks noChangeArrowheads="1"/>
            </p:cNvSpPr>
            <p:nvPr/>
          </p:nvSpPr>
          <p:spPr bwMode="auto">
            <a:xfrm>
              <a:off x="7072313" y="4357688"/>
              <a:ext cx="1954212" cy="239712"/>
            </a:xfrm>
            <a:prstGeom prst="roundRect">
              <a:avLst>
                <a:gd name="adj" fmla="val 24333"/>
              </a:avLst>
            </a:prstGeom>
            <a:solidFill>
              <a:schemeClr val="folHlink"/>
            </a:solidFill>
            <a:ln w="12700">
              <a:solidFill>
                <a:schemeClr val="folHlink"/>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solidFill>
                    <a:srgbClr val="FFFF00"/>
                  </a:solidFill>
                  <a:latin typeface="Arial" panose="020B0604020202020204" pitchFamily="34" charset="0"/>
                </a:rPr>
                <a:t>Support</a:t>
              </a:r>
              <a:r>
                <a:rPr lang="en-US" altLang="en-US" sz="800" b="1">
                  <a:solidFill>
                    <a:srgbClr val="FFFF00"/>
                  </a:solidFill>
                  <a:latin typeface="Arial" panose="020B0604020202020204" pitchFamily="34" charset="0"/>
                </a:rPr>
                <a:t> </a:t>
              </a:r>
              <a:r>
                <a:rPr lang="en-US" altLang="en-US" sz="800">
                  <a:solidFill>
                    <a:srgbClr val="FFFF00"/>
                  </a:solidFill>
                  <a:latin typeface="Arial" panose="020B0604020202020204" pitchFamily="34" charset="0"/>
                </a:rPr>
                <a:t>Assistants/Coordinators</a:t>
              </a:r>
            </a:p>
          </p:txBody>
        </p:sp>
        <p:sp>
          <p:nvSpPr>
            <p:cNvPr id="20" name="AutoShape 9"/>
            <p:cNvSpPr>
              <a:spLocks noChangeArrowheads="1"/>
            </p:cNvSpPr>
            <p:nvPr/>
          </p:nvSpPr>
          <p:spPr bwMode="auto">
            <a:xfrm>
              <a:off x="7175500" y="4679950"/>
              <a:ext cx="1779588" cy="314325"/>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Susanna Kooistra</a:t>
              </a:r>
              <a:br>
                <a:rPr lang="en-US" altLang="en-US" sz="800">
                  <a:latin typeface="Arial" panose="020B0604020202020204" pitchFamily="34" charset="0"/>
                </a:rPr>
              </a:br>
              <a:r>
                <a:rPr lang="en-US" altLang="en-US" sz="800">
                  <a:latin typeface="Arial" panose="020B0604020202020204" pitchFamily="34" charset="0"/>
                </a:rPr>
                <a:t>(liaisons, membership, …)</a:t>
              </a:r>
            </a:p>
          </p:txBody>
        </p:sp>
        <p:sp>
          <p:nvSpPr>
            <p:cNvPr id="21" name="AutoShape 10"/>
            <p:cNvSpPr>
              <a:spLocks noChangeArrowheads="1"/>
            </p:cNvSpPr>
            <p:nvPr/>
          </p:nvSpPr>
          <p:spPr bwMode="auto">
            <a:xfrm>
              <a:off x="7165975" y="5124450"/>
              <a:ext cx="1779588" cy="322263"/>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Anna Riondet</a:t>
              </a:r>
              <a:br>
                <a:rPr lang="en-US" altLang="en-US" sz="800">
                  <a:latin typeface="Arial" panose="020B0604020202020204" pitchFamily="34" charset="0"/>
                </a:rPr>
              </a:br>
              <a:r>
                <a:rPr lang="en-US" altLang="en-US" sz="800">
                  <a:latin typeface="Arial" panose="020B0604020202020204" pitchFamily="34" charset="0"/>
                </a:rPr>
                <a:t>(general admin)</a:t>
              </a:r>
            </a:p>
          </p:txBody>
        </p:sp>
        <p:sp>
          <p:nvSpPr>
            <p:cNvPr id="22" name="AutoShape 11"/>
            <p:cNvSpPr>
              <a:spLocks noChangeArrowheads="1"/>
            </p:cNvSpPr>
            <p:nvPr/>
          </p:nvSpPr>
          <p:spPr bwMode="auto">
            <a:xfrm>
              <a:off x="7151688" y="5576888"/>
              <a:ext cx="1779587" cy="300037"/>
            </a:xfrm>
            <a:prstGeom prst="roundRect">
              <a:avLst>
                <a:gd name="adj" fmla="val 24333"/>
              </a:avLst>
            </a:prstGeom>
            <a:solidFill>
              <a:srgbClr val="9FCFFF"/>
            </a:solidFill>
            <a:ln w="12700">
              <a:solidFill>
                <a:srgbClr val="99CCFF"/>
              </a:solidFill>
              <a:round/>
              <a:headEnd/>
              <a:tailEnd/>
            </a:ln>
          </p:spPr>
          <p:txBody>
            <a:bodyPr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Emmanuelle Wurffel</a:t>
              </a:r>
              <a:br>
                <a:rPr lang="en-US" altLang="en-US" sz="800">
                  <a:latin typeface="Arial" panose="020B0604020202020204" pitchFamily="34" charset="0"/>
                </a:rPr>
              </a:br>
              <a:r>
                <a:rPr lang="en-US" altLang="en-US" sz="800">
                  <a:latin typeface="Arial" panose="020B0604020202020204" pitchFamily="34" charset="0"/>
                </a:rPr>
                <a:t>(meetings, …)</a:t>
              </a:r>
            </a:p>
          </p:txBody>
        </p:sp>
        <p:sp>
          <p:nvSpPr>
            <p:cNvPr id="23" name="Line 13"/>
            <p:cNvSpPr>
              <a:spLocks noChangeShapeType="1"/>
            </p:cNvSpPr>
            <p:nvPr/>
          </p:nvSpPr>
          <p:spPr bwMode="auto">
            <a:xfrm flipV="1">
              <a:off x="2087563" y="5251450"/>
              <a:ext cx="4445000"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4" name="AutoShape 14"/>
            <p:cNvSpPr>
              <a:spLocks noChangeArrowheads="1"/>
            </p:cNvSpPr>
            <p:nvPr/>
          </p:nvSpPr>
          <p:spPr bwMode="auto">
            <a:xfrm>
              <a:off x="3927475" y="520065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4</a:t>
              </a:r>
            </a:p>
          </p:txBody>
        </p:sp>
        <p:sp>
          <p:nvSpPr>
            <p:cNvPr id="25" name="AutoShape 17"/>
            <p:cNvSpPr>
              <a:spLocks noChangeArrowheads="1"/>
            </p:cNvSpPr>
            <p:nvPr/>
          </p:nvSpPr>
          <p:spPr bwMode="auto">
            <a:xfrm>
              <a:off x="939800" y="51562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Paolo Usai</a:t>
              </a:r>
            </a:p>
          </p:txBody>
        </p:sp>
        <p:sp>
          <p:nvSpPr>
            <p:cNvPr id="26" name="Line 19"/>
            <p:cNvSpPr>
              <a:spLocks noChangeShapeType="1"/>
            </p:cNvSpPr>
            <p:nvPr/>
          </p:nvSpPr>
          <p:spPr bwMode="auto">
            <a:xfrm>
              <a:off x="1989138" y="3222625"/>
              <a:ext cx="4552950" cy="7938"/>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7" name="AutoShape 20"/>
            <p:cNvSpPr>
              <a:spLocks noChangeArrowheads="1"/>
            </p:cNvSpPr>
            <p:nvPr/>
          </p:nvSpPr>
          <p:spPr bwMode="auto">
            <a:xfrm>
              <a:off x="939800" y="3836988"/>
              <a:ext cx="1227138"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Frédéric Firmin</a:t>
              </a:r>
            </a:p>
          </p:txBody>
        </p:sp>
        <p:sp>
          <p:nvSpPr>
            <p:cNvPr id="28" name="Line 27"/>
            <p:cNvSpPr>
              <a:spLocks noChangeShapeType="1"/>
            </p:cNvSpPr>
            <p:nvPr/>
          </p:nvSpPr>
          <p:spPr bwMode="auto">
            <a:xfrm>
              <a:off x="2076450" y="4929188"/>
              <a:ext cx="4286250"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9" name="AutoShape 28"/>
            <p:cNvSpPr>
              <a:spLocks noChangeArrowheads="1"/>
            </p:cNvSpPr>
            <p:nvPr/>
          </p:nvSpPr>
          <p:spPr bwMode="auto">
            <a:xfrm>
              <a:off x="939800" y="4835525"/>
              <a:ext cx="120491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Patrick Mérias</a:t>
              </a:r>
            </a:p>
          </p:txBody>
        </p:sp>
        <p:sp>
          <p:nvSpPr>
            <p:cNvPr id="30" name="Line 29"/>
            <p:cNvSpPr>
              <a:spLocks noChangeShapeType="1"/>
            </p:cNvSpPr>
            <p:nvPr/>
          </p:nvSpPr>
          <p:spPr bwMode="auto">
            <a:xfrm flipV="1">
              <a:off x="2036763" y="4598988"/>
              <a:ext cx="45212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1" name="AutoShape 30"/>
            <p:cNvSpPr>
              <a:spLocks noChangeArrowheads="1"/>
            </p:cNvSpPr>
            <p:nvPr/>
          </p:nvSpPr>
          <p:spPr bwMode="auto">
            <a:xfrm>
              <a:off x="939800" y="450215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Kimmo Kymalainen</a:t>
              </a:r>
            </a:p>
          </p:txBody>
        </p:sp>
        <p:sp>
          <p:nvSpPr>
            <p:cNvPr id="32" name="AutoShape 31"/>
            <p:cNvSpPr>
              <a:spLocks noChangeArrowheads="1"/>
            </p:cNvSpPr>
            <p:nvPr/>
          </p:nvSpPr>
          <p:spPr bwMode="auto">
            <a:xfrm>
              <a:off x="4802188" y="4529138"/>
              <a:ext cx="889000" cy="100012"/>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a:t>
              </a:r>
            </a:p>
          </p:txBody>
        </p:sp>
        <p:sp>
          <p:nvSpPr>
            <p:cNvPr id="33" name="AutoShape 32"/>
            <p:cNvSpPr>
              <a:spLocks noChangeArrowheads="1"/>
            </p:cNvSpPr>
            <p:nvPr/>
          </p:nvSpPr>
          <p:spPr bwMode="auto">
            <a:xfrm>
              <a:off x="4800600" y="4648200"/>
              <a:ext cx="889000" cy="100013"/>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4</a:t>
              </a:r>
            </a:p>
          </p:txBody>
        </p:sp>
        <p:sp>
          <p:nvSpPr>
            <p:cNvPr id="34" name="Line 33"/>
            <p:cNvSpPr>
              <a:spLocks noChangeShapeType="1"/>
            </p:cNvSpPr>
            <p:nvPr/>
          </p:nvSpPr>
          <p:spPr bwMode="auto">
            <a:xfrm flipV="1">
              <a:off x="6324600" y="3429000"/>
              <a:ext cx="1465263" cy="15875"/>
            </a:xfrm>
            <a:prstGeom prst="line">
              <a:avLst/>
            </a:prstGeom>
            <a:noFill/>
            <a:ln w="28575">
              <a:solidFill>
                <a:srgbClr val="DDDDDD"/>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35" name="AutoShape 34"/>
            <p:cNvSpPr>
              <a:spLocks noChangeArrowheads="1"/>
            </p:cNvSpPr>
            <p:nvPr/>
          </p:nvSpPr>
          <p:spPr bwMode="auto">
            <a:xfrm>
              <a:off x="7148513" y="3913188"/>
              <a:ext cx="1763712" cy="317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Shicheng Hu / Olivier Genoud</a:t>
              </a:r>
            </a:p>
            <a:p>
              <a:pPr algn="ctr" eaLnBrk="0" hangingPunct="0"/>
              <a:r>
                <a:rPr lang="en-US" altLang="en-US" sz="800">
                  <a:latin typeface="Arial" panose="020B0604020202020204" pitchFamily="34" charset="0"/>
                </a:rPr>
                <a:t>TTCN Support</a:t>
              </a:r>
            </a:p>
          </p:txBody>
        </p:sp>
        <p:sp>
          <p:nvSpPr>
            <p:cNvPr id="36" name="Line 35"/>
            <p:cNvSpPr>
              <a:spLocks noChangeShapeType="1"/>
            </p:cNvSpPr>
            <p:nvPr/>
          </p:nvSpPr>
          <p:spPr bwMode="auto">
            <a:xfrm>
              <a:off x="2027238" y="3578225"/>
              <a:ext cx="4486275" cy="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7" name="AutoShape 37"/>
            <p:cNvSpPr>
              <a:spLocks noChangeArrowheads="1"/>
            </p:cNvSpPr>
            <p:nvPr/>
          </p:nvSpPr>
          <p:spPr bwMode="auto">
            <a:xfrm>
              <a:off x="939800" y="34940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Ingbert Sigovich</a:t>
              </a:r>
            </a:p>
          </p:txBody>
        </p:sp>
        <p:sp>
          <p:nvSpPr>
            <p:cNvPr id="38" name="AutoShape 38"/>
            <p:cNvSpPr>
              <a:spLocks noChangeArrowheads="1"/>
            </p:cNvSpPr>
            <p:nvPr/>
          </p:nvSpPr>
          <p:spPr bwMode="auto">
            <a:xfrm>
              <a:off x="2455863" y="353218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5</a:t>
              </a:r>
            </a:p>
          </p:txBody>
        </p:sp>
        <p:sp>
          <p:nvSpPr>
            <p:cNvPr id="39" name="Line 39"/>
            <p:cNvSpPr>
              <a:spLocks noChangeShapeType="1"/>
            </p:cNvSpPr>
            <p:nvPr/>
          </p:nvSpPr>
          <p:spPr bwMode="auto">
            <a:xfrm>
              <a:off x="2047875" y="2897188"/>
              <a:ext cx="4489450"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0" name="AutoShape 41"/>
            <p:cNvSpPr>
              <a:spLocks noChangeArrowheads="1"/>
            </p:cNvSpPr>
            <p:nvPr/>
          </p:nvSpPr>
          <p:spPr bwMode="auto">
            <a:xfrm>
              <a:off x="4786313" y="6226175"/>
              <a:ext cx="889000" cy="98425"/>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3</a:t>
              </a:r>
            </a:p>
          </p:txBody>
        </p:sp>
        <p:sp>
          <p:nvSpPr>
            <p:cNvPr id="41" name="Line 42"/>
            <p:cNvSpPr>
              <a:spLocks noChangeShapeType="1"/>
            </p:cNvSpPr>
            <p:nvPr/>
          </p:nvSpPr>
          <p:spPr bwMode="auto">
            <a:xfrm flipV="1">
              <a:off x="2043113" y="4249738"/>
              <a:ext cx="45212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2" name="AutoShape 43"/>
            <p:cNvSpPr>
              <a:spLocks noChangeArrowheads="1"/>
            </p:cNvSpPr>
            <p:nvPr/>
          </p:nvSpPr>
          <p:spPr bwMode="auto">
            <a:xfrm>
              <a:off x="939800" y="4167188"/>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Xavier Piednoir</a:t>
              </a:r>
            </a:p>
          </p:txBody>
        </p:sp>
        <p:sp>
          <p:nvSpPr>
            <p:cNvPr id="43" name="AutoShape 44" descr="Dark downward diagonal"/>
            <p:cNvSpPr>
              <a:spLocks noChangeArrowheads="1"/>
            </p:cNvSpPr>
            <p:nvPr/>
          </p:nvSpPr>
          <p:spPr bwMode="auto">
            <a:xfrm>
              <a:off x="5462588" y="4206875"/>
              <a:ext cx="889000" cy="100013"/>
            </a:xfrm>
            <a:prstGeom prst="flowChartOnlineStorage">
              <a:avLst/>
            </a:prstGeom>
            <a:pattFill prst="dkDnDiag">
              <a:fgClr>
                <a:srgbClr val="DDDDDD"/>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solidFill>
                    <a:srgbClr val="777777"/>
                  </a:solidFill>
                </a:rPr>
                <a:t>SCP</a:t>
              </a:r>
            </a:p>
          </p:txBody>
        </p:sp>
        <p:sp>
          <p:nvSpPr>
            <p:cNvPr id="44" name="AutoShape 45"/>
            <p:cNvSpPr>
              <a:spLocks noChangeArrowheads="1"/>
            </p:cNvSpPr>
            <p:nvPr/>
          </p:nvSpPr>
          <p:spPr bwMode="auto">
            <a:xfrm>
              <a:off x="4722813" y="4206875"/>
              <a:ext cx="889000" cy="100013"/>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6</a:t>
              </a:r>
            </a:p>
          </p:txBody>
        </p:sp>
        <p:sp>
          <p:nvSpPr>
            <p:cNvPr id="45" name="AutoShape 48"/>
            <p:cNvSpPr>
              <a:spLocks noChangeArrowheads="1"/>
            </p:cNvSpPr>
            <p:nvPr/>
          </p:nvSpPr>
          <p:spPr bwMode="auto">
            <a:xfrm>
              <a:off x="3962400" y="312420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a:t>
              </a:r>
            </a:p>
          </p:txBody>
        </p:sp>
        <p:sp>
          <p:nvSpPr>
            <p:cNvPr id="46" name="AutoShape 49"/>
            <p:cNvSpPr>
              <a:spLocks noChangeArrowheads="1"/>
            </p:cNvSpPr>
            <p:nvPr/>
          </p:nvSpPr>
          <p:spPr bwMode="auto">
            <a:xfrm>
              <a:off x="939800" y="31369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Maurice Pope</a:t>
              </a:r>
            </a:p>
          </p:txBody>
        </p:sp>
        <p:sp>
          <p:nvSpPr>
            <p:cNvPr id="47" name="AutoShape 50"/>
            <p:cNvSpPr>
              <a:spLocks noChangeArrowheads="1"/>
            </p:cNvSpPr>
            <p:nvPr/>
          </p:nvSpPr>
          <p:spPr bwMode="auto">
            <a:xfrm>
              <a:off x="3962400" y="3276600"/>
              <a:ext cx="889000"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2</a:t>
              </a:r>
            </a:p>
          </p:txBody>
        </p:sp>
        <p:sp>
          <p:nvSpPr>
            <p:cNvPr id="48" name="Line 51"/>
            <p:cNvSpPr>
              <a:spLocks noChangeShapeType="1"/>
            </p:cNvSpPr>
            <p:nvPr/>
          </p:nvSpPr>
          <p:spPr bwMode="auto">
            <a:xfrm flipV="1">
              <a:off x="1982788" y="5588000"/>
              <a:ext cx="4559300" cy="31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9" name="AutoShape 52"/>
            <p:cNvSpPr>
              <a:spLocks noChangeArrowheads="1"/>
            </p:cNvSpPr>
            <p:nvPr/>
          </p:nvSpPr>
          <p:spPr bwMode="auto">
            <a:xfrm>
              <a:off x="939800" y="5502275"/>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Stefania Sesia</a:t>
              </a:r>
            </a:p>
          </p:txBody>
        </p:sp>
        <p:sp>
          <p:nvSpPr>
            <p:cNvPr id="50" name="AutoShape 53"/>
            <p:cNvSpPr>
              <a:spLocks noChangeArrowheads="1"/>
            </p:cNvSpPr>
            <p:nvPr/>
          </p:nvSpPr>
          <p:spPr bwMode="auto">
            <a:xfrm>
              <a:off x="2476500" y="5553075"/>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3</a:t>
              </a:r>
            </a:p>
          </p:txBody>
        </p:sp>
        <p:sp>
          <p:nvSpPr>
            <p:cNvPr id="51" name="AutoShape 54"/>
            <p:cNvSpPr>
              <a:spLocks noChangeArrowheads="1"/>
            </p:cNvSpPr>
            <p:nvPr/>
          </p:nvSpPr>
          <p:spPr bwMode="auto">
            <a:xfrm>
              <a:off x="958850" y="1514475"/>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Alain Sultan</a:t>
              </a:r>
            </a:p>
          </p:txBody>
        </p:sp>
        <p:sp>
          <p:nvSpPr>
            <p:cNvPr id="52" name="AutoShape 56"/>
            <p:cNvSpPr>
              <a:spLocks noChangeArrowheads="1"/>
            </p:cNvSpPr>
            <p:nvPr/>
          </p:nvSpPr>
          <p:spPr bwMode="auto">
            <a:xfrm>
              <a:off x="3944938" y="1565275"/>
              <a:ext cx="890587" cy="100013"/>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1</a:t>
              </a:r>
            </a:p>
          </p:txBody>
        </p:sp>
        <p:sp>
          <p:nvSpPr>
            <p:cNvPr id="53" name="Line 57"/>
            <p:cNvSpPr>
              <a:spLocks noChangeShapeType="1"/>
            </p:cNvSpPr>
            <p:nvPr/>
          </p:nvSpPr>
          <p:spPr bwMode="auto">
            <a:xfrm>
              <a:off x="2057400" y="2238375"/>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4" name="AutoShape 58"/>
            <p:cNvSpPr>
              <a:spLocks noChangeArrowheads="1"/>
            </p:cNvSpPr>
            <p:nvPr/>
          </p:nvSpPr>
          <p:spPr bwMode="auto">
            <a:xfrm>
              <a:off x="958850" y="2146300"/>
              <a:ext cx="1211263"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Dionisio Zumerle</a:t>
              </a:r>
            </a:p>
          </p:txBody>
        </p:sp>
        <p:sp>
          <p:nvSpPr>
            <p:cNvPr id="55" name="AutoShape 59"/>
            <p:cNvSpPr>
              <a:spLocks noChangeArrowheads="1"/>
            </p:cNvSpPr>
            <p:nvPr/>
          </p:nvSpPr>
          <p:spPr bwMode="auto">
            <a:xfrm>
              <a:off x="3976688" y="2266950"/>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3</a:t>
              </a:r>
            </a:p>
          </p:txBody>
        </p:sp>
        <p:sp>
          <p:nvSpPr>
            <p:cNvPr id="56" name="AutoShape 60"/>
            <p:cNvSpPr>
              <a:spLocks noChangeArrowheads="1"/>
            </p:cNvSpPr>
            <p:nvPr/>
          </p:nvSpPr>
          <p:spPr bwMode="auto">
            <a:xfrm>
              <a:off x="3976688" y="2139950"/>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5</a:t>
              </a:r>
            </a:p>
          </p:txBody>
        </p:sp>
        <p:sp>
          <p:nvSpPr>
            <p:cNvPr id="57" name="AutoShape 61"/>
            <p:cNvSpPr>
              <a:spLocks noChangeArrowheads="1"/>
            </p:cNvSpPr>
            <p:nvPr/>
          </p:nvSpPr>
          <p:spPr bwMode="auto">
            <a:xfrm>
              <a:off x="7086600" y="2514600"/>
              <a:ext cx="1778000" cy="442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Kevin Flynn</a:t>
              </a:r>
            </a:p>
            <a:p>
              <a:pPr algn="ctr" eaLnBrk="0" hangingPunct="0"/>
              <a:r>
                <a:rPr lang="en-GB" altLang="en-US" sz="800">
                  <a:latin typeface="Arial" panose="020B0604020202020204" pitchFamily="34" charset="0"/>
                </a:rPr>
                <a:t>Marketing and Communications </a:t>
              </a:r>
              <a:endParaRPr lang="en-US" altLang="en-US" sz="800">
                <a:latin typeface="Arial" panose="020B0604020202020204" pitchFamily="34" charset="0"/>
              </a:endParaRPr>
            </a:p>
          </p:txBody>
        </p:sp>
        <p:sp>
          <p:nvSpPr>
            <p:cNvPr id="58" name="AutoShape 62"/>
            <p:cNvSpPr>
              <a:spLocks noChangeArrowheads="1"/>
            </p:cNvSpPr>
            <p:nvPr/>
          </p:nvSpPr>
          <p:spPr bwMode="auto">
            <a:xfrm>
              <a:off x="2438400" y="4883150"/>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1</a:t>
              </a:r>
            </a:p>
          </p:txBody>
        </p:sp>
        <p:sp>
          <p:nvSpPr>
            <p:cNvPr id="59" name="AutoShape 63"/>
            <p:cNvSpPr>
              <a:spLocks noChangeArrowheads="1"/>
            </p:cNvSpPr>
            <p:nvPr/>
          </p:nvSpPr>
          <p:spPr bwMode="auto">
            <a:xfrm>
              <a:off x="4743450" y="3894138"/>
              <a:ext cx="890588" cy="100012"/>
            </a:xfrm>
            <a:prstGeom prst="flowChartOnlineStorage">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CT 1</a:t>
              </a:r>
            </a:p>
          </p:txBody>
        </p:sp>
        <p:sp>
          <p:nvSpPr>
            <p:cNvPr id="60" name="Line 64"/>
            <p:cNvSpPr>
              <a:spLocks noChangeShapeType="1"/>
            </p:cNvSpPr>
            <p:nvPr/>
          </p:nvSpPr>
          <p:spPr bwMode="auto">
            <a:xfrm>
              <a:off x="1989138" y="1889125"/>
              <a:ext cx="4506912" cy="12700"/>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61" name="AutoShape 65"/>
            <p:cNvSpPr>
              <a:spLocks noChangeArrowheads="1"/>
            </p:cNvSpPr>
            <p:nvPr/>
          </p:nvSpPr>
          <p:spPr bwMode="auto">
            <a:xfrm>
              <a:off x="2460625" y="184943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2</a:t>
              </a:r>
            </a:p>
          </p:txBody>
        </p:sp>
        <p:sp>
          <p:nvSpPr>
            <p:cNvPr id="62" name="AutoShape 71"/>
            <p:cNvSpPr>
              <a:spLocks noChangeArrowheads="1"/>
            </p:cNvSpPr>
            <p:nvPr/>
          </p:nvSpPr>
          <p:spPr bwMode="auto">
            <a:xfrm>
              <a:off x="958850" y="1830388"/>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Juha Korhonen</a:t>
              </a:r>
            </a:p>
          </p:txBody>
        </p:sp>
        <p:sp>
          <p:nvSpPr>
            <p:cNvPr id="63" name="AutoShape 72"/>
            <p:cNvSpPr>
              <a:spLocks noChangeArrowheads="1"/>
            </p:cNvSpPr>
            <p:nvPr/>
          </p:nvSpPr>
          <p:spPr bwMode="auto">
            <a:xfrm>
              <a:off x="939800" y="55006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IssamToufik</a:t>
              </a:r>
            </a:p>
          </p:txBody>
        </p:sp>
        <p:sp>
          <p:nvSpPr>
            <p:cNvPr id="64" name="AutoShape 75"/>
            <p:cNvSpPr>
              <a:spLocks noChangeArrowheads="1"/>
            </p:cNvSpPr>
            <p:nvPr/>
          </p:nvSpPr>
          <p:spPr bwMode="auto">
            <a:xfrm>
              <a:off x="958850" y="2135188"/>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Mirko Cano</a:t>
              </a:r>
            </a:p>
          </p:txBody>
        </p:sp>
        <p:sp>
          <p:nvSpPr>
            <p:cNvPr id="65" name="AutoShape 76"/>
            <p:cNvSpPr>
              <a:spLocks noChangeArrowheads="1"/>
            </p:cNvSpPr>
            <p:nvPr/>
          </p:nvSpPr>
          <p:spPr bwMode="auto">
            <a:xfrm>
              <a:off x="7162800" y="3200400"/>
              <a:ext cx="1778000" cy="3921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Nicolas Barbance</a:t>
              </a:r>
              <a:br>
                <a:rPr lang="en-US" altLang="en-US" sz="800">
                  <a:latin typeface="Arial" panose="020B0604020202020204" pitchFamily="34" charset="0"/>
                </a:rPr>
              </a:br>
              <a:r>
                <a:rPr lang="en-US" altLang="en-US" sz="800">
                  <a:latin typeface="Arial" panose="020B0604020202020204" pitchFamily="34" charset="0"/>
                </a:rPr>
                <a:t>IT Systems Administrator</a:t>
              </a:r>
              <a:r>
                <a:rPr lang="en-GB" altLang="en-US" sz="800">
                  <a:latin typeface="Arial" panose="020B0604020202020204" pitchFamily="34" charset="0"/>
                </a:rPr>
                <a:t> </a:t>
              </a:r>
              <a:endParaRPr lang="en-US" altLang="en-US" sz="800">
                <a:latin typeface="Arial" panose="020B0604020202020204" pitchFamily="34" charset="0"/>
              </a:endParaRPr>
            </a:p>
          </p:txBody>
        </p:sp>
        <p:sp>
          <p:nvSpPr>
            <p:cNvPr id="66" name="AutoShape 23"/>
            <p:cNvSpPr>
              <a:spLocks noChangeArrowheads="1"/>
            </p:cNvSpPr>
            <p:nvPr/>
          </p:nvSpPr>
          <p:spPr bwMode="auto">
            <a:xfrm>
              <a:off x="2495550" y="2844800"/>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4</a:t>
              </a:r>
            </a:p>
          </p:txBody>
        </p:sp>
        <p:sp>
          <p:nvSpPr>
            <p:cNvPr id="67" name="AutoShape 74"/>
            <p:cNvSpPr>
              <a:spLocks noChangeArrowheads="1"/>
            </p:cNvSpPr>
            <p:nvPr/>
          </p:nvSpPr>
          <p:spPr bwMode="auto">
            <a:xfrm>
              <a:off x="947738" y="27908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Yong-Jun Chung</a:t>
              </a:r>
            </a:p>
          </p:txBody>
        </p:sp>
        <p:sp>
          <p:nvSpPr>
            <p:cNvPr id="68" name="AutoShape 34"/>
            <p:cNvSpPr>
              <a:spLocks noChangeArrowheads="1"/>
            </p:cNvSpPr>
            <p:nvPr/>
          </p:nvSpPr>
          <p:spPr bwMode="auto">
            <a:xfrm>
              <a:off x="7181850" y="3916363"/>
              <a:ext cx="1763713" cy="317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Olivier Genoud</a:t>
              </a:r>
            </a:p>
            <a:p>
              <a:pPr algn="ctr" eaLnBrk="0" hangingPunct="0"/>
              <a:r>
                <a:rPr lang="en-US" altLang="en-US" sz="800">
                  <a:latin typeface="Arial" panose="020B0604020202020204" pitchFamily="34" charset="0"/>
                </a:rPr>
                <a:t>TTCN Support</a:t>
              </a:r>
            </a:p>
          </p:txBody>
        </p:sp>
        <p:sp>
          <p:nvSpPr>
            <p:cNvPr id="69" name="AutoShape 72"/>
            <p:cNvSpPr>
              <a:spLocks noChangeArrowheads="1"/>
            </p:cNvSpPr>
            <p:nvPr/>
          </p:nvSpPr>
          <p:spPr bwMode="auto">
            <a:xfrm>
              <a:off x="939800" y="5838825"/>
              <a:ext cx="1211263" cy="187325"/>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Bernt Mattsson</a:t>
              </a:r>
            </a:p>
          </p:txBody>
        </p:sp>
        <p:sp>
          <p:nvSpPr>
            <p:cNvPr id="70" name="Line 57"/>
            <p:cNvSpPr>
              <a:spLocks noChangeShapeType="1"/>
            </p:cNvSpPr>
            <p:nvPr/>
          </p:nvSpPr>
          <p:spPr bwMode="auto">
            <a:xfrm>
              <a:off x="2154238" y="944563"/>
              <a:ext cx="4487862"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1" name="AutoShape 78"/>
            <p:cNvSpPr>
              <a:spLocks noChangeArrowheads="1"/>
            </p:cNvSpPr>
            <p:nvPr/>
          </p:nvSpPr>
          <p:spPr bwMode="auto">
            <a:xfrm>
              <a:off x="3227388" y="914400"/>
              <a:ext cx="889000" cy="100013"/>
            </a:xfrm>
            <a:prstGeom prst="flowChartOnlineStorage">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PCG</a:t>
              </a:r>
            </a:p>
          </p:txBody>
        </p:sp>
        <p:sp>
          <p:nvSpPr>
            <p:cNvPr id="72" name="AutoShape 25"/>
            <p:cNvSpPr>
              <a:spLocks noChangeArrowheads="1"/>
            </p:cNvSpPr>
            <p:nvPr/>
          </p:nvSpPr>
          <p:spPr bwMode="auto">
            <a:xfrm>
              <a:off x="936625" y="779463"/>
              <a:ext cx="1209675" cy="276225"/>
            </a:xfrm>
            <a:prstGeom prst="roundRect">
              <a:avLst>
                <a:gd name="adj" fmla="val 24333"/>
              </a:avLst>
            </a:prstGeom>
            <a:solidFill>
              <a:srgbClr val="79BC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Adrian Scrase</a:t>
              </a:r>
            </a:p>
            <a:p>
              <a:pPr algn="ctr" eaLnBrk="0" hangingPunct="0"/>
              <a:r>
                <a:rPr lang="en-US" altLang="en-US" sz="800">
                  <a:latin typeface="Arial" panose="020B0604020202020204" pitchFamily="34" charset="0"/>
                </a:rPr>
                <a:t>CTO, ETSI</a:t>
              </a:r>
            </a:p>
          </p:txBody>
        </p:sp>
        <p:sp>
          <p:nvSpPr>
            <p:cNvPr id="73" name="Line 57"/>
            <p:cNvSpPr>
              <a:spLocks noChangeShapeType="1"/>
            </p:cNvSpPr>
            <p:nvPr/>
          </p:nvSpPr>
          <p:spPr bwMode="auto">
            <a:xfrm>
              <a:off x="2101850" y="1314450"/>
              <a:ext cx="4487863" cy="15875"/>
            </a:xfrm>
            <a:prstGeom prst="line">
              <a:avLst/>
            </a:prstGeom>
            <a:noFill/>
            <a:ln w="28575">
              <a:solidFill>
                <a:srgbClr val="DDDDDD"/>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4" name="AutoShape 24"/>
            <p:cNvSpPr>
              <a:spLocks noChangeArrowheads="1"/>
            </p:cNvSpPr>
            <p:nvPr/>
          </p:nvSpPr>
          <p:spPr bwMode="auto">
            <a:xfrm>
              <a:off x="958850" y="1216025"/>
              <a:ext cx="1211263" cy="190500"/>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Joern Krause</a:t>
              </a:r>
            </a:p>
          </p:txBody>
        </p:sp>
        <p:sp>
          <p:nvSpPr>
            <p:cNvPr id="75" name="AutoShape 66"/>
            <p:cNvSpPr>
              <a:spLocks noChangeArrowheads="1"/>
            </p:cNvSpPr>
            <p:nvPr/>
          </p:nvSpPr>
          <p:spPr bwMode="auto">
            <a:xfrm>
              <a:off x="2484438" y="1266825"/>
              <a:ext cx="889000" cy="100013"/>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a:t>
              </a:r>
            </a:p>
          </p:txBody>
        </p:sp>
        <p:sp>
          <p:nvSpPr>
            <p:cNvPr id="76" name="AutoShape 14"/>
            <p:cNvSpPr>
              <a:spLocks noChangeArrowheads="1"/>
            </p:cNvSpPr>
            <p:nvPr/>
          </p:nvSpPr>
          <p:spPr bwMode="auto">
            <a:xfrm>
              <a:off x="3932238" y="5884863"/>
              <a:ext cx="889000" cy="100012"/>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6</a:t>
              </a:r>
            </a:p>
          </p:txBody>
        </p:sp>
        <p:sp>
          <p:nvSpPr>
            <p:cNvPr id="77" name="Text Box 12"/>
            <p:cNvSpPr txBox="1">
              <a:spLocks noChangeArrowheads="1"/>
            </p:cNvSpPr>
            <p:nvPr/>
          </p:nvSpPr>
          <p:spPr bwMode="auto">
            <a:xfrm>
              <a:off x="7291388" y="6456363"/>
              <a:ext cx="92075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spcBef>
                  <a:spcPct val="50000"/>
                </a:spcBef>
              </a:pPr>
              <a:r>
                <a:rPr lang="en-GB" altLang="en-US" sz="800"/>
                <a:t>2015-09-01</a:t>
              </a:r>
            </a:p>
          </p:txBody>
        </p:sp>
        <p:sp>
          <p:nvSpPr>
            <p:cNvPr id="78" name="AutoShape 72"/>
            <p:cNvSpPr>
              <a:spLocks noChangeArrowheads="1"/>
            </p:cNvSpPr>
            <p:nvPr/>
          </p:nvSpPr>
          <p:spPr bwMode="auto">
            <a:xfrm>
              <a:off x="920750" y="6151563"/>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Saurav Arora</a:t>
              </a:r>
            </a:p>
          </p:txBody>
        </p:sp>
        <p:sp>
          <p:nvSpPr>
            <p:cNvPr id="79" name="AutoShape 59"/>
            <p:cNvSpPr>
              <a:spLocks noChangeArrowheads="1"/>
            </p:cNvSpPr>
            <p:nvPr/>
          </p:nvSpPr>
          <p:spPr bwMode="auto">
            <a:xfrm>
              <a:off x="4375150" y="2509838"/>
              <a:ext cx="889000" cy="98425"/>
            </a:xfrm>
            <a:prstGeom prst="flowChartOnlineStorage">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SA 3-LI</a:t>
              </a:r>
            </a:p>
          </p:txBody>
        </p:sp>
        <p:sp>
          <p:nvSpPr>
            <p:cNvPr id="80" name="AutoShape 75"/>
            <p:cNvSpPr>
              <a:spLocks noChangeArrowheads="1"/>
            </p:cNvSpPr>
            <p:nvPr/>
          </p:nvSpPr>
          <p:spPr bwMode="auto">
            <a:xfrm>
              <a:off x="960438" y="24479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Carmine (Lino) Rizzo</a:t>
              </a:r>
            </a:p>
          </p:txBody>
        </p:sp>
        <p:sp>
          <p:nvSpPr>
            <p:cNvPr id="81" name="Text Box 12"/>
            <p:cNvSpPr txBox="1">
              <a:spLocks noChangeArrowheads="1"/>
            </p:cNvSpPr>
            <p:nvPr/>
          </p:nvSpPr>
          <p:spPr bwMode="auto">
            <a:xfrm>
              <a:off x="7272338" y="6418263"/>
              <a:ext cx="92075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spcBef>
                  <a:spcPct val="50000"/>
                </a:spcBef>
              </a:pPr>
              <a:r>
                <a:rPr lang="en-GB" altLang="en-US" sz="800"/>
                <a:t>2016-06-01</a:t>
              </a:r>
            </a:p>
          </p:txBody>
        </p:sp>
        <p:sp>
          <p:nvSpPr>
            <p:cNvPr id="82" name="AutoShape 38"/>
            <p:cNvSpPr>
              <a:spLocks noChangeArrowheads="1"/>
            </p:cNvSpPr>
            <p:nvPr/>
          </p:nvSpPr>
          <p:spPr bwMode="auto">
            <a:xfrm>
              <a:off x="2482850" y="5208588"/>
              <a:ext cx="889000" cy="100012"/>
            </a:xfrm>
            <a:prstGeom prst="flowChartOnlineStorage">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GB" altLang="en-US" sz="800"/>
                <a:t>RAN 6</a:t>
              </a:r>
            </a:p>
          </p:txBody>
        </p:sp>
        <p:sp>
          <p:nvSpPr>
            <p:cNvPr id="83" name="AutoShape 72"/>
            <p:cNvSpPr>
              <a:spLocks noChangeArrowheads="1"/>
            </p:cNvSpPr>
            <p:nvPr/>
          </p:nvSpPr>
          <p:spPr bwMode="auto">
            <a:xfrm>
              <a:off x="942975" y="2792413"/>
              <a:ext cx="1211263" cy="188912"/>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Kyoung-Seok Oh</a:t>
              </a:r>
            </a:p>
          </p:txBody>
        </p:sp>
        <p:sp>
          <p:nvSpPr>
            <p:cNvPr id="84" name="AutoShape 43"/>
            <p:cNvSpPr>
              <a:spLocks noChangeArrowheads="1"/>
            </p:cNvSpPr>
            <p:nvPr/>
          </p:nvSpPr>
          <p:spPr bwMode="auto">
            <a:xfrm>
              <a:off x="925513" y="4162425"/>
              <a:ext cx="1211262" cy="188913"/>
            </a:xfrm>
            <a:prstGeom prst="roundRect">
              <a:avLst>
                <a:gd name="adj" fmla="val 24333"/>
              </a:avLst>
            </a:prstGeom>
            <a:solidFill>
              <a:srgbClr val="9FCFFF"/>
            </a:solidFill>
            <a:ln w="12700">
              <a:solidFill>
                <a:srgbClr val="99CCFF"/>
              </a:solidFill>
              <a:round/>
              <a:headEnd/>
              <a:tailEnd/>
            </a:ln>
          </p:spPr>
          <p:txBody>
            <a:bodyPr wrap="none" lIns="92075" tIns="46038" rIns="92075" bIns="46038"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0" hangingPunct="0"/>
              <a:r>
                <a:rPr lang="en-US" altLang="en-US" sz="800">
                  <a:latin typeface="Arial" panose="020B0604020202020204" pitchFamily="34" charset="0"/>
                </a:rPr>
                <a:t>Hakim Mkinsi*</a:t>
              </a:r>
            </a:p>
          </p:txBody>
        </p:sp>
        <p:sp>
          <p:nvSpPr>
            <p:cNvPr id="85" name="Text Box 12"/>
            <p:cNvSpPr txBox="1">
              <a:spLocks noChangeArrowheads="1"/>
            </p:cNvSpPr>
            <p:nvPr/>
          </p:nvSpPr>
          <p:spPr bwMode="auto">
            <a:xfrm>
              <a:off x="7354888" y="6394450"/>
              <a:ext cx="92075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spcBef>
                  <a:spcPct val="50000"/>
                </a:spcBef>
              </a:pPr>
              <a:r>
                <a:rPr lang="en-GB" altLang="en-US" sz="800"/>
                <a:t>2017-01-01</a:t>
              </a:r>
            </a:p>
          </p:txBody>
        </p:sp>
        <p:sp>
          <p:nvSpPr>
            <p:cNvPr id="86" name="Text Box 12"/>
            <p:cNvSpPr txBox="1">
              <a:spLocks noChangeArrowheads="1"/>
            </p:cNvSpPr>
            <p:nvPr/>
          </p:nvSpPr>
          <p:spPr bwMode="auto">
            <a:xfrm>
              <a:off x="2193925" y="4271963"/>
              <a:ext cx="1112838"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spcBef>
                  <a:spcPct val="50000"/>
                </a:spcBef>
              </a:pPr>
              <a:r>
                <a:rPr lang="en-GB" altLang="en-US" sz="800"/>
                <a:t>* from 2017-02-06</a:t>
              </a:r>
            </a:p>
          </p:txBody>
        </p:sp>
      </p:gr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157288" y="1000125"/>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900" dirty="0">
                <a:solidFill>
                  <a:srgbClr val="FF0000"/>
                </a:solidFill>
              </a:rPr>
              <a:t>Approved CRs per Release per Year</a:t>
            </a:r>
          </a:p>
          <a:p>
            <a:pPr algn="ctr">
              <a:spcBef>
                <a:spcPct val="0"/>
              </a:spcBef>
              <a:buFontTx/>
              <a:buNone/>
            </a:pPr>
            <a:endParaRPr lang="en-US" altLang="en-US" sz="1200" dirty="0">
              <a:solidFill>
                <a:srgbClr val="FF0000"/>
              </a:solidFill>
            </a:endParaRPr>
          </a:p>
        </p:txBody>
      </p:sp>
      <p:sp>
        <p:nvSpPr>
          <p:cNvPr id="11267" name="Rectangle 3"/>
          <p:cNvSpPr>
            <a:spLocks noChangeArrowheads="1"/>
          </p:cNvSpPr>
          <p:nvPr/>
        </p:nvSpPr>
        <p:spPr bwMode="auto">
          <a:xfrm>
            <a:off x="46210" y="170309"/>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4000" dirty="0">
                <a:solidFill>
                  <a:srgbClr val="FF3300"/>
                </a:solidFill>
              </a:rPr>
              <a:t>Workload: </a:t>
            </a:r>
            <a:r>
              <a:rPr lang="en-US" altLang="en-US" sz="4000" dirty="0" smtClean="0">
                <a:solidFill>
                  <a:srgbClr val="FF3300"/>
                </a:solidFill>
              </a:rPr>
              <a:t>Change Requests</a:t>
            </a:r>
            <a:endParaRPr lang="en-GB" altLang="en-US" sz="4000" dirty="0">
              <a:solidFill>
                <a:srgbClr val="FF3300"/>
              </a:solidFill>
            </a:endParaRPr>
          </a:p>
        </p:txBody>
      </p:sp>
      <p:graphicFrame>
        <p:nvGraphicFramePr>
          <p:cNvPr id="321541" name="Group 5"/>
          <p:cNvGraphicFramePr>
            <a:graphicFrameLocks noGrp="1"/>
          </p:cNvGraphicFramePr>
          <p:nvPr/>
        </p:nvGraphicFramePr>
        <p:xfrm>
          <a:off x="4235450" y="3232150"/>
          <a:ext cx="673100" cy="457200"/>
        </p:xfrm>
        <a:graphic>
          <a:graphicData uri="http://schemas.openxmlformats.org/drawingml/2006/table">
            <a:tbl>
              <a:tblPr/>
              <a:tblGrid>
                <a:gridCol w="673100"/>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21547" name="Group 11"/>
          <p:cNvGraphicFramePr>
            <a:graphicFrameLocks noGrp="1"/>
          </p:cNvGraphicFramePr>
          <p:nvPr/>
        </p:nvGraphicFramePr>
        <p:xfrm>
          <a:off x="4235450" y="3232150"/>
          <a:ext cx="673100" cy="457200"/>
        </p:xfrm>
        <a:graphic>
          <a:graphicData uri="http://schemas.openxmlformats.org/drawingml/2006/table">
            <a:tbl>
              <a:tblPr/>
              <a:tblGrid>
                <a:gridCol w="673100"/>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tr>
            </a:tbl>
          </a:graphicData>
        </a:graphic>
      </p:graphicFrame>
      <p:pic>
        <p:nvPicPr>
          <p:cNvPr id="8" name="Picture 1"/>
          <p:cNvPicPr>
            <a:picLocks noChangeAspect="1" noChangeArrowheads="1"/>
          </p:cNvPicPr>
          <p:nvPr/>
        </p:nvPicPr>
        <p:blipFill>
          <a:blip r:embed="rId2" cstate="print"/>
          <a:srcRect/>
          <a:stretch>
            <a:fillRect/>
          </a:stretch>
        </p:blipFill>
        <p:spPr bwMode="auto">
          <a:xfrm>
            <a:off x="119328" y="2079625"/>
            <a:ext cx="8926773" cy="2062691"/>
          </a:xfrm>
          <a:prstGeom prst="rect">
            <a:avLst/>
          </a:prstGeom>
          <a:noFill/>
          <a:ln w="9525">
            <a:noFill/>
            <a:miter lim="800000"/>
            <a:headEnd/>
            <a:tailEnd/>
          </a:ln>
          <a:effectLst/>
        </p:spPr>
      </p:pic>
      <p:sp>
        <p:nvSpPr>
          <p:cNvPr id="2" name="TextBox 1"/>
          <p:cNvSpPr txBox="1"/>
          <p:nvPr/>
        </p:nvSpPr>
        <p:spPr>
          <a:xfrm>
            <a:off x="593124" y="4563762"/>
            <a:ext cx="7998941" cy="738664"/>
          </a:xfrm>
          <a:prstGeom prst="rect">
            <a:avLst/>
          </a:prstGeom>
          <a:noFill/>
        </p:spPr>
        <p:txBody>
          <a:bodyPr wrap="square" rtlCol="0">
            <a:spAutoFit/>
          </a:bodyPr>
          <a:lstStyle/>
          <a:p>
            <a:r>
              <a:rPr lang="en-GB" sz="1400" dirty="0" smtClean="0">
                <a:latin typeface="+mn-lt"/>
              </a:rPr>
              <a:t>* It should be noted that </a:t>
            </a:r>
            <a:r>
              <a:rPr lang="en-GB" sz="1400" b="1" u="sng" dirty="0" smtClean="0">
                <a:solidFill>
                  <a:srgbClr val="FF0000"/>
                </a:solidFill>
                <a:latin typeface="+mn-lt"/>
              </a:rPr>
              <a:t>9683</a:t>
            </a:r>
            <a:r>
              <a:rPr lang="en-GB" sz="1400" dirty="0" smtClean="0">
                <a:latin typeface="+mn-lt"/>
              </a:rPr>
              <a:t> Change Requests were processed during 2016, which represents the highest peak since 2009 (Release 8 (LTE) freeze).  It is predicted that the Release 15 and Release 16 freezes (5G) will result in an even higher number of Change Requests to be processed (i.e., the Perfect Storm).  </a:t>
            </a:r>
            <a:endParaRPr lang="en-GB" sz="1400" dirty="0">
              <a:latin typeface="+mn-lt"/>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95288" y="549275"/>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GB" altLang="en-US" sz="2900">
              <a:solidFill>
                <a:srgbClr val="FF0000"/>
              </a:solidFill>
            </a:endParaRPr>
          </a:p>
        </p:txBody>
      </p:sp>
      <p:sp>
        <p:nvSpPr>
          <p:cNvPr id="12291" name="Rectangle 3"/>
          <p:cNvSpPr>
            <a:spLocks noChangeArrowheads="1"/>
          </p:cNvSpPr>
          <p:nvPr/>
        </p:nvSpPr>
        <p:spPr bwMode="auto">
          <a:xfrm>
            <a:off x="457200" y="274638"/>
            <a:ext cx="82296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4000">
                <a:solidFill>
                  <a:srgbClr val="FF3300"/>
                </a:solidFill>
              </a:rPr>
              <a:t>Workload: CRs</a:t>
            </a:r>
            <a:endParaRPr lang="en-GB" altLang="en-US" sz="4000">
              <a:solidFill>
                <a:srgbClr val="FF3300"/>
              </a:solidFill>
            </a:endParaRPr>
          </a:p>
        </p:txBody>
      </p:sp>
      <p:graphicFrame>
        <p:nvGraphicFramePr>
          <p:cNvPr id="321541" name="Group 5"/>
          <p:cNvGraphicFramePr>
            <a:graphicFrameLocks noGrp="1"/>
          </p:cNvGraphicFramePr>
          <p:nvPr/>
        </p:nvGraphicFramePr>
        <p:xfrm>
          <a:off x="4235450" y="3232150"/>
          <a:ext cx="673100" cy="457200"/>
        </p:xfrm>
        <a:graphic>
          <a:graphicData uri="http://schemas.openxmlformats.org/drawingml/2006/table">
            <a:tbl>
              <a:tblPr/>
              <a:tblGrid>
                <a:gridCol w="673100"/>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21547" name="Group 11"/>
          <p:cNvGraphicFramePr>
            <a:graphicFrameLocks noGrp="1"/>
          </p:cNvGraphicFramePr>
          <p:nvPr/>
        </p:nvGraphicFramePr>
        <p:xfrm>
          <a:off x="4235450" y="3232150"/>
          <a:ext cx="673100" cy="457200"/>
        </p:xfrm>
        <a:graphic>
          <a:graphicData uri="http://schemas.openxmlformats.org/drawingml/2006/table">
            <a:tbl>
              <a:tblPr/>
              <a:tblGrid>
                <a:gridCol w="673100"/>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tr>
            </a:tbl>
          </a:graphicData>
        </a:graphic>
      </p:graphicFrame>
      <p:pic>
        <p:nvPicPr>
          <p:cNvPr id="7" name="Picture 2"/>
          <p:cNvPicPr>
            <a:picLocks noChangeAspect="1" noChangeArrowheads="1"/>
          </p:cNvPicPr>
          <p:nvPr/>
        </p:nvPicPr>
        <p:blipFill>
          <a:blip r:embed="rId2" cstate="print"/>
          <a:srcRect/>
          <a:stretch>
            <a:fillRect/>
          </a:stretch>
        </p:blipFill>
        <p:spPr bwMode="auto">
          <a:xfrm>
            <a:off x="1169774" y="1089025"/>
            <a:ext cx="6491415" cy="4938829"/>
          </a:xfrm>
          <a:prstGeom prst="rect">
            <a:avLst/>
          </a:prstGeom>
          <a:noFill/>
          <a:ln w="9525">
            <a:noFill/>
            <a:miter lim="800000"/>
            <a:headEnd/>
            <a:tailEnd/>
          </a:ln>
          <a:effectLst/>
        </p:spPr>
      </p:pic>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909763" y="2444750"/>
            <a:ext cx="700563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000">
              <a:latin typeface="Arial" panose="020B0604020202020204" pitchFamily="34" charset="0"/>
            </a:endParaRPr>
          </a:p>
          <a:p>
            <a:pPr eaLnBrk="1" hangingPunct="1">
              <a:spcBef>
                <a:spcPct val="50000"/>
              </a:spcBef>
              <a:buFontTx/>
              <a:buNone/>
            </a:pPr>
            <a:endParaRPr lang="en-GB" altLang="en-US" sz="2000">
              <a:latin typeface="Arial" panose="020B0604020202020204" pitchFamily="34" charset="0"/>
            </a:endParaRPr>
          </a:p>
        </p:txBody>
      </p:sp>
      <p:sp>
        <p:nvSpPr>
          <p:cNvPr id="333827" name="Rectangle 3"/>
          <p:cNvSpPr>
            <a:spLocks noGrp="1" noChangeArrowheads="1"/>
          </p:cNvSpPr>
          <p:nvPr>
            <p:ph type="title"/>
          </p:nvPr>
        </p:nvSpPr>
        <p:spPr>
          <a:xfrm>
            <a:off x="482600" y="503238"/>
            <a:ext cx="6834188" cy="647700"/>
          </a:xfrm>
        </p:spPr>
        <p:txBody>
          <a:bodyPr rtlCol="0">
            <a:normAutofit fontScale="90000"/>
          </a:bodyPr>
          <a:lstStyle/>
          <a:p>
            <a:pPr eaLnBrk="1" fontAlgn="auto" hangingPunct="1">
              <a:spcAft>
                <a:spcPts val="0"/>
              </a:spcAft>
              <a:defRPr/>
            </a:pPr>
            <a:r>
              <a:rPr lang="en-GB" sz="4000" dirty="0" smtClean="0">
                <a:solidFill>
                  <a:srgbClr val="FF3300"/>
                </a:solidFill>
              </a:rPr>
              <a:t>Workload: Committee Support</a:t>
            </a:r>
          </a:p>
        </p:txBody>
      </p:sp>
      <p:sp>
        <p:nvSpPr>
          <p:cNvPr id="13316" name="Text Box 3"/>
          <p:cNvSpPr txBox="1">
            <a:spLocks noChangeArrowheads="1"/>
          </p:cNvSpPr>
          <p:nvPr/>
        </p:nvSpPr>
        <p:spPr bwMode="auto">
          <a:xfrm>
            <a:off x="781050" y="1643063"/>
            <a:ext cx="7637463"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PCG#36 requested that MCC provide support to ad hoc meetings, </a:t>
            </a:r>
            <a:r>
              <a:rPr lang="en-GB" altLang="en-US" sz="1600" dirty="0" err="1">
                <a:latin typeface="Arial" panose="020B0604020202020204" pitchFamily="34" charset="0"/>
              </a:rPr>
              <a:t>bis</a:t>
            </a:r>
            <a:r>
              <a:rPr lang="en-GB" altLang="en-US" sz="1600" dirty="0">
                <a:latin typeface="Arial" panose="020B0604020202020204" pitchFamily="34" charset="0"/>
              </a:rPr>
              <a:t> meetings and workshops to the extent that this is possible within the overall </a:t>
            </a:r>
            <a:r>
              <a:rPr lang="en-GB" altLang="en-US" sz="1600" dirty="0" smtClean="0">
                <a:latin typeface="Arial" panose="020B0604020202020204" pitchFamily="34" charset="0"/>
              </a:rPr>
              <a:t>budget.  This </a:t>
            </a:r>
            <a:r>
              <a:rPr lang="en-GB" altLang="en-US" sz="1600" dirty="0">
                <a:latin typeface="Arial" panose="020B0604020202020204" pitchFamily="34" charset="0"/>
              </a:rPr>
              <a:t>request has been implement and, in most cases, such meetings have received support.    </a:t>
            </a:r>
          </a:p>
          <a:p>
            <a:pPr>
              <a:spcBef>
                <a:spcPct val="50000"/>
              </a:spcBef>
              <a:buFontTx/>
              <a:buNone/>
            </a:pPr>
            <a:r>
              <a:rPr lang="en-GB" altLang="en-US" sz="1600" dirty="0" smtClean="0">
                <a:latin typeface="Arial" panose="020B0604020202020204" pitchFamily="34" charset="0"/>
              </a:rPr>
              <a:t>At PCG#37, I gave warning that the increasing workload was likely to become unsustainable and would necessitate an increase in MCC resources. </a:t>
            </a:r>
            <a:endParaRPr lang="en-GB" altLang="en-US" sz="1600" dirty="0">
              <a:latin typeface="Arial" panose="020B0604020202020204" pitchFamily="34" charset="0"/>
            </a:endParaRPr>
          </a:p>
          <a:p>
            <a:pPr>
              <a:spcBef>
                <a:spcPct val="50000"/>
              </a:spcBef>
              <a:buFontTx/>
              <a:buNone/>
            </a:pPr>
            <a:r>
              <a:rPr lang="en-GB" altLang="en-US" sz="1600" dirty="0" smtClean="0">
                <a:latin typeface="Arial" panose="020B0604020202020204" pitchFamily="34" charset="0"/>
              </a:rPr>
              <a:t>A proposal is therefore made at this PCG to increase MCC resources and this can be found in document PCG38_21.  </a:t>
            </a:r>
            <a:endParaRPr lang="en-GB" altLang="en-US" sz="1600" dirty="0">
              <a:latin typeface="Arial" panose="020B0604020202020204" pitchFamily="34" charset="0"/>
            </a:endParaRPr>
          </a:p>
          <a:p>
            <a:pPr>
              <a:spcBef>
                <a:spcPct val="50000"/>
              </a:spcBef>
              <a:buFontTx/>
              <a:buNone/>
            </a:pPr>
            <a:endParaRPr lang="en-GB" altLang="en-US" sz="1600" dirty="0">
              <a:latin typeface="Arial" panose="020B0604020202020204" pitchFamily="34" charset="0"/>
            </a:endParaRP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220663"/>
            <a:ext cx="8229600" cy="1143000"/>
          </a:xfrm>
        </p:spPr>
        <p:txBody>
          <a:bodyPr/>
          <a:lstStyle/>
          <a:p>
            <a:pPr eaLnBrk="1" hangingPunct="1"/>
            <a:r>
              <a:rPr lang="en-US" altLang="en-US" sz="4000" dirty="0" smtClean="0">
                <a:solidFill>
                  <a:srgbClr val="FF3300"/>
                </a:solidFill>
              </a:rPr>
              <a:t>3GPP Membership</a:t>
            </a:r>
            <a:endParaRPr lang="en-GB" altLang="en-US" sz="4000" dirty="0" smtClean="0">
              <a:solidFill>
                <a:srgbClr val="FF3300"/>
              </a:solidFill>
            </a:endParaRPr>
          </a:p>
        </p:txBody>
      </p:sp>
      <p:sp>
        <p:nvSpPr>
          <p:cNvPr id="323588" name="Text Box 4"/>
          <p:cNvSpPr txBox="1">
            <a:spLocks noChangeArrowheads="1"/>
          </p:cNvSpPr>
          <p:nvPr/>
        </p:nvSpPr>
        <p:spPr bwMode="auto">
          <a:xfrm>
            <a:off x="312738" y="1060450"/>
            <a:ext cx="8424862" cy="615950"/>
          </a:xfrm>
          <a:prstGeom prst="rect">
            <a:avLst/>
          </a:prstGeom>
          <a:noFill/>
          <a:ln w="9525">
            <a:noFill/>
            <a:miter lim="800000"/>
            <a:headEnd/>
            <a:tailEnd/>
          </a:ln>
          <a:effectLst/>
        </p:spPr>
        <p:txBody>
          <a:bodyPr>
            <a:spAutoFit/>
          </a:bodyPr>
          <a:lstStyle/>
          <a:p>
            <a:pPr algn="ctr">
              <a:spcBef>
                <a:spcPct val="50000"/>
              </a:spcBef>
              <a:defRPr/>
            </a:pPr>
            <a:r>
              <a:rPr lang="en-US" sz="1600" dirty="0">
                <a:latin typeface="Arial" charset="0"/>
              </a:rPr>
              <a:t>3GPP Membership currently stands at </a:t>
            </a:r>
            <a:r>
              <a:rPr lang="en-US" sz="1600" i="1" u="sng" dirty="0" smtClean="0">
                <a:latin typeface="Arial" charset="0"/>
              </a:rPr>
              <a:t>566 </a:t>
            </a:r>
            <a:r>
              <a:rPr lang="en-US" sz="1600" dirty="0">
                <a:latin typeface="Arial" charset="0"/>
              </a:rPr>
              <a:t>Individual Members.  In addition, there are </a:t>
            </a:r>
            <a:r>
              <a:rPr lang="en-US" sz="1600" dirty="0" smtClean="0">
                <a:latin typeface="Arial" charset="0"/>
              </a:rPr>
              <a:t>26 </a:t>
            </a:r>
            <a:r>
              <a:rPr lang="en-US" sz="1600" dirty="0">
                <a:latin typeface="Arial" charset="0"/>
              </a:rPr>
              <a:t>companies having Guest Status, which are potential IMs</a:t>
            </a:r>
            <a:r>
              <a:rPr lang="en-US" sz="1800" dirty="0">
                <a:effectLst>
                  <a:outerShdw blurRad="38100" dist="38100" dir="2700000" algn="tl">
                    <a:srgbClr val="C0C0C0"/>
                  </a:outerShdw>
                </a:effectLst>
                <a:latin typeface="Arial" charset="0"/>
              </a:rPr>
              <a:t> </a:t>
            </a:r>
            <a:endParaRPr lang="en-GB" sz="1400" dirty="0">
              <a:effectLst>
                <a:outerShdw blurRad="38100" dist="38100" dir="2700000" algn="tl">
                  <a:srgbClr val="C0C0C0"/>
                </a:outerShdw>
              </a:effectLst>
              <a:latin typeface="Arial" charset="0"/>
            </a:endParaRPr>
          </a:p>
        </p:txBody>
      </p:sp>
      <p:sp>
        <p:nvSpPr>
          <p:cNvPr id="14341" name="Text Box 5"/>
          <p:cNvSpPr txBox="1">
            <a:spLocks noChangeArrowheads="1"/>
          </p:cNvSpPr>
          <p:nvPr/>
        </p:nvSpPr>
        <p:spPr bwMode="auto">
          <a:xfrm>
            <a:off x="219075" y="2635250"/>
            <a:ext cx="18732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000" dirty="0">
                <a:solidFill>
                  <a:srgbClr val="FF0000"/>
                </a:solidFill>
                <a:latin typeface="Arial" panose="020B0604020202020204" pitchFamily="34" charset="0"/>
              </a:rPr>
              <a:t>Number of Individual Members in 3GPP</a:t>
            </a:r>
            <a:endParaRPr lang="en-GB" altLang="en-US" sz="20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0" y="4168775"/>
            <a:ext cx="2478088"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2000" dirty="0">
                <a:solidFill>
                  <a:srgbClr val="FF0000"/>
                </a:solidFill>
                <a:latin typeface="Arial" panose="020B0604020202020204" pitchFamily="34" charset="0"/>
              </a:rPr>
              <a:t>3GPP Individual Members come from </a:t>
            </a:r>
            <a:r>
              <a:rPr lang="en-GB" altLang="en-US" sz="2000" u="sng" dirty="0" smtClean="0">
                <a:solidFill>
                  <a:srgbClr val="FF0000"/>
                </a:solidFill>
                <a:latin typeface="Arial" panose="020B0604020202020204" pitchFamily="34" charset="0"/>
              </a:rPr>
              <a:t>45</a:t>
            </a:r>
            <a:r>
              <a:rPr lang="en-GB" altLang="en-US" sz="2000" dirty="0" smtClean="0">
                <a:solidFill>
                  <a:srgbClr val="FF0000"/>
                </a:solidFill>
                <a:latin typeface="Arial" panose="020B0604020202020204" pitchFamily="34" charset="0"/>
              </a:rPr>
              <a:t> </a:t>
            </a:r>
            <a:r>
              <a:rPr lang="en-GB" altLang="en-US" sz="2000" dirty="0">
                <a:solidFill>
                  <a:srgbClr val="FF0000"/>
                </a:solidFill>
                <a:latin typeface="Arial" panose="020B0604020202020204" pitchFamily="34" charset="0"/>
              </a:rPr>
              <a:t>Countries 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3727250916"/>
              </p:ext>
            </p:extLst>
          </p:nvPr>
        </p:nvGraphicFramePr>
        <p:xfrm>
          <a:off x="2405064" y="1676400"/>
          <a:ext cx="6332536" cy="4692196"/>
        </p:xfrm>
        <a:graphic>
          <a:graphicData uri="http://schemas.openxmlformats.org/presentationml/2006/ole">
            <mc:AlternateContent xmlns:mc="http://schemas.openxmlformats.org/markup-compatibility/2006">
              <mc:Choice xmlns:v="urn:schemas-microsoft-com:vml" Requires="v">
                <p:oleObj spid="_x0000_s14356" name="Chart" r:id="rId3" imgW="6562610" imgH="6400890" progId="MSGraph.Chart.8">
                  <p:embed/>
                </p:oleObj>
              </mc:Choice>
              <mc:Fallback>
                <p:oleObj name="Chart" r:id="rId3" imgW="6562610" imgH="6400890" progId="MSGraph.Chart.8">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5064" y="1676400"/>
                        <a:ext cx="6332536" cy="4692196"/>
                      </a:xfrm>
                      <a:prstGeom prst="rect">
                        <a:avLst/>
                      </a:prstGeom>
                      <a:solidFill>
                        <a:srgbClr val="FFFFFF"/>
                      </a:solidFill>
                      <a:ln w="9525">
                        <a:solidFill>
                          <a:srgbClr val="000000"/>
                        </a:solidFill>
                        <a:miter lim="800000"/>
                        <a:headEnd/>
                        <a:tailEnd/>
                      </a:ln>
                      <a:effectLst/>
                    </p:spPr>
                  </p:pic>
                </p:oleObj>
              </mc:Fallback>
            </mc:AlternateContent>
          </a:graphicData>
        </a:graphic>
      </p:graphicFrame>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96838"/>
            <a:ext cx="8229600" cy="1143000"/>
          </a:xfrm>
        </p:spPr>
        <p:txBody>
          <a:bodyPr/>
          <a:lstStyle/>
          <a:p>
            <a:r>
              <a:rPr lang="en-GB" altLang="en-US" sz="3600" smtClean="0">
                <a:solidFill>
                  <a:srgbClr val="FF0000"/>
                </a:solidFill>
              </a:rPr>
              <a:t>3GPP Member Territories</a:t>
            </a:r>
          </a:p>
        </p:txBody>
      </p:sp>
      <p:graphicFrame>
        <p:nvGraphicFramePr>
          <p:cNvPr id="7" name="Table 6"/>
          <p:cNvGraphicFramePr>
            <a:graphicFrameLocks noGrp="1"/>
          </p:cNvGraphicFramePr>
          <p:nvPr/>
        </p:nvGraphicFramePr>
        <p:xfrm>
          <a:off x="976313" y="1595438"/>
          <a:ext cx="7793037" cy="3027362"/>
        </p:xfrm>
        <a:graphic>
          <a:graphicData uri="http://schemas.openxmlformats.org/drawingml/2006/table">
            <a:tbl>
              <a:tblPr firstRow="1" bandRow="1">
                <a:tableStyleId>{5C22544A-7EE6-4342-B048-85BDC9FD1C3A}</a:tableStyleId>
              </a:tblPr>
              <a:tblGrid>
                <a:gridCol w="1468952"/>
                <a:gridCol w="1235853"/>
                <a:gridCol w="1582849"/>
                <a:gridCol w="1658144"/>
                <a:gridCol w="1847239"/>
              </a:tblGrid>
              <a:tr h="3027362">
                <a:tc>
                  <a:txBody>
                    <a:bodyPr/>
                    <a:lstStyle/>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AUSTRIA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AZERBAIJAN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BELGIUM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BOTSWANA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BRAZIL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CANADA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10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1000" b="1" kern="1200" dirty="0" smtClean="0">
                          <a:solidFill>
                            <a:srgbClr val="000000"/>
                          </a:solidFill>
                          <a:latin typeface="+mn-lt"/>
                          <a:ea typeface="Times New Roman" panose="02020603050405020304" pitchFamily="18" charset="0"/>
                          <a:cs typeface="Times New Roman" panose="02020603050405020304" pitchFamily="18" charset="0"/>
                        </a:rPr>
                        <a:t>CZECH REPUBLIC </a:t>
                      </a:r>
                      <a:endParaRPr lang="en-GB" sz="10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a:latin typeface="+mj-lt"/>
                      </a:endParaRPr>
                    </a:p>
                  </a:txBody>
                  <a:tcPr marL="91430" marR="91430" marT="45718" marB="45718">
                    <a:solidFill>
                      <a:schemeClr val="bg1"/>
                    </a:solidFill>
                  </a:tcPr>
                </a:tc>
                <a:tc>
                  <a:txBody>
                    <a:bodyPr/>
                    <a:lstStyle/>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DENMARK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ESTONIA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FINLAND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FRANCE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GERMANY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HONG KONG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INDIA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INDONESIA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10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1000" b="1" kern="1200" dirty="0" smtClean="0">
                          <a:solidFill>
                            <a:srgbClr val="000000"/>
                          </a:solidFill>
                          <a:latin typeface="+mn-lt"/>
                          <a:ea typeface="Times New Roman" panose="02020603050405020304" pitchFamily="18" charset="0"/>
                          <a:cs typeface="Times New Roman" panose="02020603050405020304" pitchFamily="18" charset="0"/>
                        </a:rPr>
                        <a:t>IRELAND </a:t>
                      </a:r>
                      <a:endParaRPr lang="en-GB" sz="10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a:latin typeface="+mj-lt"/>
                      </a:endParaRPr>
                    </a:p>
                  </a:txBody>
                  <a:tcPr marL="91430" marR="91430" marT="45718" marB="45718">
                    <a:solidFill>
                      <a:schemeClr val="bg1"/>
                    </a:solidFill>
                  </a:tcPr>
                </a:tc>
                <a:tc>
                  <a:txBody>
                    <a:bodyPr/>
                    <a:lstStyle/>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ISRAEL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ITALY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JAPAN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KOREA (REPUBLIC OF)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LEBANON </a:t>
                      </a:r>
                      <a:endParaRPr lang="en-GB" sz="10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j-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NETHERLANDS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NORWAY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a:latin typeface="+mj-lt"/>
                      </a:endParaRPr>
                    </a:p>
                  </a:txBody>
                  <a:tcPr marL="91430" marR="91430" marT="45718" marB="45718">
                    <a:solidFill>
                      <a:schemeClr val="bg1"/>
                    </a:solidFill>
                  </a:tcPr>
                </a:tc>
                <a:tc>
                  <a:txBody>
                    <a:bodyPr/>
                    <a:lstStyle/>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POLAND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PORTUGAL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QATAR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ROMANIA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RUSSIAN FEDERATION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1000" dirty="0" smtClean="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SINGAPORE </a:t>
                      </a:r>
                      <a:endParaRPr lang="en-GB" sz="10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SLOVAKIA </a:t>
                      </a:r>
                      <a:endParaRPr lang="en-GB" sz="10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SLOVENIA </a:t>
                      </a:r>
                      <a:endParaRPr lang="en-GB" sz="1000" dirty="0" smtClean="0">
                        <a:effectLst/>
                        <a:latin typeface="+mn-lt"/>
                        <a:ea typeface="Calibri" panose="020F0502020204030204" pitchFamily="34" charset="0"/>
                        <a:cs typeface="Times New Roman" panose="02020603050405020304" pitchFamily="18" charset="0"/>
                      </a:endParaRPr>
                    </a:p>
                    <a:p>
                      <a:endParaRPr lang="en-GB" sz="1000" dirty="0">
                        <a:latin typeface="+mj-lt"/>
                      </a:endParaRPr>
                    </a:p>
                  </a:txBody>
                  <a:tcPr marL="91430" marR="91430" marT="45718" marB="45718">
                    <a:solidFill>
                      <a:schemeClr val="bg1"/>
                    </a:solidFill>
                  </a:tcPr>
                </a:tc>
                <a:tc>
                  <a:txBody>
                    <a:bodyPr/>
                    <a:lstStyle/>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SOUTH AFRICA </a:t>
                      </a:r>
                      <a:endParaRPr lang="en-GB" sz="10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SPAIN </a:t>
                      </a:r>
                      <a:endParaRPr lang="en-GB" sz="10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SWEDEN </a:t>
                      </a:r>
                      <a:endParaRPr lang="en-GB" sz="10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latin typeface="+mn-lt"/>
                          <a:ea typeface="Times New Roman" panose="02020603050405020304" pitchFamily="18" charset="0"/>
                          <a:cs typeface="Times New Roman" panose="02020603050405020304" pitchFamily="18" charset="0"/>
                        </a:rPr>
                        <a:t>SWITZERLAND</a:t>
                      </a:r>
                      <a:endParaRPr lang="en-GB" sz="1000" dirty="0" smtClean="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1000" dirty="0" smtClean="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1000" dirty="0" smtClean="0">
                          <a:solidFill>
                            <a:srgbClr val="000000"/>
                          </a:solidFill>
                          <a:ea typeface="Times New Roman" panose="02020603050405020304" pitchFamily="18" charset="0"/>
                          <a:cs typeface="Times New Roman" panose="02020603050405020304" pitchFamily="18" charset="0"/>
                        </a:rPr>
                        <a:t>TAIWAN, PROVINCE OF CHINA </a:t>
                      </a:r>
                      <a:endParaRPr lang="en-GB" sz="1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TURKEY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UNITED ARAB EMIRATES </a:t>
                      </a:r>
                      <a:endParaRPr lang="en-GB"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10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1000" dirty="0" smtClean="0">
                          <a:solidFill>
                            <a:srgbClr val="000000"/>
                          </a:solidFill>
                          <a:ea typeface="Times New Roman" panose="02020603050405020304" pitchFamily="18" charset="0"/>
                          <a:cs typeface="Times New Roman" panose="02020603050405020304" pitchFamily="18" charset="0"/>
                        </a:rPr>
                        <a:t>UNITED STATES</a:t>
                      </a:r>
                      <a:endParaRPr lang="en-GB" sz="1000" dirty="0">
                        <a:latin typeface="+mj-lt"/>
                      </a:endParaRPr>
                    </a:p>
                  </a:txBody>
                  <a:tcPr marL="91430" marR="91430" marT="45718" marB="45718">
                    <a:solidFill>
                      <a:schemeClr val="bg1"/>
                    </a:solidFill>
                  </a:tcPr>
                </a:tc>
              </a:tr>
            </a:tbl>
          </a:graphicData>
        </a:graphic>
      </p:graphicFrame>
      <p:sp>
        <p:nvSpPr>
          <p:cNvPr id="8" name="Rectangle 7"/>
          <p:cNvSpPr/>
          <p:nvPr/>
        </p:nvSpPr>
        <p:spPr>
          <a:xfrm>
            <a:off x="4489450" y="-200025"/>
            <a:ext cx="4572000" cy="1211263"/>
          </a:xfrm>
          <a:prstGeom prst="rect">
            <a:avLst/>
          </a:prstGeom>
        </p:spPr>
        <p:txBody>
          <a:bodyPr>
            <a:spAutoFit/>
          </a:bodyPr>
          <a:lstStyle/>
          <a:p>
            <a:pPr>
              <a:lnSpc>
                <a:spcPct val="107000"/>
              </a:lnSpc>
              <a:spcAft>
                <a:spcPts val="0"/>
              </a:spcAft>
              <a:defRPr/>
            </a:pPr>
            <a:r>
              <a:rPr lang="en-GB"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dirty="0">
                <a:solidFill>
                  <a:srgbClr val="000000"/>
                </a:solidFill>
                <a:ea typeface="Times New Roman" panose="02020603050405020304" pitchFamily="18" charset="0"/>
                <a:cs typeface="Times New Roman" panose="02020603050405020304" pitchFamily="18" charset="0"/>
              </a:rPr>
              <a:t> </a:t>
            </a:r>
            <a:r>
              <a:rPr lang="en-GB" dirty="0">
                <a:solidFill>
                  <a:srgbClr val="000000"/>
                </a:solidFill>
                <a:latin typeface="+mn-lt"/>
                <a:ea typeface="Times New Roman" panose="02020603050405020304" pitchFamily="18" charset="0"/>
                <a:cs typeface="Times New Roman" panose="02020603050405020304" pitchFamily="18" charset="0"/>
              </a:rPr>
              <a:t> </a:t>
            </a:r>
            <a:endParaRPr lang="en-GB"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a:pPr>
            <a:r>
              <a:rPr lang="en-GB" sz="1400" dirty="0">
                <a:latin typeface="Calibri" panose="020F0502020204030204" pitchFamily="34" charset="0"/>
                <a:ea typeface="Calibri" panose="020F0502020204030204" pitchFamily="34" charset="0"/>
                <a:cs typeface="Times New Roman" panose="02020603050405020304" pitchFamily="18" charset="0"/>
              </a:rPr>
              <a:t/>
            </a:r>
            <a:br>
              <a:rPr lang="en-GB" sz="1400" dirty="0">
                <a:latin typeface="Calibri" panose="020F0502020204030204" pitchFamily="34" charset="0"/>
                <a:ea typeface="Calibri" panose="020F0502020204030204" pitchFamily="34" charset="0"/>
                <a:cs typeface="Times New Roman" panose="02020603050405020304" pitchFamily="18" charset="0"/>
              </a:rPr>
            </a:br>
            <a:r>
              <a:rPr lang="en-GB" sz="14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457200" y="4818063"/>
            <a:ext cx="777240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80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800" dirty="0">
                <a:cs typeface="Arial" panose="020B0604020202020204" pitchFamily="34" charset="0"/>
              </a:rPr>
              <a:t>Note: Membership is growing </a:t>
            </a:r>
            <a:r>
              <a:rPr lang="en-GB" altLang="en-US" sz="1800" dirty="0" smtClean="0">
                <a:cs typeface="Arial" panose="020B0604020202020204" pitchFamily="34" charset="0"/>
              </a:rPr>
              <a:t>substantially, and also outside </a:t>
            </a:r>
            <a:r>
              <a:rPr lang="en-GB" altLang="en-US" sz="1800" dirty="0">
                <a:cs typeface="Arial" panose="020B0604020202020204" pitchFamily="34" charset="0"/>
              </a:rPr>
              <a:t>of traditional 3GPP territories.  This may well lead to proposals for 3GPP meetings to be held in such locations.  </a:t>
            </a:r>
          </a:p>
          <a:p>
            <a:pPr lvl="1" eaLnBrk="1" hangingPunct="1">
              <a:buClr>
                <a:srgbClr val="003366"/>
              </a:buClr>
              <a:buFont typeface="Arial" panose="020B0604020202020204" pitchFamily="34" charset="0"/>
              <a:buNone/>
            </a:pPr>
            <a:endParaRPr lang="en-GB" altLang="en-US" sz="1800" dirty="0">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27636</TotalTime>
  <Words>673</Words>
  <Application>Microsoft Office PowerPoint</Application>
  <PresentationFormat>On-screen Show (4:3)</PresentationFormat>
  <Paragraphs>218</Paragraphs>
  <Slides>12</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8" baseType="lpstr">
      <vt:lpstr>ＭＳ Ｐゴシック</vt:lpstr>
      <vt:lpstr>Arial</vt:lpstr>
      <vt:lpstr>Calibri</vt:lpstr>
      <vt:lpstr>Times New Roman</vt:lpstr>
      <vt:lpstr>Office Theme</vt:lpstr>
      <vt:lpstr>Chart</vt:lpstr>
      <vt:lpstr>  MCC Activity Report   </vt:lpstr>
      <vt:lpstr>Contents</vt:lpstr>
      <vt:lpstr>Departures and Arrivals</vt:lpstr>
      <vt:lpstr>Resource Allocation</vt:lpstr>
      <vt:lpstr>PowerPoint Presentation</vt:lpstr>
      <vt:lpstr>PowerPoint Presentation</vt:lpstr>
      <vt:lpstr>Workload: Committee Support</vt:lpstr>
      <vt:lpstr>3GPP Membership</vt:lpstr>
      <vt:lpstr>3GPP Member Territories</vt:lpstr>
      <vt:lpstr>Individual Members in 3GPP</vt:lpstr>
      <vt:lpstr>Antitrust Training</vt:lpstr>
      <vt:lpstr>Summary and Outlook</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367</cp:revision>
  <cp:lastPrinted>2016-04-06T14:14:09Z</cp:lastPrinted>
  <dcterms:created xsi:type="dcterms:W3CDTF">2008-08-30T09:32:10Z</dcterms:created>
  <dcterms:modified xsi:type="dcterms:W3CDTF">2017-04-09T10:17:55Z</dcterms:modified>
</cp:coreProperties>
</file>