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91" r:id="rId5"/>
  </p:sldMasterIdLst>
  <p:notesMasterIdLst>
    <p:notesMasterId r:id="rId8"/>
  </p:notesMasterIdLst>
  <p:sldIdLst>
    <p:sldId id="434" r:id="rId6"/>
    <p:sldId id="1118" r:id="rId7"/>
  </p:sldIdLst>
  <p:sldSz cx="12192000" cy="6858000"/>
  <p:notesSz cx="7102475" cy="9037638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9657"/>
    <a:srgbClr val="0066FF"/>
    <a:srgbClr val="92D050"/>
    <a:srgbClr val="C5C5C5"/>
    <a:srgbClr val="C800BE"/>
    <a:srgbClr val="FA7100"/>
    <a:srgbClr val="FFA7A7"/>
    <a:srgbClr val="53FFA1"/>
    <a:srgbClr val="FF5B5B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449" autoAdjust="0"/>
    <p:restoredTop sz="94660"/>
  </p:normalViewPr>
  <p:slideViewPr>
    <p:cSldViewPr snapToGrid="0">
      <p:cViewPr varScale="1">
        <p:scale>
          <a:sx n="67" d="100"/>
          <a:sy n="67" d="100"/>
        </p:scale>
        <p:origin x="837" y="5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12/11/2024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39788" y="1130300"/>
            <a:ext cx="5422900" cy="30495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349363"/>
            <a:ext cx="5681980" cy="355857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18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769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49511" indent="-249511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7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95577" indent="-246068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51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87271" indent="-185841">
              <a:spcBef>
                <a:spcPts val="0"/>
              </a:spcBef>
              <a:spcAft>
                <a:spcPts val="650"/>
              </a:spcAft>
              <a:buSzPct val="66000"/>
              <a:buFont typeface="Wingdings" panose="05000000000000000000" pitchFamily="2" charset="2"/>
              <a:buChar char="§"/>
              <a:defRPr sz="13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868982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250650" indent="0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None/>
              <a:defRPr sz="8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500389" indent="0">
              <a:spcBef>
                <a:spcPts val="0"/>
              </a:spcBef>
              <a:spcAft>
                <a:spcPts val="650"/>
              </a:spcAft>
              <a:buNone/>
              <a:defRPr sz="75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750128" indent="0">
              <a:spcBef>
                <a:spcPts val="0"/>
              </a:spcBef>
              <a:spcAft>
                <a:spcPts val="650"/>
              </a:spcAft>
              <a:buNone/>
              <a:defRPr sz="65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7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50"/>
              </a:spcAft>
              <a:defRPr baseline="0"/>
            </a:lvl1pPr>
            <a:lvl2pPr>
              <a:spcAft>
                <a:spcPts val="650"/>
              </a:spcAft>
              <a:defRPr/>
            </a:lvl2pPr>
            <a:lvl3pPr>
              <a:spcAft>
                <a:spcPts val="650"/>
              </a:spcAft>
              <a:defRPr/>
            </a:lvl3pPr>
            <a:lvl4pPr>
              <a:spcAft>
                <a:spcPts val="650"/>
              </a:spcAft>
              <a:defRPr/>
            </a:lvl4pPr>
            <a:lvl5pPr>
              <a:spcAft>
                <a:spcPts val="65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6" y="372353"/>
            <a:ext cx="1097280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501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95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1845582" y="6319707"/>
            <a:ext cx="2046914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052" tIns="78052" rIns="78052" bIns="780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3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6" y="0"/>
            <a:ext cx="1948374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n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9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5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558806" y="6452039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hdr="0" dt="0"/>
  <p:txStyles>
    <p:titleStyle>
      <a:lvl1pPr algn="l" defTabSz="991155" rtl="0" eaLnBrk="1" latinLnBrk="0" hangingPunct="1">
        <a:spcBef>
          <a:spcPct val="0"/>
        </a:spcBef>
        <a:buNone/>
        <a:defRPr sz="21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1684" indent="-371684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3469" kern="1200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3034" kern="1200">
          <a:solidFill>
            <a:schemeClr val="tx1"/>
          </a:solidFill>
          <a:latin typeface="+mn-lt"/>
          <a:ea typeface="+mn-ea"/>
          <a:cs typeface="+mn-cs"/>
        </a:defRPr>
      </a:lvl2pPr>
      <a:lvl3pPr marL="1238943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2" kern="1200">
          <a:solidFill>
            <a:schemeClr val="tx1"/>
          </a:solidFill>
          <a:latin typeface="+mn-lt"/>
          <a:ea typeface="+mn-ea"/>
          <a:cs typeface="+mn-cs"/>
        </a:defRPr>
      </a:lvl3pPr>
      <a:lvl4pPr marL="1734520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67" kern="1200">
          <a:solidFill>
            <a:schemeClr val="tx1"/>
          </a:solidFill>
          <a:latin typeface="+mn-lt"/>
          <a:ea typeface="+mn-ea"/>
          <a:cs typeface="+mn-cs"/>
        </a:defRPr>
      </a:lvl4pPr>
      <a:lvl5pPr marL="2230097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»"/>
        <a:defRPr sz="2167" kern="1200">
          <a:solidFill>
            <a:schemeClr val="tx1"/>
          </a:solidFill>
          <a:latin typeface="+mn-lt"/>
          <a:ea typeface="+mn-ea"/>
          <a:cs typeface="+mn-cs"/>
        </a:defRPr>
      </a:lvl5pPr>
      <a:lvl6pPr marL="2725674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6pPr>
      <a:lvl7pPr marL="3221252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7pPr>
      <a:lvl8pPr marL="3716829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8pPr>
      <a:lvl9pPr marL="4212406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1B2C798-C6B2-4522-A8CF-E337BBB7A7E8}"/>
              </a:ext>
            </a:extLst>
          </p:cNvPr>
          <p:cNvSpPr txBox="1">
            <a:spLocks/>
          </p:cNvSpPr>
          <p:nvPr userDrawn="1"/>
        </p:nvSpPr>
        <p:spPr>
          <a:xfrm>
            <a:off x="11816871" y="6644545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19755" y="3136288"/>
            <a:ext cx="10363201" cy="1470025"/>
          </a:xfrm>
        </p:spPr>
        <p:txBody>
          <a:bodyPr/>
          <a:lstStyle/>
          <a:p>
            <a:r>
              <a:rPr lang="en-US" sz="3600" dirty="0">
                <a:solidFill>
                  <a:schemeClr val="tx1"/>
                </a:solidFill>
              </a:rPr>
              <a:t> Way forward on NES</a:t>
            </a:r>
            <a:br>
              <a:rPr lang="en-US" sz="3600" dirty="0">
                <a:solidFill>
                  <a:schemeClr val="tx1"/>
                </a:solidFill>
              </a:rPr>
            </a:br>
            <a:r>
              <a:rPr lang="en-US" sz="3600" dirty="0">
                <a:solidFill>
                  <a:schemeClr val="tx1"/>
                </a:solidFill>
              </a:rPr>
              <a:t>RAN2 chair (InterDigital)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4C07CE-5B29-4702-9D1C-D0C398AA13C3}"/>
              </a:ext>
            </a:extLst>
          </p:cNvPr>
          <p:cNvSpPr txBox="1"/>
          <p:nvPr/>
        </p:nvSpPr>
        <p:spPr>
          <a:xfrm>
            <a:off x="5622284" y="822255"/>
            <a:ext cx="6460672" cy="6842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TSG RAN Meeting #106	    </a:t>
            </a:r>
            <a:r>
              <a:rPr lang="en-US" sz="1800" b="1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Aptos" panose="020B0004020202020204" pitchFamily="34" charset="0"/>
              </a:rPr>
              <a:t>RP-243297</a:t>
            </a:r>
            <a:endParaRPr lang="en-US" sz="105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Dec 9-12, 2024</a:t>
            </a:r>
            <a:endParaRPr lang="en-US" sz="1463" dirty="0"/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9B9B76-F0F2-C5A0-CC0C-966CBE1BFF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 on NES</a:t>
            </a:r>
            <a:br>
              <a:rPr lang="en-US" dirty="0"/>
            </a:br>
            <a:endParaRPr lang="en-US" i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B34F61-032B-0E06-F629-BFDAE1FAEF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3" y="887622"/>
            <a:ext cx="11184467" cy="5403848"/>
          </a:xfrm>
        </p:spPr>
        <p:txBody>
          <a:bodyPr/>
          <a:lstStyle/>
          <a:p>
            <a:r>
              <a:rPr lang="en-US" sz="2800" dirty="0"/>
              <a:t>RAN confirms that Case 2 also includes the case where a particular Cell A can switch to become a NES Cell.    This means that Cell A can provide UL-WUS configuration for itself before becoming a NES cell.</a:t>
            </a:r>
          </a:p>
          <a:p>
            <a:pPr lvl="1"/>
            <a:r>
              <a:rPr lang="en-US" sz="2368" dirty="0"/>
              <a:t>No further optimizations will be considered for NES UEs for this scenario.     </a:t>
            </a:r>
          </a:p>
          <a:p>
            <a:pPr lvl="1"/>
            <a:r>
              <a:rPr lang="en-US" sz="2368" dirty="0"/>
              <a:t>No further optimizations to handle non-NES capable UEs will be considered for this scenario.  It is assumed that these UEs can be handled by careful deployment.  </a:t>
            </a:r>
          </a:p>
          <a:p>
            <a:pPr lvl="1"/>
            <a:r>
              <a:rPr lang="en-US" sz="2368" dirty="0"/>
              <a:t>No WID update is required</a:t>
            </a:r>
            <a:endParaRPr lang="en-US" sz="2800" dirty="0"/>
          </a:p>
          <a:p>
            <a:r>
              <a:rPr lang="en-US" sz="2800" dirty="0"/>
              <a:t>On RRC Connected mode</a:t>
            </a:r>
          </a:p>
          <a:p>
            <a:pPr lvl="1"/>
            <a:r>
              <a:rPr lang="en-US" sz="2368" dirty="0"/>
              <a:t>The scope of WID will not be updated to include RRC Connected.  </a:t>
            </a:r>
          </a:p>
          <a:p>
            <a:pPr lvl="1"/>
            <a:r>
              <a:rPr lang="en-US" sz="2368" dirty="0"/>
              <a:t>However, RAN2 will address the specific case of RLF, to use the same procedure as idle/inactive to request OD-SIB1 transmission.  No need to change the scope of WI to indicate this. </a:t>
            </a:r>
          </a:p>
        </p:txBody>
      </p:sp>
    </p:spTree>
    <p:extLst>
      <p:ext uri="{BB962C8B-B14F-4D97-AF65-F5344CB8AC3E}">
        <p14:creationId xmlns:p14="http://schemas.microsoft.com/office/powerpoint/2010/main" val="970780023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6DF1AD114663945A6BE9B51BE484023" ma:contentTypeVersion="18" ma:contentTypeDescription="Create a new document." ma:contentTypeScope="" ma:versionID="85fd0cfc87120fc1178fa72525c26bdb">
  <xsd:schema xmlns:xsd="http://www.w3.org/2001/XMLSchema" xmlns:xs="http://www.w3.org/2001/XMLSchema" xmlns:p="http://schemas.microsoft.com/office/2006/metadata/properties" xmlns:ns3="3bf2a938-977f-4d5f-8f64-920cbfce838e" xmlns:ns4="bb9c9243-6514-496e-9bea-3e67ed9ba0ed" targetNamespace="http://schemas.microsoft.com/office/2006/metadata/properties" ma:root="true" ma:fieldsID="a35d3c64bd88e351b91225b9cb5e921c" ns3:_="" ns4:_="">
    <xsd:import namespace="3bf2a938-977f-4d5f-8f64-920cbfce838e"/>
    <xsd:import namespace="bb9c9243-6514-496e-9bea-3e67ed9ba0ed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LengthInSeconds" minOccurs="0"/>
                <xsd:element ref="ns3:_activity" minOccurs="0"/>
                <xsd:element ref="ns3:MediaServiceObjectDetectorVersions" minOccurs="0"/>
                <xsd:element ref="ns3:MediaServiceSystemTags" minOccurs="0"/>
                <xsd:element ref="ns3:MediaServiceSearchProperties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f2a938-977f-4d5f-8f64-920cbfce83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_activity" ma:index="21" nillable="true" ma:displayName="_activity" ma:hidden="true" ma:internalName="_activity">
      <xsd:simpleType>
        <xsd:restriction base="dms:Note"/>
      </xsd:simpleType>
    </xsd:element>
    <xsd:element name="MediaServiceObjectDetectorVersions" ma:index="22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23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5" nillable="true" ma:displayName="Location" ma:description="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b9c9243-6514-496e-9bea-3e67ed9ba0ed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3bf2a938-977f-4d5f-8f64-920cbfce838e" xsi:nil="true"/>
  </documentManagement>
</p:properties>
</file>

<file path=customXml/itemProps1.xml><?xml version="1.0" encoding="utf-8"?>
<ds:datastoreItem xmlns:ds="http://schemas.openxmlformats.org/officeDocument/2006/customXml" ds:itemID="{55043C18-C36A-4136-B7EE-2596B06AF03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C0BAACF-33C2-4302-B9A5-B6F4298B402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bf2a938-977f-4d5f-8f64-920cbfce838e"/>
    <ds:schemaRef ds:uri="bb9c9243-6514-496e-9bea-3e67ed9ba0e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6E612DE-5231-4ADF-B41B-8B7EBF654126}">
  <ds:schemaRefs>
    <ds:schemaRef ds:uri="http://purl.org/dc/elements/1.1/"/>
    <ds:schemaRef ds:uri="http://schemas.microsoft.com/office/2006/metadata/properties"/>
    <ds:schemaRef ds:uri="bb9c9243-6514-496e-9bea-3e67ed9ba0ed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3bf2a938-977f-4d5f-8f64-920cbfce838e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86884</TotalTime>
  <Words>167</Words>
  <Application>Microsoft Office PowerPoint</Application>
  <PresentationFormat>Widescreen</PresentationFormat>
  <Paragraphs>11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12" baseType="lpstr">
      <vt:lpstr>Arial</vt:lpstr>
      <vt:lpstr>Calibri</vt:lpstr>
      <vt:lpstr>Nokia Pure Headline Ultra Light</vt:lpstr>
      <vt:lpstr>Nokia Pure Text</vt:lpstr>
      <vt:lpstr>Nokia Pure Text Light</vt:lpstr>
      <vt:lpstr>Tahoma</vt:lpstr>
      <vt:lpstr>Times New Roman</vt:lpstr>
      <vt:lpstr>Wingdings</vt:lpstr>
      <vt:lpstr>Nokia White Master with headline</vt:lpstr>
      <vt:lpstr>2_Office Theme</vt:lpstr>
      <vt:lpstr> Way forward on NES RAN2 chair (InterDigital)</vt:lpstr>
      <vt:lpstr>Way Forward on NES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Diana Pani</dc:creator>
  <cp:keywords>CTPClassification=CTP_NT</cp:keywords>
  <cp:lastModifiedBy>Diana Pani</cp:lastModifiedBy>
  <cp:revision>961</cp:revision>
  <cp:lastPrinted>2023-08-02T08:25:48Z</cp:lastPrinted>
  <dcterms:created xsi:type="dcterms:W3CDTF">2018-05-24T11:49:12Z</dcterms:created>
  <dcterms:modified xsi:type="dcterms:W3CDTF">2024-12-11T13:51:14Z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ContentTypeId">
    <vt:lpwstr>0x01010076DF1AD114663945A6BE9B51BE484023</vt:lpwstr>
  </property>
  <property fmtid="{D5CDD505-2E9C-101B-9397-08002B2CF9AE}" pid="9" name="MSIP_Label_4d2f777e-4347-4fc6-823a-b44ab313546a_Enabled">
    <vt:lpwstr>true</vt:lpwstr>
  </property>
  <property fmtid="{D5CDD505-2E9C-101B-9397-08002B2CF9AE}" pid="10" name="MSIP_Label_4d2f777e-4347-4fc6-823a-b44ab313546a_SetDate">
    <vt:lpwstr>2024-06-18T06:53:02Z</vt:lpwstr>
  </property>
  <property fmtid="{D5CDD505-2E9C-101B-9397-08002B2CF9AE}" pid="11" name="MSIP_Label_4d2f777e-4347-4fc6-823a-b44ab313546a_Method">
    <vt:lpwstr>Standard</vt:lpwstr>
  </property>
  <property fmtid="{D5CDD505-2E9C-101B-9397-08002B2CF9AE}" pid="12" name="MSIP_Label_4d2f777e-4347-4fc6-823a-b44ab313546a_Name">
    <vt:lpwstr>Non-Public</vt:lpwstr>
  </property>
  <property fmtid="{D5CDD505-2E9C-101B-9397-08002B2CF9AE}" pid="13" name="MSIP_Label_4d2f777e-4347-4fc6-823a-b44ab313546a_SiteId">
    <vt:lpwstr>e351b779-f6d5-4e50-8568-80e922d180ae</vt:lpwstr>
  </property>
  <property fmtid="{D5CDD505-2E9C-101B-9397-08002B2CF9AE}" pid="14" name="MSIP_Label_4d2f777e-4347-4fc6-823a-b44ab313546a_ActionId">
    <vt:lpwstr>3b0987ff-2b1d-4db6-aa2c-ac1389b96613</vt:lpwstr>
  </property>
  <property fmtid="{D5CDD505-2E9C-101B-9397-08002B2CF9AE}" pid="15" name="MSIP_Label_4d2f777e-4347-4fc6-823a-b44ab313546a_ContentBits">
    <vt:lpwstr>0</vt:lpwstr>
  </property>
</Properties>
</file>