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9"/>
  </p:notesMasterIdLst>
  <p:sldIdLst>
    <p:sldId id="256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82CE39B-09F4-A08D-DFF6-54D7F3B67BDC}" name="Axel Mueller" initials="AM" userId="S::axel.mueller@nokia.com::6b065ed8-40bf-4bd7-b1e4-242bb2fb76f9" providerId="AD"/>
  <p188:author id="{65004DC6-5D6F-92CB-6A40-6FAE5B109B19}" name="Nokia" initials="AH" userId="Nokia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28"/>
  </p:normalViewPr>
  <p:slideViewPr>
    <p:cSldViewPr snapToGrid="0">
      <p:cViewPr varScale="1">
        <p:scale>
          <a:sx n="119" d="100"/>
          <a:sy n="119" d="100"/>
        </p:scale>
        <p:origin x="31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viewProps" Target="viewProps.xml"/><Relationship Id="rId5" Type="http://schemas.openxmlformats.org/officeDocument/2006/relationships/customXml" Target="../customXml/item5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Relationship Id="rId14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6CEAA4-BCEC-41A0-8FB0-7142A769CC1D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3CF6A-7C46-4DF0-9B0B-D692A0448E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717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CE386-E60C-241B-1523-47AD6FAF39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5A846A-5853-1B76-7DE2-E7C35CFD0A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C7A050-654F-99CE-C5B3-C3BA486B2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B8AD4B-EEBF-1DB4-A993-F66D9DC30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5710D-BD9A-1D5A-B541-9DF7D28C3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632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671B0-0FCD-7206-5C03-11E3125D7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4EB948-2623-F8B8-FF28-5F2B767814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2706B0-F9C3-8EFC-7D41-7651E36CA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642C5-A477-69A4-CA75-9BB04EA36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B1DA23-EDAD-3929-CB8C-E2365B75E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727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25EF9B-55AA-F7B4-CAAF-AFFE2BDCA1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7945E3-FD96-847E-C81B-FFF901E6AA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D57451-A6CC-5218-76A8-3876AEABA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E14AFE-F94D-5B9C-47BE-8FB08E964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34533C-5B8E-54B5-2AF8-A038E936E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19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E56B4-E600-460F-4044-BB61E1294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162E1-1F2D-EFFD-B48F-6624A88D81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E0ABA-1C41-33A1-259F-F457A8CC9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CE5BD-C740-1173-69B8-060C06FA4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A283B-8717-E49D-F66E-791BC2D3D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4411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096ED-98A7-FBA9-8C80-88DCA96A8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86526C-A2F9-7C15-500E-CAFEBE4A22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8268DE-B396-514E-48D1-B6FF37027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9AA20D-75A1-691A-6BF7-CE58484A5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F1C9C4-2384-C922-244C-4B73521AD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3801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6DAE4-B6DC-3005-A174-97F269692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0D2087-599C-2EFA-8B91-5577C60B0D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66F44-9C4C-5B0F-F39C-1C71F778FB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BDEC09-69A1-40F4-2661-196B8D401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4CE260-0AAA-3C7E-38C7-F42B59051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F065F6-6A63-3821-7295-451E59437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998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0B9A2-AF37-F5F1-A5BD-B33707C92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75178-DFC4-51C0-BE21-1114C81CBD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1B995A-33E8-8AE4-13C2-E8687FBC72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287C90-4D30-D26C-23BF-624E6F86F8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7BC418-E2C5-0F74-800F-C27B16415F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CB4E0E-DDD0-DC1C-CAF5-C541DEBC8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33ED44-4F18-55C9-5050-F8F78B47F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B7AF51-BB02-369A-E320-813D01402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7816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857BB-2624-09C2-4B44-9BC5F5CB7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9BA819-8C5E-7DF3-F0F2-42F552F18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5AC5CA-C186-F5FA-8E07-65169C743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0C9873-A9B7-B610-D4CE-2D449E22D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5074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6E3607-AD27-7F38-BA6D-D3A332F74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1B2877-087F-FE8A-CA33-594C8FA30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48E7E6-B719-35BC-A645-BF53991FB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3090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9F0E4-7848-1FA1-0D76-FE99C3223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1D116C-08F0-CE40-12C3-036536B1E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B25FCD-22A4-0991-DB36-FC49102AEA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C9D650-2D1F-0254-D4AD-5EB5E7135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FFE94E-E886-987F-060D-35C796732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8A97E3-8BED-8F33-B374-870552096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1546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A978D-D02B-30D8-F94B-42457FB84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86A8A1-D0F3-88B8-2248-F1843B2CC2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8768FF-7876-60E8-AC91-A25FC17CE0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F7DB8A-5D7A-2386-CEC8-ECEF6E2A4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8E17E2-BEDF-C0AA-9967-233596500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47E1BC-82D0-A15B-44A3-11676217D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449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CA6B1C-D188-0694-B311-67AF439CF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C76051-1F3B-4C4D-9E3F-8F704D828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9BFCCE-843B-DA8D-AE3B-AEA0A66ABC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4627B-12BE-453E-B5A4-FF83EA9D1B5E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284CF1-6A40-6526-FB99-9561A343B7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235088-0035-D8D6-3496-08A18D7C12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2093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47F34-C6EE-3EFD-2CC1-C666888066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Spatial Channel Modelling in Rel-19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1D8916-6EA1-50FB-E291-44A278EF0ACA}"/>
              </a:ext>
            </a:extLst>
          </p:cNvPr>
          <p:cNvSpPr txBox="1">
            <a:spLocks/>
          </p:cNvSpPr>
          <p:nvPr/>
        </p:nvSpPr>
        <p:spPr>
          <a:xfrm>
            <a:off x="650288" y="433895"/>
            <a:ext cx="6572784" cy="44195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RP-240792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370464B3-6800-451F-B0C4-68FC0CE39F5D}"/>
              </a:ext>
            </a:extLst>
          </p:cNvPr>
          <p:cNvSpPr txBox="1">
            <a:spLocks/>
          </p:cNvSpPr>
          <p:nvPr/>
        </p:nvSpPr>
        <p:spPr>
          <a:xfrm>
            <a:off x="650287" y="4155147"/>
            <a:ext cx="10837902" cy="229553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3GPP TSG RAN Meeting #103</a:t>
            </a:r>
          </a:p>
          <a:p>
            <a:r>
              <a:rPr lang="en-US" dirty="0">
                <a:solidFill>
                  <a:schemeClr val="tx1"/>
                </a:solidFill>
              </a:rPr>
              <a:t>Maastricht, The Netherlands, 18</a:t>
            </a:r>
            <a:r>
              <a:rPr lang="en-US" baseline="30000" dirty="0">
                <a:solidFill>
                  <a:schemeClr val="tx1"/>
                </a:solidFill>
              </a:rPr>
              <a:t>th</a:t>
            </a:r>
            <a:r>
              <a:rPr lang="en-US" dirty="0">
                <a:solidFill>
                  <a:schemeClr val="tx1"/>
                </a:solidFill>
              </a:rPr>
              <a:t> – 21</a:t>
            </a:r>
            <a:r>
              <a:rPr lang="en-US" baseline="30000" dirty="0">
                <a:solidFill>
                  <a:schemeClr val="tx1"/>
                </a:solidFill>
              </a:rPr>
              <a:t>st</a:t>
            </a:r>
            <a:r>
              <a:rPr lang="en-US" dirty="0">
                <a:solidFill>
                  <a:schemeClr val="tx1"/>
                </a:solidFill>
              </a:rPr>
              <a:t> March, 2024</a:t>
            </a:r>
          </a:p>
          <a:p>
            <a:r>
              <a:rPr lang="en-US" dirty="0">
                <a:solidFill>
                  <a:schemeClr val="tx1"/>
                </a:solidFill>
              </a:rPr>
              <a:t>Agenda Item 9.1.4.5</a:t>
            </a:r>
          </a:p>
          <a:p>
            <a:r>
              <a:rPr lang="it-IT" dirty="0">
                <a:solidFill>
                  <a:schemeClr val="tx1"/>
                </a:solidFill>
              </a:rPr>
              <a:t>Source: BT, Nokia, AT&amp;T, Bell </a:t>
            </a:r>
            <a:r>
              <a:rPr lang="it-IT" dirty="0" err="1">
                <a:solidFill>
                  <a:schemeClr val="tx1"/>
                </a:solidFill>
              </a:rPr>
              <a:t>Mobility</a:t>
            </a:r>
            <a:r>
              <a:rPr lang="it-IT" dirty="0">
                <a:solidFill>
                  <a:schemeClr val="tx1"/>
                </a:solidFill>
              </a:rPr>
              <a:t>, Bouygues Telecom, China Telecom, CMCC, Deutsche Telekom, Ericsson, Intel, KDDI, </a:t>
            </a:r>
            <a:r>
              <a:rPr lang="it-IT" dirty="0" err="1">
                <a:solidFill>
                  <a:schemeClr val="tx1"/>
                </a:solidFill>
              </a:rPr>
              <a:t>Keysight</a:t>
            </a:r>
            <a:r>
              <a:rPr lang="it-IT" dirty="0">
                <a:solidFill>
                  <a:schemeClr val="tx1"/>
                </a:solidFill>
              </a:rPr>
              <a:t>, KT Corp., MediaTek, Orange, Qualcomm, </a:t>
            </a:r>
            <a:r>
              <a:rPr lang="it-IT" dirty="0" err="1">
                <a:solidFill>
                  <a:schemeClr val="tx1"/>
                </a:solidFill>
              </a:rPr>
              <a:t>Rohde</a:t>
            </a:r>
            <a:r>
              <a:rPr lang="it-IT" dirty="0">
                <a:solidFill>
                  <a:schemeClr val="tx1"/>
                </a:solidFill>
              </a:rPr>
              <a:t> &amp; Schwarz, Samsung, SK Telecom, Spark NZ, Telecom Italia, Telenor, Telia Company, Telstra, T-Mobile USA, Verizon, Vodafone</a:t>
            </a:r>
          </a:p>
        </p:txBody>
      </p:sp>
    </p:spTree>
    <p:extLst>
      <p:ext uri="{BB962C8B-B14F-4D97-AF65-F5344CB8AC3E}">
        <p14:creationId xmlns:p14="http://schemas.microsoft.com/office/powerpoint/2010/main" val="3421332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3046"/>
            <a:ext cx="10515600" cy="531886"/>
          </a:xfrm>
        </p:spPr>
        <p:txBody>
          <a:bodyPr>
            <a:normAutofit fontScale="90000"/>
          </a:bodyPr>
          <a:lstStyle/>
          <a:p>
            <a:r>
              <a:rPr lang="en-US"/>
              <a:t>Scope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133CBB-4F5E-3A89-B09A-BDE029C1D3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1453"/>
            <a:ext cx="10515600" cy="554350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2400" dirty="0"/>
              <a:t>Study practical spatial channel modelling methodology for both SU- and MU-MIMO demodulation requirements and CSI reporting requirements</a:t>
            </a:r>
          </a:p>
          <a:p>
            <a:pPr lvl="1">
              <a:lnSpc>
                <a:spcPct val="100000"/>
              </a:lnSpc>
            </a:pPr>
            <a:r>
              <a:rPr lang="en-GB" sz="1800" dirty="0"/>
              <a:t>Identify </a:t>
            </a:r>
            <a:r>
              <a:rPr lang="en-US" sz="1800" dirty="0"/>
              <a:t>the limitations of the current channel models and how they relate to UE MIMO performance</a:t>
            </a:r>
            <a:endParaRPr lang="en-GB" sz="1800" dirty="0"/>
          </a:p>
          <a:p>
            <a:pPr lvl="1">
              <a:lnSpc>
                <a:spcPct val="100000"/>
              </a:lnSpc>
            </a:pPr>
            <a:r>
              <a:rPr lang="en-GB" sz="1800" dirty="0"/>
              <a:t>Consider both CDL-based and TDL-based channel modelling approaches</a:t>
            </a:r>
          </a:p>
          <a:p>
            <a:pPr lvl="2">
              <a:lnSpc>
                <a:spcPct val="100000"/>
              </a:lnSpc>
            </a:pPr>
            <a:r>
              <a:rPr lang="en-GB" sz="1400" dirty="0"/>
              <a:t>For CDL-based channel modelling, use the tuned repeatable spatial channel model of TR38.827 as the starting point and identify any necessary changes.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Verify test methodology feasibility including test complexity and achievable results uncertainty. The test complexity shall not be significantly increased.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The methodology shall include both FR1 (conducted) and FR2 (wireless cable), with first priority for FR1.</a:t>
            </a:r>
            <a:endParaRPr lang="en-GB" sz="1800" dirty="0"/>
          </a:p>
          <a:p>
            <a:pPr>
              <a:lnSpc>
                <a:spcPct val="100000"/>
              </a:lnSpc>
            </a:pPr>
            <a:r>
              <a:rPr lang="en-GB" sz="2400" dirty="0"/>
              <a:t>Timescale:</a:t>
            </a:r>
          </a:p>
          <a:p>
            <a:pPr lvl="1">
              <a:lnSpc>
                <a:spcPct val="100000"/>
              </a:lnSpc>
            </a:pPr>
            <a:r>
              <a:rPr lang="en-GB" sz="1800" dirty="0"/>
              <a:t>Start Q3 2024</a:t>
            </a:r>
          </a:p>
          <a:p>
            <a:pPr lvl="1">
              <a:lnSpc>
                <a:spcPct val="100000"/>
              </a:lnSpc>
            </a:pPr>
            <a:r>
              <a:rPr lang="en-GB" sz="1800" dirty="0"/>
              <a:t>Target completion Q2 2025</a:t>
            </a:r>
          </a:p>
        </p:txBody>
      </p:sp>
    </p:spTree>
    <p:extLst>
      <p:ext uri="{BB962C8B-B14F-4D97-AF65-F5344CB8AC3E}">
        <p14:creationId xmlns:p14="http://schemas.microsoft.com/office/powerpoint/2010/main" val="2256788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RBI5PAMIO524-485775681-53</_dlc_DocId>
    <_dlc_DocIdUrl xmlns="71c5aaf6-e6ce-465b-b873-5148d2a4c105">
      <Url>https://nokia.sharepoint.com/sites/gxp/_layouts/15/DocIdRedir.aspx?ID=RBI5PAMIO524-485775681-53</Url>
      <Description>RBI5PAMIO524-485775681-53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5B424B673583543B6F776E103F2A363" ma:contentTypeVersion="6" ma:contentTypeDescription="Create a new document." ma:contentTypeScope="" ma:versionID="1418040a5fb08aee1bd4ee6bed2159ec">
  <xsd:schema xmlns:xsd="http://www.w3.org/2001/XMLSchema" xmlns:xs="http://www.w3.org/2001/XMLSchema" xmlns:p="http://schemas.microsoft.com/office/2006/metadata/properties" xmlns:ns2="71c5aaf6-e6ce-465b-b873-5148d2a4c105" xmlns:ns3="fd29e756-1e88-48a1-974b-d7d8a56481f3" xmlns:ns4="7275bb01-7583-478d-bc14-e839a2dd5989" targetNamespace="http://schemas.microsoft.com/office/2006/metadata/properties" ma:root="true" ma:fieldsID="cf2b2c59e383efc14bffb89283c1a0e6" ns2:_="" ns3:_="" ns4:_="">
    <xsd:import namespace="71c5aaf6-e6ce-465b-b873-5148d2a4c105"/>
    <xsd:import namespace="fd29e756-1e88-48a1-974b-d7d8a56481f3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4:SharedWithUsers" minOccurs="0"/>
                <xsd:element ref="ns4:SharedWithDetail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29e756-1e88-48a1-974b-d7d8a56481f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Props1.xml><?xml version="1.0" encoding="utf-8"?>
<ds:datastoreItem xmlns:ds="http://schemas.openxmlformats.org/officeDocument/2006/customXml" ds:itemID="{A1130959-D173-4A97-A88F-0CAE803063C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EE5D6A6-E605-4B8E-8DE1-E8B53B7DE4E0}">
  <ds:schemaRefs>
    <ds:schemaRef ds:uri="71c5aaf6-e6ce-465b-b873-5148d2a4c105"/>
    <ds:schemaRef ds:uri="7275bb01-7583-478d-bc14-e839a2dd5989"/>
    <ds:schemaRef ds:uri="fd29e756-1e88-48a1-974b-d7d8a56481f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D4EBBEE-3F53-4977-9238-309F5C2B10B9}">
  <ds:schemaRefs>
    <ds:schemaRef ds:uri="71c5aaf6-e6ce-465b-b873-5148d2a4c105"/>
    <ds:schemaRef ds:uri="7275bb01-7583-478d-bc14-e839a2dd5989"/>
    <ds:schemaRef ds:uri="fd29e756-1e88-48a1-974b-d7d8a56481f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F3BA0BE1-0E3A-4A9A-BA9E-58C2B2C7864D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20591888-3E8A-4373-A483-7DD81EBC1859}">
  <ds:schemaRefs>
    <ds:schemaRef ds:uri="Microsoft.SharePoint.Taxonomy.ContentTypeSync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1187</TotalTime>
  <Words>215</Words>
  <Application>Microsoft Macintosh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on Spatial Channel Modelling in Rel-19</vt:lpstr>
      <vt:lpstr>Scope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RAN4 Rel-19 Demod topics</dc:title>
  <dc:creator>Matthew Baker</dc:creator>
  <cp:lastModifiedBy>Kevin Holley</cp:lastModifiedBy>
  <cp:revision>11</cp:revision>
  <dcterms:created xsi:type="dcterms:W3CDTF">2024-03-01T14:58:02Z</dcterms:created>
  <dcterms:modified xsi:type="dcterms:W3CDTF">2024-03-20T08:13:55Z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0x01010085B424B673583543B6F776E103F2A363</vt:lpwstr>
  </property>
  <property fmtid="{D5CDD505-2E9C-101B-9397-08002B2CF9AE}" pid="3" name="_dlc_DocIdItemGuid">
    <vt:lpwstr>5aa860de-31f6-4b74-bc27-30a000d2dcfc</vt:lpwstr>
  </property>
  <property fmtid="{D5CDD505-2E9C-101B-9397-08002B2CF9AE}" pid="4" name="MSIP_Label_55818d02-8d25-4bb9-b27c-e4db64670887_Enabled">
    <vt:lpwstr>true</vt:lpwstr>
  </property>
  <property fmtid="{D5CDD505-2E9C-101B-9397-08002B2CF9AE}" pid="5" name="MSIP_Label_55818d02-8d25-4bb9-b27c-e4db64670887_SetDate">
    <vt:lpwstr>2024-03-11T19:12:32Z</vt:lpwstr>
  </property>
  <property fmtid="{D5CDD505-2E9C-101B-9397-08002B2CF9AE}" pid="6" name="MSIP_Label_55818d02-8d25-4bb9-b27c-e4db64670887_Method">
    <vt:lpwstr>Standard</vt:lpwstr>
  </property>
  <property fmtid="{D5CDD505-2E9C-101B-9397-08002B2CF9AE}" pid="7" name="MSIP_Label_55818d02-8d25-4bb9-b27c-e4db64670887_Name">
    <vt:lpwstr>55818d02-8d25-4bb9-b27c-e4db64670887</vt:lpwstr>
  </property>
  <property fmtid="{D5CDD505-2E9C-101B-9397-08002B2CF9AE}" pid="8" name="MSIP_Label_55818d02-8d25-4bb9-b27c-e4db64670887_SiteId">
    <vt:lpwstr>a7f35688-9c00-4d5e-ba41-29f146377ab0</vt:lpwstr>
  </property>
  <property fmtid="{D5CDD505-2E9C-101B-9397-08002B2CF9AE}" pid="9" name="MSIP_Label_55818d02-8d25-4bb9-b27c-e4db64670887_ActionId">
    <vt:lpwstr>07c13aa7-a5d7-4f84-9f73-52b3ae2ebac8</vt:lpwstr>
  </property>
  <property fmtid="{D5CDD505-2E9C-101B-9397-08002B2CF9AE}" pid="10" name="MSIP_Label_55818d02-8d25-4bb9-b27c-e4db64670887_ContentBits">
    <vt:lpwstr>0</vt:lpwstr>
  </property>
</Properties>
</file>