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9"/>
  </p:notesMasterIdLst>
  <p:sldIdLst>
    <p:sldId id="434" r:id="rId6"/>
    <p:sldId id="448" r:id="rId7"/>
    <p:sldId id="449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1E9657"/>
    <a:srgbClr val="663300"/>
    <a:srgbClr val="FA7100"/>
    <a:srgbClr val="92D050"/>
    <a:srgbClr val="C5C5C5"/>
    <a:srgbClr val="C800BE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51D9EDF-5B28-4B88-A624-A12E6E58BCF7}"/>
    <pc:docChg chg="modSld">
      <pc:chgData name="Wanshi Chen" userId="3a7dbef4-3474-47c6-9897-007f5734efb0" providerId="ADAL" clId="{B51D9EDF-5B28-4B88-A624-A12E6E58BCF7}" dt="2024-03-19T16:53:20.979" v="8" actId="13926"/>
      <pc:docMkLst>
        <pc:docMk/>
      </pc:docMkLst>
      <pc:sldChg chg="modSp mod">
        <pc:chgData name="Wanshi Chen" userId="3a7dbef4-3474-47c6-9897-007f5734efb0" providerId="ADAL" clId="{B51D9EDF-5B28-4B88-A624-A12E6E58BCF7}" dt="2024-03-19T16:53:20.979" v="8" actId="13926"/>
        <pc:sldMkLst>
          <pc:docMk/>
          <pc:sldMk cId="399343419" sldId="434"/>
        </pc:sldMkLst>
        <pc:spChg chg="mod">
          <ac:chgData name="Wanshi Chen" userId="3a7dbef4-3474-47c6-9897-007f5734efb0" providerId="ADAL" clId="{B51D9EDF-5B28-4B88-A624-A12E6E58BCF7}" dt="2024-03-19T16:53:20.979" v="8" actId="13926"/>
          <ac:spMkLst>
            <pc:docMk/>
            <pc:sldMk cId="399343419" sldId="434"/>
            <ac:spMk id="4" creationId="{383B80EF-453E-44A1-A570-F84B9499B0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50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Additional Considerations for 6G Timeline</a:t>
            </a:r>
            <a:br>
              <a:rPr lang="en-US" sz="4800" dirty="0"/>
            </a:br>
            <a:r>
              <a:rPr lang="en-US" sz="4800" dirty="0"/>
              <a:t>(RAN Perspective)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11699192" y="367469"/>
            <a:ext cx="28584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TSG#103 Joint Session</a:t>
            </a:r>
          </a:p>
          <a:p>
            <a:r>
              <a:rPr lang="en-US" b="1" dirty="0"/>
              <a:t>March 20</a:t>
            </a:r>
            <a:r>
              <a:rPr lang="en-US" b="1" baseline="30000" dirty="0"/>
              <a:t>th</a:t>
            </a:r>
            <a:r>
              <a:rPr lang="en-US" b="1" dirty="0"/>
              <a:t>, 2024</a:t>
            </a:r>
          </a:p>
          <a:p>
            <a:r>
              <a:rPr lang="en-US" b="1" dirty="0"/>
              <a:t>RP-240790</a:t>
            </a:r>
          </a:p>
          <a:p>
            <a:r>
              <a:rPr lang="en-US" b="1" dirty="0"/>
              <a:t>AI 15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160" y="478484"/>
            <a:ext cx="9776389" cy="802567"/>
          </a:xfrm>
        </p:spPr>
        <p:txBody>
          <a:bodyPr/>
          <a:lstStyle/>
          <a:p>
            <a:r>
              <a:rPr lang="en-US" dirty="0"/>
              <a:t>Background: As Endorsed in TSG#102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3011" y="1936005"/>
            <a:ext cx="9521298" cy="4092729"/>
          </a:xfrm>
        </p:spPr>
        <p:txBody>
          <a:bodyPr/>
          <a:lstStyle/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</a:t>
            </a:r>
            <a:r>
              <a:rPr lang="en-DE" sz="1200" i="1" dirty="0"/>
              <a:t>i</a:t>
            </a:r>
            <a:r>
              <a:rPr lang="en-GB" sz="1200" i="1" dirty="0"/>
              <a:t>n</a:t>
            </a:r>
            <a:r>
              <a:rPr lang="en-DE" sz="1200" i="1" dirty="0"/>
              <a:t> </a:t>
            </a:r>
            <a:r>
              <a:rPr lang="en-DE" sz="1200" b="1" i="1" dirty="0"/>
              <a:t>M</a:t>
            </a:r>
            <a:r>
              <a:rPr lang="en-GB" sz="1200" b="1" i="1" dirty="0"/>
              <a:t>a</a:t>
            </a:r>
            <a:r>
              <a:rPr lang="en-DE" sz="1200" b="1" i="1" dirty="0"/>
              <a:t>r</a:t>
            </a:r>
            <a:r>
              <a:rPr lang="en-GB" sz="1200" b="1" i="1" dirty="0"/>
              <a:t>c</a:t>
            </a:r>
            <a:r>
              <a:rPr lang="en-DE" sz="1200" b="1" i="1" dirty="0"/>
              <a:t>h</a:t>
            </a:r>
            <a:r>
              <a:rPr lang="en-US" sz="1200" b="1" i="1" dirty="0"/>
              <a:t>’202</a:t>
            </a:r>
            <a:r>
              <a:rPr lang="en-DE" sz="1200" b="1" i="1" dirty="0"/>
              <a:t>6 </a:t>
            </a:r>
            <a:r>
              <a:rPr lang="en-DE" sz="1200" i="1" dirty="0"/>
              <a:t>(</a:t>
            </a:r>
            <a:r>
              <a:rPr lang="en-GB" sz="1200" i="1" dirty="0"/>
              <a:t>d</a:t>
            </a:r>
            <a:r>
              <a:rPr lang="en-DE" sz="1200" i="1" dirty="0"/>
              <a:t>e</a:t>
            </a:r>
            <a:r>
              <a:rPr lang="en-GB" sz="1200" i="1" dirty="0"/>
              <a:t>p</a:t>
            </a:r>
            <a:r>
              <a:rPr lang="en-DE" sz="1200" i="1" dirty="0"/>
              <a:t>e</a:t>
            </a:r>
            <a:r>
              <a:rPr lang="en-GB" sz="1200" i="1" dirty="0"/>
              <a:t>n</a:t>
            </a:r>
            <a:r>
              <a:rPr lang="en-DE" sz="1200" i="1" dirty="0"/>
              <a:t>d</a:t>
            </a:r>
            <a:r>
              <a:rPr lang="en-GB" sz="1200" i="1" dirty="0"/>
              <a:t>s</a:t>
            </a:r>
            <a:r>
              <a:rPr lang="en-DE" sz="1200" i="1" dirty="0"/>
              <a:t> </a:t>
            </a:r>
            <a:r>
              <a:rPr lang="en-GB" sz="1200" i="1" dirty="0"/>
              <a:t>o</a:t>
            </a:r>
            <a:r>
              <a:rPr lang="en-DE" sz="1200" i="1" dirty="0"/>
              <a:t>n </a:t>
            </a:r>
            <a:r>
              <a:rPr lang="en-GB" sz="1200" i="1" dirty="0"/>
              <a:t>S</a:t>
            </a:r>
            <a:r>
              <a:rPr lang="en-DE" sz="1200" i="1" dirty="0"/>
              <a:t>A2 </a:t>
            </a:r>
            <a:r>
              <a:rPr lang="en-GB" sz="1200" i="1" dirty="0"/>
              <a:t>S</a:t>
            </a:r>
            <a:r>
              <a:rPr lang="en-DE" sz="1200" i="1" dirty="0"/>
              <a:t>I </a:t>
            </a:r>
            <a:r>
              <a:rPr lang="en-GB" sz="1200" i="1" dirty="0"/>
              <a:t>w</a:t>
            </a:r>
            <a:r>
              <a:rPr lang="en-DE" sz="1200" i="1" dirty="0"/>
              <a:t>o</a:t>
            </a:r>
            <a:r>
              <a:rPr lang="en-GB" sz="1200" i="1" dirty="0"/>
              <a:t>r</a:t>
            </a:r>
            <a:r>
              <a:rPr lang="en-DE" sz="1200" i="1" dirty="0"/>
              <a:t>k)</a:t>
            </a:r>
            <a:endParaRPr lang="en-US" sz="1200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E1DECD-D9D1-4CC5-BBB4-5FA5EF1D18F0}"/>
              </a:ext>
            </a:extLst>
          </p:cNvPr>
          <p:cNvSpPr txBox="1"/>
          <p:nvPr/>
        </p:nvSpPr>
        <p:spPr>
          <a:xfrm>
            <a:off x="4644203" y="1408473"/>
            <a:ext cx="57071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</a:rPr>
              <a:t>High-Level Considerations for 6G Timeline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5208" y="503780"/>
            <a:ext cx="11005107" cy="530509"/>
          </a:xfrm>
        </p:spPr>
        <p:txBody>
          <a:bodyPr/>
          <a:lstStyle/>
          <a:p>
            <a:r>
              <a:rPr lang="en-US" sz="3200" dirty="0"/>
              <a:t>Proposal: Additional Details for 6G Timeline (RAN Perspective)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325" y="1199069"/>
            <a:ext cx="13325941" cy="4943176"/>
          </a:xfrm>
        </p:spPr>
        <p:txBody>
          <a:bodyPr/>
          <a:lstStyle/>
          <a:p>
            <a:pPr marL="0" indent="0" algn="ctr">
              <a:buNone/>
            </a:pPr>
            <a:endParaRPr lang="en-US" sz="1050" b="1" u="sng" dirty="0"/>
          </a:p>
          <a:p>
            <a:r>
              <a:rPr lang="en-US" sz="2800" b="1" dirty="0"/>
              <a:t>RAN plenary work is split into an ITU focused SI and General RAN SI</a:t>
            </a:r>
          </a:p>
          <a:p>
            <a:pPr lvl="1"/>
            <a:r>
              <a:rPr lang="en-US" sz="2400" dirty="0"/>
              <a:t>IMT-2030 discussion is expected in RAN from 09/24 to 12/24</a:t>
            </a:r>
          </a:p>
          <a:p>
            <a:pPr lvl="1"/>
            <a:r>
              <a:rPr lang="en-US" sz="2400" dirty="0"/>
              <a:t>RP SI Rel-20 focusing on ITU– IMT-2030:  approval 12/24 until 06/25</a:t>
            </a:r>
          </a:p>
          <a:p>
            <a:pPr lvl="1"/>
            <a:r>
              <a:rPr lang="en-US" sz="2400" dirty="0"/>
              <a:t>RP SI Rel-20 focusing on 6G General: approval 03/25 (after WS),  until 06/26</a:t>
            </a:r>
          </a:p>
          <a:p>
            <a:r>
              <a:rPr lang="en-US" sz="2800" b="1" dirty="0"/>
              <a:t>Rel-20 is 18 months for 5G-Advanced, where the 6G Study is 21 months</a:t>
            </a:r>
          </a:p>
          <a:p>
            <a:pPr lvl="1"/>
            <a:r>
              <a:rPr lang="en-US" sz="2269" dirty="0">
                <a:solidFill>
                  <a:schemeClr val="bg1">
                    <a:lumMod val="65000"/>
                  </a:schemeClr>
                </a:solidFill>
              </a:rPr>
              <a:t>6G RAN 1/2/3/(4) SI Rel-20 approval 06/25 (as endorsed in RAN#102)</a:t>
            </a:r>
          </a:p>
          <a:p>
            <a:pPr lvl="2"/>
            <a:r>
              <a:rPr lang="en-US" sz="2000" dirty="0"/>
              <a:t>RAN1 starts in 3Q/25 until 1Q/27</a:t>
            </a:r>
          </a:p>
          <a:p>
            <a:pPr lvl="2"/>
            <a:r>
              <a:rPr lang="en-US" sz="2000" dirty="0"/>
              <a:t>RAN2/3/4 start in 4Q/25 until 2Q/27</a:t>
            </a:r>
          </a:p>
          <a:p>
            <a:r>
              <a:rPr lang="en-US" sz="2800" b="1" dirty="0"/>
              <a:t>Rel-21 timeline is to be decided no later than June 2026</a:t>
            </a:r>
          </a:p>
          <a:p>
            <a:pPr lvl="1"/>
            <a:r>
              <a:rPr lang="en-US" sz="2400" dirty="0"/>
              <a:t>ASN.1 freeze is expected to be no earlier than March 2029</a:t>
            </a:r>
          </a:p>
        </p:txBody>
      </p:sp>
    </p:spTree>
    <p:extLst>
      <p:ext uri="{BB962C8B-B14F-4D97-AF65-F5344CB8AC3E}">
        <p14:creationId xmlns:p14="http://schemas.microsoft.com/office/powerpoint/2010/main" val="6689405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71512</TotalTime>
  <Words>435</Words>
  <Application>Microsoft Office PowerPoint</Application>
  <PresentationFormat>Custom</PresentationFormat>
  <Paragraphs>38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Additional Considerations for 6G Timeline (RAN Perspective)</vt:lpstr>
      <vt:lpstr>Background: As Endorsed in TSG#102</vt:lpstr>
      <vt:lpstr>Proposal: Additional Details for 6G Timeline (RAN Perspective)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731</cp:revision>
  <dcterms:created xsi:type="dcterms:W3CDTF">2018-05-24T11:49:12Z</dcterms:created>
  <dcterms:modified xsi:type="dcterms:W3CDTF">2024-03-19T16:53:21Z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