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981" r:id="rId2"/>
    <p:sldId id="1030" r:id="rId3"/>
    <p:sldId id="1031" r:id="rId4"/>
    <p:sldId id="1032" r:id="rId5"/>
    <p:sldId id="1033" r:id="rId6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732F"/>
    <a:srgbClr val="FFCC00"/>
    <a:srgbClr val="FF33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7" autoAdjust="0"/>
    <p:restoredTop sz="95801" autoAdjust="0"/>
  </p:normalViewPr>
  <p:slideViewPr>
    <p:cSldViewPr snapToGrid="0">
      <p:cViewPr varScale="1">
        <p:scale>
          <a:sx n="63" d="100"/>
          <a:sy n="63" d="100"/>
        </p:scale>
        <p:origin x="944" y="56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Moderator Summary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on Rel-19 SBFD Discussions</a:t>
            </a:r>
            <a:endParaRPr 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3GPP RAN1 Chair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3227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RP-240783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6C684B76-535B-4290-8585-70C3A43C39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b="1" dirty="0"/>
              <a:t>Moderator Proposal1: Modify the Rel-19 SBFD WID objective on CLI handling as follows: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ko-KR" dirty="0"/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b="1" dirty="0"/>
              <a:t>------------ Unchanged part omitted ----------------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endParaRPr lang="en-US" altLang="ko-KR" b="1" dirty="0"/>
          </a:p>
          <a:p>
            <a:pPr marL="342900" lvl="0" indent="-342900" algn="l" fontAlgn="base" latinLnBrk="0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ko-KR" kern="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Specify enhancements for CLI handling [RAN1, RAN2, RAN3]:</a:t>
            </a:r>
            <a:endParaRPr lang="ko-KR" altLang="ko-KR" sz="14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742950" lvl="1" indent="-285750" algn="l" fontAlgn="base" latinLnBrk="0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ko-KR" sz="2000" kern="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Support </a:t>
            </a:r>
            <a:r>
              <a:rPr lang="en-US" altLang="ko-KR" sz="2000" kern="0" dirty="0" err="1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gNB</a:t>
            </a:r>
            <a:r>
              <a:rPr lang="en-US" altLang="ko-KR" sz="2000" kern="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-to-</a:t>
            </a:r>
            <a:r>
              <a:rPr lang="en-US" altLang="ko-KR" sz="2000" kern="0" dirty="0" err="1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gNB</a:t>
            </a:r>
            <a:r>
              <a:rPr lang="en-US" altLang="ko-KR" sz="2000" kern="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000" strike="sngStrike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co-channel</a:t>
            </a:r>
            <a:r>
              <a:rPr lang="en-US" altLang="ko-KR" sz="20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000" kern="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CLI handling scheme(s) (the detailed schemes are to be down-selected from those in TR38.858 by RAN1#117)</a:t>
            </a:r>
            <a:endParaRPr lang="ko-KR" altLang="ko-KR" sz="14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742950" lvl="1" indent="-285750" algn="l" fontAlgn="base" latinLnBrk="0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ko-KR" sz="2000" kern="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Support UE-to-UE </a:t>
            </a:r>
            <a:r>
              <a:rPr lang="en-US" altLang="ko-KR" sz="2000" strike="sngStrike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co-channel</a:t>
            </a:r>
            <a:r>
              <a:rPr lang="en-US" altLang="ko-KR" sz="2000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sz="2000" kern="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CLI handling scheme(s) (the detailed schemes are to be down-selected from those in TR38.858 by RAN1#117) </a:t>
            </a:r>
            <a:endParaRPr lang="ko-KR" altLang="ko-KR" sz="14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742950" lvl="1" indent="-285750" algn="l" fontAlgn="base" latinLnBrk="0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ko-KR" sz="2000" kern="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Note: Without dedicated optimization for dynamic/flexible TDD. </a:t>
            </a:r>
            <a:endParaRPr lang="ko-KR" altLang="ko-KR" sz="14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342900" lvl="0" indent="-342900" algn="l" fontAlgn="base" latinLnBrk="0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ko-KR" kern="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Specify BS RF requirements for SBFD operation at </a:t>
            </a:r>
            <a:r>
              <a:rPr lang="en-US" altLang="ko-KR" kern="0" dirty="0" err="1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gNB</a:t>
            </a:r>
            <a:r>
              <a:rPr lang="en-US" altLang="ko-KR" kern="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[RAN4]</a:t>
            </a:r>
            <a:endParaRPr lang="ko-KR" altLang="ko-KR" sz="14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342900" lvl="0" indent="-342900" algn="l" fontAlgn="base" latinLnBrk="0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ko-KR" kern="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Specify applicable RRM core requirements for </a:t>
            </a:r>
            <a:r>
              <a:rPr lang="en-US" altLang="ko-KR" strike="sngStrike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co-channel</a:t>
            </a:r>
            <a:r>
              <a:rPr lang="en-US" altLang="ko-KR" kern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</a:t>
            </a:r>
            <a:r>
              <a:rPr lang="en-US" altLang="ko-KR" kern="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CLI handling mechanisms [RAN4]</a:t>
            </a:r>
            <a:endParaRPr lang="ko-KR" altLang="ko-KR" sz="14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342900" lvl="0" indent="-342900" algn="l" fontAlgn="base" latinLnBrk="0" hangingPunct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ko-KR" kern="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Specify other RRM core requirements for SBFD operation, if identified [RAN4]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  <a:tabLst>
                <a:tab pos="457200" algn="l"/>
              </a:tabLst>
            </a:pPr>
            <a:r>
              <a:rPr lang="en-US" altLang="ko-KR" dirty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Note: RAN3 will not specify enhancements to network </a:t>
            </a:r>
            <a:r>
              <a:rPr lang="en-US" altLang="ko-KR" dirty="0" err="1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signalling</a:t>
            </a:r>
            <a:r>
              <a:rPr lang="en-US" altLang="ko-KR" dirty="0">
                <a:solidFill>
                  <a:srgbClr val="FF0000"/>
                </a:solidFill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to support inter-operator coordination for CLI handling</a:t>
            </a:r>
            <a:endParaRPr lang="ko-KR" altLang="ko-KR" dirty="0">
              <a:solidFill>
                <a:srgbClr val="FF0000"/>
              </a:solidFill>
              <a:latin typeface="Times New Roman" panose="02020603050405020304" pitchFamily="18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7EA9A3A0-CBA2-4297-981D-98B16CD25D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Issue#1: Mechanism for adjacent channel CLI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0108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E14486CA-0268-4F6C-B9C4-222FC6408E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b="1" dirty="0"/>
              <a:t>Moderator: RAN1 is currently in the process of discussing this issue (as highlighted in </a:t>
            </a:r>
            <a:r>
              <a:rPr lang="en-US" altLang="ko-KR" sz="2000" b="1" dirty="0">
                <a:highlight>
                  <a:srgbClr val="FFFF00"/>
                </a:highlight>
              </a:rPr>
              <a:t>yellow</a:t>
            </a:r>
            <a:r>
              <a:rPr lang="en-US" altLang="ko-KR" sz="2000" b="1" dirty="0"/>
              <a:t> part below)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 algn="just" latinLnBrk="1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1800" b="1" kern="1200" dirty="0">
                <a:solidFill>
                  <a:srgbClr val="000000"/>
                </a:solidFill>
                <a:effectLst/>
                <a:highlight>
                  <a:srgbClr val="00FF00"/>
                </a:highlight>
                <a:latin typeface="Times New Roman" panose="02020603050405020304" pitchFamily="18" charset="0"/>
                <a:ea typeface="맑은 고딕" panose="020B0503020000020004" pitchFamily="50" charset="-127"/>
                <a:cs typeface="+mn-cs"/>
              </a:rPr>
              <a:t>Agreement from RAN1#116</a:t>
            </a:r>
            <a:endParaRPr lang="ko-KR" altLang="ko-KR" sz="12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0" indent="0" algn="l" latinLnBrk="0">
              <a:spcBef>
                <a:spcPts val="0"/>
              </a:spcBef>
              <a:spcAft>
                <a:spcPts val="0"/>
              </a:spcAft>
              <a:buNone/>
              <a:tabLst>
                <a:tab pos="457200" algn="l"/>
                <a:tab pos="1371600" algn="l"/>
              </a:tabLst>
            </a:pPr>
            <a:r>
              <a:rPr lang="en-GB" altLang="ko-KR" sz="1800" kern="0" dirty="0">
                <a:effectLst/>
                <a:latin typeface="Times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For SBFD-aware UE transmission and reception in the SBFD symbols configured in DL and/or flexible in </a:t>
            </a:r>
            <a:r>
              <a:rPr lang="en-GB" altLang="ko-KR" sz="1800" i="1" kern="0" dirty="0">
                <a:effectLst/>
                <a:latin typeface="Times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TDD-UL-DL-</a:t>
            </a:r>
            <a:r>
              <a:rPr lang="en-GB" altLang="ko-KR" sz="1800" i="1" kern="0" dirty="0" err="1">
                <a:effectLst/>
                <a:latin typeface="Times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ConfigCommon</a:t>
            </a:r>
            <a:r>
              <a:rPr lang="en-GB" altLang="ko-KR" sz="1800" kern="0" dirty="0">
                <a:effectLst/>
                <a:latin typeface="Times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, </a:t>
            </a:r>
            <a:endParaRPr lang="ko-KR" altLang="ko-KR" sz="12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342900" lvl="0" indent="-342900" algn="l" latinLnBrk="0">
              <a:spcBef>
                <a:spcPts val="0"/>
              </a:spcBef>
              <a:spcAft>
                <a:spcPts val="0"/>
              </a:spcAft>
              <a:buFont typeface="Times" panose="02020603050405020304" pitchFamily="18" charset="0"/>
              <a:buChar char="-"/>
            </a:pPr>
            <a:r>
              <a:rPr lang="en-GB" altLang="ko-KR" sz="1800" kern="0" dirty="0">
                <a:effectLst/>
                <a:latin typeface="Times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UL transmissions within UL usable PRBs are allowed</a:t>
            </a:r>
            <a:endParaRPr lang="ko-KR" altLang="ko-KR" sz="12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742950" lvl="1" indent="-285750" algn="l" latinLnBrk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ko-KR" kern="0" dirty="0">
                <a:effectLst/>
                <a:latin typeface="Times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FFS SSB symbols</a:t>
            </a:r>
            <a:endParaRPr lang="ko-KR" altLang="ko-KR" sz="12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342900" lvl="0" indent="-342900" algn="l" latinLnBrk="0">
              <a:spcBef>
                <a:spcPts val="0"/>
              </a:spcBef>
              <a:spcAft>
                <a:spcPts val="0"/>
              </a:spcAft>
              <a:buFont typeface="Times" panose="02020603050405020304" pitchFamily="18" charset="0"/>
              <a:buChar char="-"/>
            </a:pPr>
            <a:r>
              <a:rPr lang="en-GB" altLang="ko-KR" sz="1800" kern="0" dirty="0">
                <a:effectLst/>
                <a:latin typeface="Times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DL receptions within DL usable PRBs are allowed</a:t>
            </a:r>
            <a:endParaRPr lang="ko-KR" altLang="ko-KR" sz="12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342900" lvl="0" indent="-342900" algn="l" latinLnBrk="0">
              <a:spcBef>
                <a:spcPts val="0"/>
              </a:spcBef>
              <a:spcAft>
                <a:spcPts val="0"/>
              </a:spcAft>
              <a:buFont typeface="Times" panose="02020603050405020304" pitchFamily="18" charset="0"/>
              <a:buChar char="-"/>
            </a:pPr>
            <a:r>
              <a:rPr lang="en-GB" altLang="ko-KR" sz="1800" kern="0" dirty="0">
                <a:effectLst/>
                <a:latin typeface="Times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UL transmissions outside UL usable PRBs are not allowed</a:t>
            </a:r>
            <a:endParaRPr lang="ko-KR" altLang="ko-KR" sz="12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342900" lvl="0" indent="-342900" algn="l" latinLnBrk="0">
              <a:spcBef>
                <a:spcPts val="0"/>
              </a:spcBef>
              <a:spcAft>
                <a:spcPts val="0"/>
              </a:spcAft>
              <a:buFont typeface="Times" panose="02020603050405020304" pitchFamily="18" charset="0"/>
              <a:buChar char="-"/>
            </a:pPr>
            <a:r>
              <a:rPr lang="en-GB" altLang="ko-KR" sz="1800" kern="0" dirty="0">
                <a:effectLst/>
                <a:latin typeface="Times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DL receptions outside DL usable PRBs are not allowed</a:t>
            </a:r>
            <a:endParaRPr lang="ko-KR" altLang="ko-KR" sz="12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742950" lvl="1" indent="-285750" algn="l" latinLnBrk="0">
              <a:spcBef>
                <a:spcPts val="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altLang="ko-KR" kern="0" dirty="0">
                <a:effectLst/>
                <a:latin typeface="Times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This restriction is not applicable for CLI measurement</a:t>
            </a:r>
            <a:endParaRPr lang="ko-KR" altLang="ko-KR" sz="12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0" indent="0" algn="l" latinLnBrk="0"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ko-KR" sz="1800" kern="0" dirty="0">
                <a:effectLst/>
                <a:latin typeface="Times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CLI measurement </a:t>
            </a:r>
            <a:r>
              <a:rPr lang="en-GB" altLang="ko-KR" sz="1800" kern="0" dirty="0">
                <a:effectLst/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behaviours for SBFD-aware UE are discussed in agenda item 9.3.3.</a:t>
            </a:r>
            <a:endParaRPr lang="ko-KR" altLang="ko-KR" sz="12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0" indent="0" algn="l" latinLnBrk="0">
              <a:spcBef>
                <a:spcPts val="0"/>
              </a:spcBef>
              <a:spcAft>
                <a:spcPts val="0"/>
              </a:spcAft>
              <a:buNone/>
            </a:pPr>
            <a:r>
              <a:rPr lang="en-GB" altLang="ko-KR" sz="1800" kern="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RAN1 to discuss SBFD aware UE </a:t>
            </a:r>
            <a:r>
              <a:rPr lang="en-GB" altLang="ko-KR" sz="1800" kern="0" dirty="0" err="1">
                <a:effectLst/>
                <a:highlight>
                  <a:srgbClr val="FFFF00"/>
                </a:highlight>
                <a:latin typeface="Times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behaviors</a:t>
            </a:r>
            <a:r>
              <a:rPr lang="en-GB" altLang="ko-KR" sz="1800" kern="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in SBFD symbols with interaction with legacy TDD slot configuration indications via </a:t>
            </a:r>
            <a:r>
              <a:rPr lang="en-GB" altLang="ko-KR" sz="1800" i="1" kern="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TDD-UL-DL-</a:t>
            </a:r>
            <a:r>
              <a:rPr lang="en-GB" altLang="ko-KR" sz="1800" i="1" kern="0" dirty="0" err="1">
                <a:effectLst/>
                <a:highlight>
                  <a:srgbClr val="FFFF00"/>
                </a:highlight>
                <a:latin typeface="Times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ConfigDedicated</a:t>
            </a:r>
            <a:r>
              <a:rPr lang="en-GB" altLang="ko-KR" sz="1800" kern="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and SFI in DCI format 2_0</a:t>
            </a:r>
            <a:endParaRPr lang="ko-KR" altLang="ko-KR" sz="1200" kern="100" dirty="0">
              <a:effectLst/>
              <a:highlight>
                <a:srgbClr val="FFFF00"/>
              </a:highlight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342900" lvl="0" indent="-342900" algn="l" latinLnBrk="0">
              <a:spcBef>
                <a:spcPts val="0"/>
              </a:spcBef>
              <a:spcAft>
                <a:spcPts val="0"/>
              </a:spcAft>
              <a:buFont typeface="Times" panose="02020603050405020304" pitchFamily="18" charset="0"/>
              <a:buChar char="-"/>
            </a:pPr>
            <a:r>
              <a:rPr lang="en-GB" altLang="ko-KR" sz="1800" kern="0" dirty="0">
                <a:effectLst/>
                <a:highlight>
                  <a:srgbClr val="FFFF00"/>
                </a:highlight>
                <a:latin typeface="Times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DCI format 2_0 cannot be used to revert SBFD symbol to non-SBFD symbol</a:t>
            </a:r>
            <a:endParaRPr lang="ko-KR" altLang="ko-KR" sz="1200" kern="100" dirty="0">
              <a:effectLst/>
              <a:highlight>
                <a:srgbClr val="FFFF00"/>
              </a:highlight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altLang="ko-KR" dirty="0"/>
          </a:p>
          <a:p>
            <a:r>
              <a:rPr lang="en-US" altLang="ko-KR" b="1" dirty="0"/>
              <a:t>Moderator proposal2: No action in RAN necessary.</a:t>
            </a:r>
            <a:endParaRPr lang="ko-KR" altLang="en-US" b="1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20080901-01CF-4F12-B6BF-CBD29B852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altLang="ko-KR" dirty="0"/>
              <a:t>Issue#2: Legacy UL symbol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27149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894E442D-F700-4AD4-8D79-0CCDDDA2B3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 latinLnBrk="1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sz="24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+mn-cs"/>
              </a:rPr>
              <a:t>(RP-240270) Proposal 2: Rel-19 WID should be revised with the following:</a:t>
            </a:r>
            <a:endParaRPr lang="ko-KR" altLang="ko-KR" sz="2400" kern="100" dirty="0">
              <a:effectLst/>
              <a:latin typeface="맑은 고딕" panose="020B0503020000020004" pitchFamily="50" charset="-127"/>
              <a:ea typeface="맑은 고딕" panose="020B0503020000020004" pitchFamily="50" charset="-127"/>
              <a:cs typeface="Times New Roman" panose="02020603050405020304" pitchFamily="18" charset="0"/>
            </a:endParaRPr>
          </a:p>
          <a:p>
            <a:pPr marL="342900" lvl="0" indent="-342900" latinLnBrk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ko-KR" sz="24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Specify enhancements for CLI handling [RAN1, RAN2, RAN3, </a:t>
            </a:r>
            <a:r>
              <a:rPr lang="en-US" altLang="ko-KR" sz="2400" b="1" kern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RAN4</a:t>
            </a:r>
            <a:r>
              <a:rPr lang="en-US" altLang="ko-KR" sz="24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]:</a:t>
            </a:r>
            <a:endParaRPr lang="ko-KR" altLang="ko-KR" sz="2400" dirty="0">
              <a:effectLst/>
              <a:latin typeface="굴림" panose="020B0600000101010101" pitchFamily="50" charset="-127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 marL="742950" lvl="1" indent="-285750" latinLnBrk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ko-KR" sz="24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Support </a:t>
            </a:r>
            <a:r>
              <a:rPr lang="en-US" altLang="ko-KR" sz="2400" b="1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gNB</a:t>
            </a:r>
            <a:r>
              <a:rPr lang="en-US" altLang="ko-KR" sz="24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-to-</a:t>
            </a:r>
            <a:r>
              <a:rPr lang="en-US" altLang="ko-KR" sz="2400" b="1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gNB</a:t>
            </a:r>
            <a:r>
              <a:rPr lang="en-US" altLang="ko-KR" sz="24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co-channel CLI handling scheme(s) (the detailed schemes are to be down-selected from those in TR38.858 by RAN1#117)</a:t>
            </a:r>
            <a:endParaRPr lang="ko-KR" altLang="ko-KR" sz="2400" dirty="0">
              <a:effectLst/>
              <a:latin typeface="굴림" panose="020B0600000101010101" pitchFamily="50" charset="-127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 marL="742950" lvl="1" indent="-285750" latinLnBrk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ko-KR" sz="24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Support UE-to-UE co-channel CLI handling scheme(s) (the detailed schemes are to be down-selected from those in TR38.858 by RAN1#117) </a:t>
            </a:r>
            <a:endParaRPr lang="ko-KR" altLang="ko-KR" sz="2400" dirty="0">
              <a:effectLst/>
              <a:latin typeface="굴림" panose="020B0600000101010101" pitchFamily="50" charset="-127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 marL="742950" lvl="1" indent="-285750" latinLnBrk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ko-KR" sz="2400" b="1" kern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Further, support CLI handling scheme(s) to also include adjacent channel interference</a:t>
            </a:r>
            <a:r>
              <a:rPr lang="en-US" altLang="ko-KR" sz="2400" kern="1200" dirty="0">
                <a:solidFill>
                  <a:srgbClr val="FF0000"/>
                </a:solidFill>
                <a:effectLst/>
                <a:latin typeface="Helvetica Neue"/>
                <a:ea typeface="Times New Roman" panose="02020603050405020304" pitchFamily="18" charset="0"/>
                <a:cs typeface="Helvetica Neue"/>
              </a:rPr>
              <a:t> </a:t>
            </a:r>
            <a:endParaRPr lang="ko-KR" altLang="ko-KR" sz="2400" dirty="0">
              <a:effectLst/>
              <a:latin typeface="굴림" panose="020B0600000101010101" pitchFamily="50" charset="-127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 marL="742950" lvl="1" indent="-285750" latinLnBrk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ko-KR" sz="24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Note: Without dedicated optimization for dynamic/flexible TDD</a:t>
            </a:r>
            <a:endParaRPr lang="ko-KR" altLang="ko-KR" sz="2400" dirty="0">
              <a:effectLst/>
              <a:latin typeface="굴림" panose="020B0600000101010101" pitchFamily="50" charset="-127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 marL="342900" lvl="0" indent="-342900" latinLnBrk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ko-KR" sz="24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Specify BS RF requirements for SBFD operation at </a:t>
            </a:r>
            <a:r>
              <a:rPr lang="en-US" altLang="ko-KR" sz="2400" b="1" kern="12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gNB</a:t>
            </a:r>
            <a:r>
              <a:rPr lang="en-US" altLang="ko-KR" sz="24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[RAN4]</a:t>
            </a:r>
            <a:endParaRPr lang="ko-KR" altLang="ko-KR" sz="2400" dirty="0">
              <a:effectLst/>
              <a:latin typeface="굴림" panose="020B0600000101010101" pitchFamily="50" charset="-127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 marL="342900" lvl="0" indent="-342900" latinLnBrk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ko-KR" sz="24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Specify applicable RRM core requirements for co-channel </a:t>
            </a:r>
            <a:r>
              <a:rPr lang="en-US" altLang="ko-KR" sz="2400" b="1" kern="12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and adjacent channel </a:t>
            </a:r>
            <a:r>
              <a:rPr lang="en-US" altLang="ko-KR" sz="2400" b="1" kern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CLI handling mechanisms [RAN4]</a:t>
            </a:r>
            <a:endParaRPr lang="ko-KR" altLang="ko-KR" sz="2400" dirty="0">
              <a:effectLst/>
              <a:latin typeface="굴림" panose="020B0600000101010101" pitchFamily="50" charset="-127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ko-KR" altLang="en-US" sz="2400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B40B7332-A2EF-4097-B6DE-604F283F3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Appendix (1/2)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828406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894E442D-F700-4AD4-8D79-0CCDDDA2B3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ko-KR" b="1" i="1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(RP-240480) Proposal 1: Update WID objective and assumptions related to UL </a:t>
            </a:r>
            <a:r>
              <a:rPr lang="en-US" altLang="ko-KR" b="1" i="1" dirty="0" err="1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subband</a:t>
            </a:r>
            <a:r>
              <a:rPr lang="en-US" altLang="ko-KR" b="1" i="1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 as follows:</a:t>
            </a:r>
          </a:p>
          <a:p>
            <a:pPr marL="34290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ko-KR" dirty="0">
                <a:latin typeface="Times New Roman" panose="02020603050405020304" pitchFamily="18" charset="0"/>
                <a:ea typeface="맑은 고딕" panose="020B0503020000020004" pitchFamily="50" charset="-127"/>
              </a:rPr>
              <a:t>Specify UE transmission, reception and measurement behavior and procedures in SBFD symbols and/or non-SBFD symbols for SBFD aware UE [RAN1, RAN2]</a:t>
            </a:r>
            <a:endParaRPr lang="ko-KR" altLang="ko-KR" dirty="0">
              <a:latin typeface="Times New Roman" panose="02020603050405020304" pitchFamily="18" charset="0"/>
              <a:ea typeface="맑은 고딕" panose="020B0503020000020004" pitchFamily="50" charset="-127"/>
            </a:endParaRPr>
          </a:p>
          <a:p>
            <a:pPr marL="1143000" lvl="2" indent="-2286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ko-KR" sz="20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Transmission and reception </a:t>
            </a:r>
            <a:r>
              <a:rPr lang="en-US" altLang="ko-KR" sz="2000" dirty="0" err="1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behaviours</a:t>
            </a:r>
            <a:r>
              <a:rPr lang="en-US" altLang="ko-KR" sz="20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on SBFD </a:t>
            </a:r>
            <a:r>
              <a:rPr lang="en-US" altLang="ko-KR" sz="2000" dirty="0" err="1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subbands</a:t>
            </a:r>
            <a:r>
              <a:rPr lang="en-US" altLang="ko-KR" sz="20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configured in DL and/or flexible symbol indicated by </a:t>
            </a:r>
            <a:r>
              <a:rPr lang="en-US" altLang="ko-KR" sz="2000" i="1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TDD-UL-DL-</a:t>
            </a:r>
            <a:r>
              <a:rPr lang="en-US" altLang="ko-KR" sz="2000" i="1" dirty="0" err="1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ConfigCommon</a:t>
            </a:r>
            <a:endParaRPr lang="ko-KR" altLang="ko-K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00200" lvl="3" indent="-2286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1828800" algn="l"/>
              </a:tabLst>
            </a:pPr>
            <a:r>
              <a:rPr lang="en-US" altLang="ko-KR" sz="20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UL transmissions within UL </a:t>
            </a:r>
            <a:r>
              <a:rPr lang="en-US" altLang="ko-KR" sz="2000" dirty="0" err="1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subband</a:t>
            </a:r>
            <a:r>
              <a:rPr lang="en-US" altLang="ko-KR" sz="20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 only</a:t>
            </a:r>
            <a:endParaRPr lang="ko-KR" altLang="ko-K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600200" lvl="3" indent="-2286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–"/>
              <a:tabLst>
                <a:tab pos="1828800" algn="l"/>
              </a:tabLst>
            </a:pPr>
            <a:r>
              <a:rPr lang="en-US" altLang="ko-KR" sz="20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DL receptions within DL </a:t>
            </a:r>
            <a:r>
              <a:rPr lang="en-US" altLang="ko-KR" sz="2000" dirty="0" err="1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subband</a:t>
            </a:r>
            <a:r>
              <a:rPr lang="en-US" altLang="ko-KR" sz="20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(s) only, except for CLI measurement by the UE outside of the DL </a:t>
            </a:r>
            <a:r>
              <a:rPr lang="en-US" altLang="ko-KR" sz="2000" dirty="0" err="1">
                <a:effectLst/>
                <a:latin typeface="Times New Roman" panose="02020603050405020304" pitchFamily="18" charset="0"/>
                <a:ea typeface="맑은 고딕" panose="020B0503020000020004" pitchFamily="50" charset="-127"/>
                <a:cs typeface="Times New Roman" panose="02020603050405020304" pitchFamily="18" charset="0"/>
              </a:rPr>
              <a:t>subbands</a:t>
            </a:r>
            <a:endParaRPr lang="ko-KR" altLang="ko-KR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>
              <a:spcBef>
                <a:spcPts val="0"/>
              </a:spcBef>
              <a:spcAft>
                <a:spcPts val="0"/>
              </a:spcAft>
            </a:pPr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Note: </a:t>
            </a:r>
            <a:r>
              <a:rPr lang="en-US" altLang="ko-KR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When flexible symbols are used, it is not expected that any legacy Uplink symbol is converted to Downlink/SBFD symbols. </a:t>
            </a:r>
            <a:r>
              <a:rPr lang="en-US" altLang="ko-KR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Legacy Uplink symbol indicates a symbol that is indicated as Uplink by legacy signaling such as </a:t>
            </a:r>
            <a:r>
              <a:rPr lang="en-US" altLang="ko-KR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ConfigCommon</a:t>
            </a:r>
            <a:r>
              <a:rPr lang="en-US" altLang="ko-KR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, TDD-UL-DL-</a:t>
            </a:r>
            <a:r>
              <a:rPr lang="en-US" altLang="ko-KR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ConfigDedicated</a:t>
            </a:r>
            <a:r>
              <a:rPr lang="en-US" altLang="ko-KR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 and/or dynamic SFI indication.</a:t>
            </a:r>
            <a:r>
              <a:rPr lang="en-US" altLang="ko-KR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ko-KR" altLang="ko-K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One UL </a:t>
            </a:r>
            <a:r>
              <a:rPr lang="en-US" altLang="ko-KR" dirty="0" err="1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subband</a:t>
            </a:r>
            <a:r>
              <a:rPr lang="en-US" altLang="ko-KR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 for SBFD operation in an SBFD symbol (excluding legacy UL symbol/slot) within a TDD carrier. </a:t>
            </a:r>
            <a:endParaRPr lang="ko-KR" altLang="ko-K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457200">
              <a:spcBef>
                <a:spcPts val="0"/>
              </a:spcBef>
              <a:spcAft>
                <a:spcPts val="0"/>
              </a:spcAft>
            </a:pPr>
            <a:r>
              <a:rPr lang="en-US" altLang="ko-KR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맑은 고딕" panose="020B0503020000020004" pitchFamily="50" charset="-127"/>
              </a:rPr>
              <a:t>NOTE: </a:t>
            </a:r>
            <a:r>
              <a:rPr lang="en-US" altLang="ko-KR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맑은 고딕" panose="020B0503020000020004" pitchFamily="50" charset="-127"/>
              </a:rPr>
              <a:t>legacy UL symbol/slot includes all UL symbols are indicated as UL to any serving UE(s) via slot formation signaling such as TDD-UL-DL-</a:t>
            </a:r>
            <a:r>
              <a:rPr lang="en-US" altLang="ko-KR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맑은 고딕" panose="020B0503020000020004" pitchFamily="50" charset="-127"/>
              </a:rPr>
              <a:t>ConfigCommon</a:t>
            </a:r>
            <a:r>
              <a:rPr lang="en-US" altLang="ko-KR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맑은 고딕" panose="020B0503020000020004" pitchFamily="50" charset="-127"/>
              </a:rPr>
              <a:t>, DL-</a:t>
            </a:r>
            <a:r>
              <a:rPr lang="en-US" altLang="ko-KR" dirty="0" err="1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맑은 고딕" panose="020B0503020000020004" pitchFamily="50" charset="-127"/>
              </a:rPr>
              <a:t>ConfigDedicated</a:t>
            </a:r>
            <a:r>
              <a:rPr lang="en-US" altLang="ko-KR" dirty="0">
                <a:solidFill>
                  <a:srgbClr val="00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맑은 고딕" panose="020B0503020000020004" pitchFamily="50" charset="-127"/>
              </a:rPr>
              <a:t>, and group common slot format-indicators (SFI).</a:t>
            </a:r>
            <a:r>
              <a:rPr lang="en-US" altLang="ko-KR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 </a:t>
            </a:r>
            <a:endParaRPr lang="ko-KR" altLang="ko-KR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ko-KR" alt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B40B7332-A2EF-4097-B6DE-604F283F3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Appendix (2/2)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9772825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31793</TotalTime>
  <Words>666</Words>
  <Application>Microsoft Office PowerPoint</Application>
  <PresentationFormat>와이드스크린</PresentationFormat>
  <Paragraphs>50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7" baseType="lpstr">
      <vt:lpstr>Helvetica Neue</vt:lpstr>
      <vt:lpstr>微软雅黑</vt:lpstr>
      <vt:lpstr>굴림</vt:lpstr>
      <vt:lpstr>맑은 고딕</vt:lpstr>
      <vt:lpstr>Arial</vt:lpstr>
      <vt:lpstr>Arial Black</vt:lpstr>
      <vt:lpstr>Calibri</vt:lpstr>
      <vt:lpstr>Courier New</vt:lpstr>
      <vt:lpstr>Symbol</vt:lpstr>
      <vt:lpstr>Times</vt:lpstr>
      <vt:lpstr>Times New Roman</vt:lpstr>
      <vt:lpstr>3gpp</vt:lpstr>
      <vt:lpstr>Moderator Summary  on Rel-19 SBFD Discussions</vt:lpstr>
      <vt:lpstr>Issue#1: Mechanism for adjacent channel CLI</vt:lpstr>
      <vt:lpstr>Issue#2: Legacy UL symbol</vt:lpstr>
      <vt:lpstr>Appendix (1/2)</vt:lpstr>
      <vt:lpstr>Appendix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1143</cp:revision>
  <cp:lastPrinted>2016-09-15T08:31:00Z</cp:lastPrinted>
  <dcterms:created xsi:type="dcterms:W3CDTF">2009-11-27T05:15:00Z</dcterms:created>
  <dcterms:modified xsi:type="dcterms:W3CDTF">2024-03-19T10:37:33Z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