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0"/>
  </p:notesMasterIdLst>
  <p:sldIdLst>
    <p:sldId id="256" r:id="rId7"/>
    <p:sldId id="257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1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8C0949-296B-8689-4C03-CDA48D5E48DA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xmlns="" val="ftr"/>
              </p:ext>
            </p:extLst>
          </p:nvPr>
        </p:nvSpPr>
        <p:spPr>
          <a:xfrm>
            <a:off x="5892800" y="6642100"/>
            <a:ext cx="434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2/Docs/RP-233374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RAN/WG4_Radio/TSGR4_110/Docs/R4-240230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Fragmented Carriers in Rel-19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RP-240498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#103</a:t>
            </a:r>
          </a:p>
          <a:p>
            <a:r>
              <a:rPr lang="en-US" dirty="0">
                <a:solidFill>
                  <a:schemeClr val="tx1"/>
                </a:solidFill>
              </a:rPr>
              <a:t>Maastricht, The Netherlands, 18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– 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March, 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9.1.4.1</a:t>
            </a:r>
          </a:p>
          <a:p>
            <a:r>
              <a:rPr lang="it-IT" dirty="0">
                <a:solidFill>
                  <a:schemeClr val="tx1"/>
                </a:solidFill>
              </a:rPr>
              <a:t>Source: TELUS, Bell Mobility, Nokia, Nokia Shanghai Bell, Telstra, T-Mobile USA, US Cellular, Spark NZ Ltd, Southern Linc, AT&amp;T, Verizon Wireless, </a:t>
            </a:r>
            <a:r>
              <a:rPr lang="it-IT" dirty="0" smtClean="0">
                <a:solidFill>
                  <a:schemeClr val="tx1"/>
                </a:solidFill>
              </a:rPr>
              <a:t>CableLabs, Samsung, Apple</a:t>
            </a:r>
            <a:r>
              <a:rPr lang="it-IT" smtClean="0">
                <a:solidFill>
                  <a:schemeClr val="tx1"/>
                </a:solidFill>
              </a:rPr>
              <a:t>, Ericsson, CHTTL, Intel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388" y="277007"/>
            <a:ext cx="10515600" cy="461547"/>
          </a:xfrm>
        </p:spPr>
        <p:txBody>
          <a:bodyPr>
            <a:normAutofit fontScale="90000"/>
          </a:bodyPr>
          <a:lstStyle/>
          <a:p>
            <a:r>
              <a:rPr lang="en-US" dirty="0"/>
              <a:t>Motivation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387" y="998556"/>
            <a:ext cx="11251222" cy="262548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SzPct val="110000"/>
            </a:pPr>
            <a:r>
              <a:rPr lang="en-US" sz="1600" dirty="0"/>
              <a:t>Today, fragmented carriers in the same band consume multiple Rx chains, thus limiting the Carrier Aggregation (CA) capabilities</a:t>
            </a:r>
          </a:p>
          <a:p>
            <a:pPr>
              <a:lnSpc>
                <a:spcPct val="110000"/>
              </a:lnSpc>
              <a:buSzPct val="110000"/>
            </a:pPr>
            <a:r>
              <a:rPr lang="en-US" sz="1600" dirty="0"/>
              <a:t>The maximum number of component carriers (CCs) in a CA combo is mostly limited by the number and capabilities of the analog Rx chains in the UEs</a:t>
            </a:r>
          </a:p>
          <a:p>
            <a:pPr>
              <a:lnSpc>
                <a:spcPct val="110000"/>
              </a:lnSpc>
              <a:buSzPct val="110000"/>
            </a:pPr>
            <a:r>
              <a:rPr lang="en-US" sz="1600" dirty="0"/>
              <a:t>This limitation prevents operators from fully utilizing their fragmented spectrum holdings in a single CA combo</a:t>
            </a:r>
          </a:p>
          <a:p>
            <a:pPr>
              <a:lnSpc>
                <a:spcPct val="110000"/>
              </a:lnSpc>
              <a:buSzPct val="110000"/>
            </a:pPr>
            <a:r>
              <a:rPr lang="en-US" sz="1600" dirty="0"/>
              <a:t>A multi-company proposal was submitted to RAN#102[1] and RAN4#110[2] indicating this is a solution that would have global impact.</a:t>
            </a:r>
          </a:p>
          <a:p>
            <a:pPr>
              <a:lnSpc>
                <a:spcPct val="110000"/>
              </a:lnSpc>
            </a:pPr>
            <a:endParaRPr lang="en-US" sz="1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AEF577-AB5D-FA5A-3B5F-C41F21919638}"/>
              </a:ext>
            </a:extLst>
          </p:cNvPr>
          <p:cNvSpPr txBox="1">
            <a:spLocks/>
          </p:cNvSpPr>
          <p:nvPr/>
        </p:nvSpPr>
        <p:spPr>
          <a:xfrm>
            <a:off x="470387" y="3708400"/>
            <a:ext cx="11251223" cy="109002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Observation: </a:t>
            </a:r>
            <a:r>
              <a:rPr lang="en-US" sz="1800" dirty="0">
                <a:solidFill>
                  <a:schemeClr val="bg1"/>
                </a:solidFill>
              </a:rPr>
              <a:t>Fragmented carriers in the same band consume multiple Rx chains, thus limiting the CA capabilities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Proposal: </a:t>
            </a:r>
            <a:r>
              <a:rPr lang="en-US" sz="1800" dirty="0">
                <a:solidFill>
                  <a:schemeClr val="bg1"/>
                </a:solidFill>
              </a:rPr>
              <a:t>Study the use of fewer Rx chains than carrier fragments in a band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50BA135-D42C-EE0C-461B-76E73B6C23C9}"/>
              </a:ext>
            </a:extLst>
          </p:cNvPr>
          <p:cNvSpPr txBox="1">
            <a:spLocks/>
          </p:cNvSpPr>
          <p:nvPr/>
        </p:nvSpPr>
        <p:spPr>
          <a:xfrm>
            <a:off x="470388" y="6022730"/>
            <a:ext cx="11251222" cy="644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200" dirty="0"/>
              <a:t>[1] </a:t>
            </a:r>
            <a:r>
              <a:rPr lang="en-US" sz="1200" dirty="0">
                <a:hlinkClick r:id="rId3"/>
              </a:rPr>
              <a:t>RP-233374</a:t>
            </a:r>
            <a:r>
              <a:rPr lang="en-US" sz="1200" dirty="0"/>
              <a:t>, “</a:t>
            </a:r>
            <a:r>
              <a:rPr lang="en-US" sz="1200" i="1" dirty="0"/>
              <a:t>Fragmented carriers in the DL</a:t>
            </a:r>
            <a:r>
              <a:rPr lang="en-US" sz="1200" dirty="0"/>
              <a:t>”, TELUS, Bell Mobility, Telstra, Nokia, Nokia Shanghai Bell, AT&amp;T, US Cellular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200" dirty="0"/>
              <a:t>[2] </a:t>
            </a:r>
            <a:r>
              <a:rPr lang="en-US" sz="1200" dirty="0">
                <a:hlinkClick r:id="rId4"/>
              </a:rPr>
              <a:t>R4-2402309</a:t>
            </a:r>
            <a:r>
              <a:rPr lang="en-US" sz="1200" dirty="0"/>
              <a:t>: “Study on effective utilization of fragmented FR1 carriers in the DL”, TELUS, Bell Mobility, Telstra, Nokia, Nokia Shanghai Bell, AT&amp;T, US Cellular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 dirty="0"/>
              <a:t>Scope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453"/>
            <a:ext cx="10515600" cy="33698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SzPct val="110000"/>
            </a:pPr>
            <a:r>
              <a:rPr lang="en-US" sz="1500" dirty="0"/>
              <a:t>Objective</a:t>
            </a:r>
            <a:r>
              <a:rPr lang="pl-PL" sz="1500" dirty="0"/>
              <a:t>s</a:t>
            </a:r>
            <a:r>
              <a:rPr lang="en-US" sz="1500" dirty="0"/>
              <a:t>:</a:t>
            </a:r>
          </a:p>
          <a:p>
            <a:pPr lvl="1">
              <a:lnSpc>
                <a:spcPct val="100000"/>
              </a:lnSpc>
              <a:buSzPct val="110000"/>
            </a:pPr>
            <a:r>
              <a:rPr lang="en-CA" sz="1300" dirty="0"/>
              <a:t>Identify</a:t>
            </a:r>
            <a:r>
              <a:rPr lang="en-GB" sz="1300" dirty="0"/>
              <a:t> </a:t>
            </a:r>
            <a:r>
              <a:rPr lang="pl-PL" sz="1300" dirty="0"/>
              <a:t>methods </a:t>
            </a:r>
            <a:r>
              <a:rPr lang="en-US" sz="1300" dirty="0"/>
              <a:t>for </a:t>
            </a:r>
            <a:r>
              <a:rPr lang="pl-PL" sz="1300" dirty="0"/>
              <a:t>reducing </a:t>
            </a:r>
            <a:r>
              <a:rPr lang="en-US" sz="1300" dirty="0"/>
              <a:t>number of UE Rx chains </a:t>
            </a:r>
            <a:r>
              <a:rPr lang="pl-PL" sz="1300" dirty="0"/>
              <a:t>(e.g. 1 or 2) </a:t>
            </a:r>
            <a:r>
              <a:rPr lang="en-US" sz="1300" dirty="0"/>
              <a:t>needed for </a:t>
            </a:r>
            <a:r>
              <a:rPr lang="en-GB" sz="1300" dirty="0"/>
              <a:t>single DL band of </a:t>
            </a:r>
            <a:r>
              <a:rPr lang="en-US" sz="1300" dirty="0"/>
              <a:t>≤ 100 MHz (frequency span)</a:t>
            </a:r>
            <a:r>
              <a:rPr lang="en-GB" sz="1300" dirty="0"/>
              <a:t> containing two non-contiguous CCs within a CA </a:t>
            </a:r>
            <a:r>
              <a:rPr lang="en-GB" sz="1300" dirty="0"/>
              <a:t>combination for the inter-operator co-located scenario, considering</a:t>
            </a:r>
            <a:r>
              <a:rPr lang="pl-PL" sz="1300" dirty="0"/>
              <a:t>:</a:t>
            </a:r>
            <a:r>
              <a:rPr lang="en-GB" sz="1300" dirty="0"/>
              <a:t> </a:t>
            </a:r>
            <a:endParaRPr lang="pl-PL" sz="1300" dirty="0"/>
          </a:p>
          <a:p>
            <a:pPr lvl="2">
              <a:lnSpc>
                <a:spcPct val="100000"/>
              </a:lnSpc>
              <a:buSzPct val="110000"/>
            </a:pPr>
            <a:r>
              <a:rPr lang="en-GB" sz="1200" dirty="0"/>
              <a:t>Which RF requirements could be adjusted for the inter-operator co-located scenario, e.g. Existing </a:t>
            </a:r>
            <a:r>
              <a:rPr lang="pl-PL" sz="1200" dirty="0"/>
              <a:t>UE </a:t>
            </a:r>
            <a:r>
              <a:rPr lang="en-GB" sz="1200" dirty="0"/>
              <a:t>RF requirements such as ACS</a:t>
            </a:r>
            <a:endParaRPr lang="en-GB" sz="1200" strike="sngStrike" dirty="0">
              <a:highlight>
                <a:srgbClr val="FFFF00"/>
              </a:highlight>
            </a:endParaRPr>
          </a:p>
          <a:p>
            <a:pPr lvl="2">
              <a:lnSpc>
                <a:spcPct val="100000"/>
              </a:lnSpc>
              <a:buSzPct val="110000"/>
            </a:pPr>
            <a:r>
              <a:rPr lang="en-GB" sz="1200" dirty="0"/>
              <a:t>The ability to semi-statically switch hardware resources (i.e., Rx chains) between bands</a:t>
            </a:r>
          </a:p>
          <a:p>
            <a:pPr lvl="2">
              <a:lnSpc>
                <a:spcPct val="100000"/>
              </a:lnSpc>
              <a:buSzPct val="110000"/>
            </a:pPr>
            <a:r>
              <a:rPr lang="en-US" sz="1200" dirty="0"/>
              <a:t>6 dB power imbalance between the two non-contiguous CCs</a:t>
            </a:r>
          </a:p>
          <a:p>
            <a:pPr lvl="2">
              <a:lnSpc>
                <a:spcPct val="100000"/>
              </a:lnSpc>
              <a:buSzPct val="110000"/>
            </a:pPr>
            <a:r>
              <a:rPr lang="en-GB" sz="1200" dirty="0" smtClean="0"/>
              <a:t>Impacts </a:t>
            </a:r>
            <a:r>
              <a:rPr lang="en-GB" sz="1200" dirty="0"/>
              <a:t>on DL performance</a:t>
            </a:r>
            <a:endParaRPr lang="pl-PL" sz="1200" dirty="0"/>
          </a:p>
          <a:p>
            <a:pPr lvl="2">
              <a:lnSpc>
                <a:spcPct val="100000"/>
              </a:lnSpc>
              <a:buSzPct val="110000"/>
            </a:pPr>
            <a:r>
              <a:rPr lang="pl-PL" sz="1200" dirty="0"/>
              <a:t>Means for </a:t>
            </a:r>
            <a:r>
              <a:rPr lang="en-US" sz="1200" dirty="0"/>
              <a:t>a UE </a:t>
            </a:r>
            <a:r>
              <a:rPr lang="pl-PL" sz="1200" dirty="0"/>
              <a:t>to </a:t>
            </a:r>
            <a:r>
              <a:rPr lang="en-US" sz="1200" dirty="0"/>
              <a:t>inform the network of new CA configuration it can support with adjusted RF requirements</a:t>
            </a:r>
          </a:p>
          <a:p>
            <a:pPr>
              <a:lnSpc>
                <a:spcPct val="100000"/>
              </a:lnSpc>
              <a:buSzPct val="110000"/>
            </a:pPr>
            <a:r>
              <a:rPr lang="en-GB" sz="1500" dirty="0" smtClean="0"/>
              <a:t>RAN4 </a:t>
            </a:r>
            <a:r>
              <a:rPr lang="en-GB" sz="1500" dirty="0"/>
              <a:t>led item with minimal RAN2 impact and no RAN1 impact is foreseen</a:t>
            </a:r>
          </a:p>
          <a:p>
            <a:pPr>
              <a:lnSpc>
                <a:spcPct val="100000"/>
              </a:lnSpc>
              <a:buSzPct val="110000"/>
            </a:pPr>
            <a:r>
              <a:rPr lang="en-GB" sz="1500" dirty="0"/>
              <a:t>Timescale:</a:t>
            </a:r>
          </a:p>
          <a:p>
            <a:pPr lvl="1">
              <a:lnSpc>
                <a:spcPct val="100000"/>
              </a:lnSpc>
              <a:buSzPct val="110000"/>
            </a:pPr>
            <a:r>
              <a:rPr lang="en-GB" sz="1500" dirty="0"/>
              <a:t>Start Q3 2024</a:t>
            </a:r>
          </a:p>
          <a:p>
            <a:pPr lvl="1">
              <a:lnSpc>
                <a:spcPct val="100000"/>
              </a:lnSpc>
              <a:buSzPct val="110000"/>
            </a:pPr>
            <a:r>
              <a:rPr lang="en-GB" sz="1500" dirty="0"/>
              <a:t>Target completion Q2 2025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GB" sz="15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AEF577-AB5D-FA5A-3B5F-C41F21919638}"/>
              </a:ext>
            </a:extLst>
          </p:cNvPr>
          <p:cNvSpPr txBox="1">
            <a:spLocks/>
          </p:cNvSpPr>
          <p:nvPr/>
        </p:nvSpPr>
        <p:spPr>
          <a:xfrm>
            <a:off x="838200" y="5673959"/>
            <a:ext cx="10515600" cy="692771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5000"/>
              </a:lnSpc>
              <a:buNone/>
            </a:pPr>
            <a:r>
              <a:rPr lang="en-US" sz="2000" b="1" dirty="0">
                <a:solidFill>
                  <a:schemeClr val="bg1"/>
                </a:solidFill>
              </a:rPr>
              <a:t>Note: </a:t>
            </a:r>
            <a:r>
              <a:rPr lang="en-US" sz="2000" dirty="0">
                <a:solidFill>
                  <a:schemeClr val="bg1"/>
                </a:solidFill>
              </a:rPr>
              <a:t>When the study is complete, consider normative work to define core requirements using the identified solution</a:t>
            </a:r>
          </a:p>
          <a:p>
            <a:pPr>
              <a:lnSpc>
                <a:spcPct val="95000"/>
              </a:lnSpc>
            </a:pP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E5D6A6-E605-4B8E-8DE1-E8B53B7DE4E0}">
  <ds:schemaRefs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7275bb01-7583-478d-bc14-e839a2dd5989"/>
    <ds:schemaRef ds:uri="http://purl.org/dc/elements/1.1/"/>
    <ds:schemaRef ds:uri="fd29e756-1e88-48a1-974b-d7d8a56481f3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418</Words>
  <Application>Microsoft Office PowerPoint</Application>
  <PresentationFormat>Widescreen</PresentationFormat>
  <Paragraphs>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Nokia Pure Text Light</vt:lpstr>
      <vt:lpstr>Office Theme</vt:lpstr>
      <vt:lpstr>Way Forward on Fragmented Carriers in Rel-19</vt:lpstr>
      <vt:lpstr>Motivation</vt:lpstr>
      <vt:lpstr>Scope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Ivo Maljevic</cp:lastModifiedBy>
  <cp:revision>50</cp:revision>
  <dcterms:created xsi:type="dcterms:W3CDTF">2024-03-01T14:58:02Z</dcterms:created>
  <dcterms:modified xsi:type="dcterms:W3CDTF">2024-03-19T13:33:41Z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  <property fmtid="{D5CDD505-2E9C-101B-9397-08002B2CF9AE}" pid="4" name="ClassificationContentMarkingFooterLocations">
    <vt:lpwstr>Office Theme:8</vt:lpwstr>
  </property>
  <property fmtid="{D5CDD505-2E9C-101B-9397-08002B2CF9AE}" pid="5" name="ClassificationContentMarkingFooterText">
    <vt:lpwstr>General</vt:lpwstr>
  </property>
</Properties>
</file>