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37"/>
  </p:notesMasterIdLst>
  <p:sldIdLst>
    <p:sldId id="434" r:id="rId6"/>
    <p:sldId id="448" r:id="rId7"/>
    <p:sldId id="1198" r:id="rId8"/>
    <p:sldId id="1246" r:id="rId9"/>
    <p:sldId id="1120" r:id="rId10"/>
    <p:sldId id="1113" r:id="rId11"/>
    <p:sldId id="1247" r:id="rId12"/>
    <p:sldId id="1250" r:id="rId13"/>
    <p:sldId id="1238" r:id="rId14"/>
    <p:sldId id="1280" r:id="rId15"/>
    <p:sldId id="1279" r:id="rId16"/>
    <p:sldId id="1281" r:id="rId17"/>
    <p:sldId id="1283" r:id="rId18"/>
    <p:sldId id="1284" r:id="rId19"/>
    <p:sldId id="1285" r:id="rId20"/>
    <p:sldId id="1286" r:id="rId21"/>
    <p:sldId id="1287" r:id="rId22"/>
    <p:sldId id="1288" r:id="rId23"/>
    <p:sldId id="1289" r:id="rId24"/>
    <p:sldId id="1290" r:id="rId25"/>
    <p:sldId id="1291" r:id="rId26"/>
    <p:sldId id="1292" r:id="rId27"/>
    <p:sldId id="1293" r:id="rId28"/>
    <p:sldId id="1294" r:id="rId29"/>
    <p:sldId id="1296" r:id="rId30"/>
    <p:sldId id="1295" r:id="rId31"/>
    <p:sldId id="1297" r:id="rId32"/>
    <p:sldId id="1282" r:id="rId33"/>
    <p:sldId id="1298" r:id="rId34"/>
    <p:sldId id="1299" r:id="rId35"/>
    <p:sldId id="1300" r:id="rId36"/>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C" lastIdx="2" clrIdx="0">
    <p:extLst>
      <p:ext uri="{19B8F6BF-5375-455C-9EA6-DF929625EA0E}">
        <p15:presenceInfo xmlns:p15="http://schemas.microsoft.com/office/powerpoint/2012/main" userId="S::wanshic@qti.qualcomm.com::3a7dbef4-3474-47c6-9897-007f5734ef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B5B"/>
    <a:srgbClr val="C5C5C5"/>
    <a:srgbClr val="92D050"/>
    <a:srgbClr val="0066FF"/>
    <a:srgbClr val="FA7100"/>
    <a:srgbClr val="C800BE"/>
    <a:srgbClr val="FFA7A7"/>
    <a:srgbClr val="53FFA1"/>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AE90C1-8A44-41F7-A8A1-E4BB55CFC65E}" v="17" dt="2024-03-06T09:43:40.9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71" autoAdjust="0"/>
    <p:restoredTop sz="96357" autoAdjust="0"/>
  </p:normalViewPr>
  <p:slideViewPr>
    <p:cSldViewPr snapToGrid="0">
      <p:cViewPr varScale="1">
        <p:scale>
          <a:sx n="112" d="100"/>
          <a:sy n="112" d="100"/>
        </p:scale>
        <p:origin x="138" y="13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47AE90C1-8A44-41F7-A8A1-E4BB55CFC65E}"/>
    <pc:docChg chg="undo custSel delSld modSld sldOrd">
      <pc:chgData name="Wanshi Chen" userId="3a7dbef4-3474-47c6-9897-007f5734efb0" providerId="ADAL" clId="{47AE90C1-8A44-41F7-A8A1-E4BB55CFC65E}" dt="2024-03-06T09:44:05.352" v="2701" actId="20577"/>
      <pc:docMkLst>
        <pc:docMk/>
      </pc:docMkLst>
      <pc:sldChg chg="modSp mod">
        <pc:chgData name="Wanshi Chen" userId="3a7dbef4-3474-47c6-9897-007f5734efb0" providerId="ADAL" clId="{47AE90C1-8A44-41F7-A8A1-E4BB55CFC65E}" dt="2024-03-04T17:03:20.650" v="2647" actId="13926"/>
        <pc:sldMkLst>
          <pc:docMk/>
          <pc:sldMk cId="4214525790" sldId="1113"/>
        </pc:sldMkLst>
        <pc:spChg chg="mod">
          <ac:chgData name="Wanshi Chen" userId="3a7dbef4-3474-47c6-9897-007f5734efb0" providerId="ADAL" clId="{47AE90C1-8A44-41F7-A8A1-E4BB55CFC65E}" dt="2024-03-04T17:03:20.650" v="2647" actId="13926"/>
          <ac:spMkLst>
            <pc:docMk/>
            <pc:sldMk cId="4214525790" sldId="1113"/>
            <ac:spMk id="3" creationId="{85903BC0-EB37-4C3E-8DD6-27F0E6CA817C}"/>
          </ac:spMkLst>
        </pc:spChg>
      </pc:sldChg>
      <pc:sldChg chg="modSp mod">
        <pc:chgData name="Wanshi Chen" userId="3a7dbef4-3474-47c6-9897-007f5734efb0" providerId="ADAL" clId="{47AE90C1-8A44-41F7-A8A1-E4BB55CFC65E}" dt="2024-03-04T17:13:34.808" v="2663" actId="13926"/>
        <pc:sldMkLst>
          <pc:docMk/>
          <pc:sldMk cId="1532106690" sldId="1238"/>
        </pc:sldMkLst>
        <pc:spChg chg="mod">
          <ac:chgData name="Wanshi Chen" userId="3a7dbef4-3474-47c6-9897-007f5734efb0" providerId="ADAL" clId="{47AE90C1-8A44-41F7-A8A1-E4BB55CFC65E}" dt="2024-03-04T17:13:34.808" v="2663" actId="13926"/>
          <ac:spMkLst>
            <pc:docMk/>
            <pc:sldMk cId="1532106690" sldId="1238"/>
            <ac:spMk id="3" creationId="{ED097699-AEE1-40AC-85E4-6E4DE0A4133F}"/>
          </ac:spMkLst>
        </pc:spChg>
      </pc:sldChg>
      <pc:sldChg chg="del">
        <pc:chgData name="Wanshi Chen" userId="3a7dbef4-3474-47c6-9897-007f5734efb0" providerId="ADAL" clId="{47AE90C1-8A44-41F7-A8A1-E4BB55CFC65E}" dt="2024-03-04T17:03:29.708" v="2648" actId="47"/>
        <pc:sldMkLst>
          <pc:docMk/>
          <pc:sldMk cId="1192877760" sldId="1245"/>
        </pc:sldMkLst>
      </pc:sldChg>
      <pc:sldChg chg="modSp mod">
        <pc:chgData name="Wanshi Chen" userId="3a7dbef4-3474-47c6-9897-007f5734efb0" providerId="ADAL" clId="{47AE90C1-8A44-41F7-A8A1-E4BB55CFC65E}" dt="2024-03-04T16:49:45.035" v="2592" actId="20577"/>
        <pc:sldMkLst>
          <pc:docMk/>
          <pc:sldMk cId="4006439301" sldId="1247"/>
        </pc:sldMkLst>
        <pc:spChg chg="mod">
          <ac:chgData name="Wanshi Chen" userId="3a7dbef4-3474-47c6-9897-007f5734efb0" providerId="ADAL" clId="{47AE90C1-8A44-41F7-A8A1-E4BB55CFC65E}" dt="2024-03-04T16:49:45.035" v="2592" actId="20577"/>
          <ac:spMkLst>
            <pc:docMk/>
            <pc:sldMk cId="4006439301" sldId="1247"/>
            <ac:spMk id="2" creationId="{12DD0395-6E2A-4D67-A1A6-3A5C1DB567C4}"/>
          </ac:spMkLst>
        </pc:spChg>
        <pc:graphicFrameChg chg="mod modGraphic">
          <ac:chgData name="Wanshi Chen" userId="3a7dbef4-3474-47c6-9897-007f5734efb0" providerId="ADAL" clId="{47AE90C1-8A44-41F7-A8A1-E4BB55CFC65E}" dt="2024-03-04T13:53:30.927" v="1474" actId="13926"/>
          <ac:graphicFrameMkLst>
            <pc:docMk/>
            <pc:sldMk cId="4006439301" sldId="1247"/>
            <ac:graphicFrameMk id="4" creationId="{C115AD57-88CB-4DD3-98AC-D2CB8EDC0C7D}"/>
          </ac:graphicFrameMkLst>
        </pc:graphicFrameChg>
      </pc:sldChg>
      <pc:sldChg chg="modSp mod">
        <pc:chgData name="Wanshi Chen" userId="3a7dbef4-3474-47c6-9897-007f5734efb0" providerId="ADAL" clId="{47AE90C1-8A44-41F7-A8A1-E4BB55CFC65E}" dt="2024-03-06T09:44:05.352" v="2701" actId="20577"/>
        <pc:sldMkLst>
          <pc:docMk/>
          <pc:sldMk cId="3586070417" sldId="1250"/>
        </pc:sldMkLst>
        <pc:spChg chg="mod">
          <ac:chgData name="Wanshi Chen" userId="3a7dbef4-3474-47c6-9897-007f5734efb0" providerId="ADAL" clId="{47AE90C1-8A44-41F7-A8A1-E4BB55CFC65E}" dt="2024-03-04T16:49:48.307" v="2593" actId="20577"/>
          <ac:spMkLst>
            <pc:docMk/>
            <pc:sldMk cId="3586070417" sldId="1250"/>
            <ac:spMk id="2" creationId="{12DD0395-6E2A-4D67-A1A6-3A5C1DB567C4}"/>
          </ac:spMkLst>
        </pc:spChg>
        <pc:graphicFrameChg chg="modGraphic">
          <ac:chgData name="Wanshi Chen" userId="3a7dbef4-3474-47c6-9897-007f5734efb0" providerId="ADAL" clId="{47AE90C1-8A44-41F7-A8A1-E4BB55CFC65E}" dt="2024-03-06T09:44:05.352" v="2701" actId="20577"/>
          <ac:graphicFrameMkLst>
            <pc:docMk/>
            <pc:sldMk cId="3586070417" sldId="1250"/>
            <ac:graphicFrameMk id="4" creationId="{C115AD57-88CB-4DD3-98AC-D2CB8EDC0C7D}"/>
          </ac:graphicFrameMkLst>
        </pc:graphicFrameChg>
      </pc:sldChg>
      <pc:sldChg chg="modSp del mod">
        <pc:chgData name="Wanshi Chen" userId="3a7dbef4-3474-47c6-9897-007f5734efb0" providerId="ADAL" clId="{47AE90C1-8A44-41F7-A8A1-E4BB55CFC65E}" dt="2024-03-04T16:49:40.549" v="2591" actId="47"/>
        <pc:sldMkLst>
          <pc:docMk/>
          <pc:sldMk cId="2317191668" sldId="1251"/>
        </pc:sldMkLst>
        <pc:spChg chg="mod">
          <ac:chgData name="Wanshi Chen" userId="3a7dbef4-3474-47c6-9897-007f5734efb0" providerId="ADAL" clId="{47AE90C1-8A44-41F7-A8A1-E4BB55CFC65E}" dt="2024-03-04T16:49:36.345" v="2590" actId="6549"/>
          <ac:spMkLst>
            <pc:docMk/>
            <pc:sldMk cId="2317191668" sldId="1251"/>
            <ac:spMk id="7" creationId="{1FAEA57D-E1FE-4B28-9EA5-C1EE76E1592E}"/>
          </ac:spMkLst>
        </pc:spChg>
      </pc:sldChg>
      <pc:sldChg chg="modSp mod ord">
        <pc:chgData name="Wanshi Chen" userId="3a7dbef4-3474-47c6-9897-007f5734efb0" providerId="ADAL" clId="{47AE90C1-8A44-41F7-A8A1-E4BB55CFC65E}" dt="2024-03-06T09:43:40.912" v="2700" actId="1076"/>
        <pc:sldMkLst>
          <pc:docMk/>
          <pc:sldMk cId="1162181078" sldId="1279"/>
        </pc:sldMkLst>
        <pc:spChg chg="mod">
          <ac:chgData name="Wanshi Chen" userId="3a7dbef4-3474-47c6-9897-007f5734efb0" providerId="ADAL" clId="{47AE90C1-8A44-41F7-A8A1-E4BB55CFC65E}" dt="2024-03-06T09:43:40.912" v="2700" actId="1076"/>
          <ac:spMkLst>
            <pc:docMk/>
            <pc:sldMk cId="1162181078" sldId="1279"/>
            <ac:spMk id="6" creationId="{4653FC17-6DDA-4C90-8331-B521BC2ADE4B}"/>
          </ac:spMkLst>
        </pc:spChg>
        <pc:picChg chg="mod">
          <ac:chgData name="Wanshi Chen" userId="3a7dbef4-3474-47c6-9897-007f5734efb0" providerId="ADAL" clId="{47AE90C1-8A44-41F7-A8A1-E4BB55CFC65E}" dt="2024-03-04T17:12:38.847" v="2655" actId="14100"/>
          <ac:picMkLst>
            <pc:docMk/>
            <pc:sldMk cId="1162181078" sldId="1279"/>
            <ac:picMk id="2" creationId="{A7EB7771-77CB-2DCB-130A-11A65FC48D80}"/>
          </ac:picMkLst>
        </pc:picChg>
      </pc:sldChg>
      <pc:sldChg chg="modSp mod">
        <pc:chgData name="Wanshi Chen" userId="3a7dbef4-3474-47c6-9897-007f5734efb0" providerId="ADAL" clId="{47AE90C1-8A44-41F7-A8A1-E4BB55CFC65E}" dt="2024-03-04T17:14:17.857" v="2699" actId="20577"/>
        <pc:sldMkLst>
          <pc:docMk/>
          <pc:sldMk cId="3081645398" sldId="1280"/>
        </pc:sldMkLst>
        <pc:spChg chg="mod">
          <ac:chgData name="Wanshi Chen" userId="3a7dbef4-3474-47c6-9897-007f5734efb0" providerId="ADAL" clId="{47AE90C1-8A44-41F7-A8A1-E4BB55CFC65E}" dt="2024-03-04T17:14:17.857" v="2699" actId="20577"/>
          <ac:spMkLst>
            <pc:docMk/>
            <pc:sldMk cId="3081645398" sldId="1280"/>
            <ac:spMk id="2" creationId="{D5F8CA0F-D8F1-4A1D-B054-9C9D5323BB36}"/>
          </ac:spMkLst>
        </pc:spChg>
      </pc:sldChg>
      <pc:sldChg chg="modSp mod">
        <pc:chgData name="Wanshi Chen" userId="3a7dbef4-3474-47c6-9897-007f5734efb0" providerId="ADAL" clId="{47AE90C1-8A44-41F7-A8A1-E4BB55CFC65E}" dt="2024-03-04T09:28:33.009" v="112" actId="6549"/>
        <pc:sldMkLst>
          <pc:docMk/>
          <pc:sldMk cId="2606391646" sldId="1281"/>
        </pc:sldMkLst>
        <pc:spChg chg="mod">
          <ac:chgData name="Wanshi Chen" userId="3a7dbef4-3474-47c6-9897-007f5734efb0" providerId="ADAL" clId="{47AE90C1-8A44-41F7-A8A1-E4BB55CFC65E}" dt="2024-03-04T09:28:33.009" v="112" actId="6549"/>
          <ac:spMkLst>
            <pc:docMk/>
            <pc:sldMk cId="2606391646" sldId="1281"/>
            <ac:spMk id="3" creationId="{ED097699-AEE1-40AC-85E4-6E4DE0A4133F}"/>
          </ac:spMkLst>
        </pc:spChg>
      </pc:sldChg>
      <pc:sldChg chg="modSp mod ord">
        <pc:chgData name="Wanshi Chen" userId="3a7dbef4-3474-47c6-9897-007f5734efb0" providerId="ADAL" clId="{47AE90C1-8A44-41F7-A8A1-E4BB55CFC65E}" dt="2024-03-04T16:13:05.739" v="2357" actId="20577"/>
        <pc:sldMkLst>
          <pc:docMk/>
          <pc:sldMk cId="2006724812" sldId="1282"/>
        </pc:sldMkLst>
        <pc:spChg chg="mod">
          <ac:chgData name="Wanshi Chen" userId="3a7dbef4-3474-47c6-9897-007f5734efb0" providerId="ADAL" clId="{47AE90C1-8A44-41F7-A8A1-E4BB55CFC65E}" dt="2024-03-04T16:13:05.739" v="2357" actId="20577"/>
          <ac:spMkLst>
            <pc:docMk/>
            <pc:sldMk cId="2006724812" sldId="1282"/>
            <ac:spMk id="2" creationId="{12DD0395-6E2A-4D67-A1A6-3A5C1DB567C4}"/>
          </ac:spMkLst>
        </pc:spChg>
        <pc:spChg chg="mod">
          <ac:chgData name="Wanshi Chen" userId="3a7dbef4-3474-47c6-9897-007f5734efb0" providerId="ADAL" clId="{47AE90C1-8A44-41F7-A8A1-E4BB55CFC65E}" dt="2024-03-04T16:05:00.701" v="2288" actId="13926"/>
          <ac:spMkLst>
            <pc:docMk/>
            <pc:sldMk cId="2006724812" sldId="1282"/>
            <ac:spMk id="3" creationId="{ED097699-AEE1-40AC-85E4-6E4DE0A4133F}"/>
          </ac:spMkLst>
        </pc:spChg>
      </pc:sldChg>
      <pc:sldChg chg="modSp mod">
        <pc:chgData name="Wanshi Chen" userId="3a7dbef4-3474-47c6-9897-007f5734efb0" providerId="ADAL" clId="{47AE90C1-8A44-41F7-A8A1-E4BB55CFC65E}" dt="2024-03-04T10:23:48.838" v="357" actId="20577"/>
        <pc:sldMkLst>
          <pc:docMk/>
          <pc:sldMk cId="4036491149" sldId="1283"/>
        </pc:sldMkLst>
        <pc:spChg chg="mod">
          <ac:chgData name="Wanshi Chen" userId="3a7dbef4-3474-47c6-9897-007f5734efb0" providerId="ADAL" clId="{47AE90C1-8A44-41F7-A8A1-E4BB55CFC65E}" dt="2024-03-04T10:23:48.838" v="357" actId="20577"/>
          <ac:spMkLst>
            <pc:docMk/>
            <pc:sldMk cId="4036491149" sldId="1283"/>
            <ac:spMk id="3" creationId="{ED097699-AEE1-40AC-85E4-6E4DE0A4133F}"/>
          </ac:spMkLst>
        </pc:spChg>
      </pc:sldChg>
      <pc:sldChg chg="modSp mod">
        <pc:chgData name="Wanshi Chen" userId="3a7dbef4-3474-47c6-9897-007f5734efb0" providerId="ADAL" clId="{47AE90C1-8A44-41F7-A8A1-E4BB55CFC65E}" dt="2024-03-04T10:40:25.098" v="397" actId="13926"/>
        <pc:sldMkLst>
          <pc:docMk/>
          <pc:sldMk cId="4282479689" sldId="1284"/>
        </pc:sldMkLst>
        <pc:spChg chg="mod">
          <ac:chgData name="Wanshi Chen" userId="3a7dbef4-3474-47c6-9897-007f5734efb0" providerId="ADAL" clId="{47AE90C1-8A44-41F7-A8A1-E4BB55CFC65E}" dt="2024-03-04T10:40:25.098" v="397" actId="13926"/>
          <ac:spMkLst>
            <pc:docMk/>
            <pc:sldMk cId="4282479689" sldId="1284"/>
            <ac:spMk id="3" creationId="{ED097699-AEE1-40AC-85E4-6E4DE0A4133F}"/>
          </ac:spMkLst>
        </pc:spChg>
      </pc:sldChg>
      <pc:sldChg chg="ord">
        <pc:chgData name="Wanshi Chen" userId="3a7dbef4-3474-47c6-9897-007f5734efb0" providerId="ADAL" clId="{47AE90C1-8A44-41F7-A8A1-E4BB55CFC65E}" dt="2024-03-04T14:56:10.949" v="1738" actId="20578"/>
        <pc:sldMkLst>
          <pc:docMk/>
          <pc:sldMk cId="3649781451" sldId="1286"/>
        </pc:sldMkLst>
      </pc:sldChg>
      <pc:sldChg chg="modSp mod">
        <pc:chgData name="Wanshi Chen" userId="3a7dbef4-3474-47c6-9897-007f5734efb0" providerId="ADAL" clId="{47AE90C1-8A44-41F7-A8A1-E4BB55CFC65E}" dt="2024-03-04T10:51:54.956" v="518" actId="115"/>
        <pc:sldMkLst>
          <pc:docMk/>
          <pc:sldMk cId="2945255225" sldId="1287"/>
        </pc:sldMkLst>
        <pc:spChg chg="mod">
          <ac:chgData name="Wanshi Chen" userId="3a7dbef4-3474-47c6-9897-007f5734efb0" providerId="ADAL" clId="{47AE90C1-8A44-41F7-A8A1-E4BB55CFC65E}" dt="2024-03-04T10:51:54.956" v="518" actId="115"/>
          <ac:spMkLst>
            <pc:docMk/>
            <pc:sldMk cId="2945255225" sldId="1287"/>
            <ac:spMk id="3" creationId="{ED097699-AEE1-40AC-85E4-6E4DE0A4133F}"/>
          </ac:spMkLst>
        </pc:spChg>
      </pc:sldChg>
      <pc:sldChg chg="modSp mod">
        <pc:chgData name="Wanshi Chen" userId="3a7dbef4-3474-47c6-9897-007f5734efb0" providerId="ADAL" clId="{47AE90C1-8A44-41F7-A8A1-E4BB55CFC65E}" dt="2024-03-04T16:39:56.095" v="2513" actId="13926"/>
        <pc:sldMkLst>
          <pc:docMk/>
          <pc:sldMk cId="2995579174" sldId="1288"/>
        </pc:sldMkLst>
        <pc:spChg chg="mod">
          <ac:chgData name="Wanshi Chen" userId="3a7dbef4-3474-47c6-9897-007f5734efb0" providerId="ADAL" clId="{47AE90C1-8A44-41F7-A8A1-E4BB55CFC65E}" dt="2024-03-04T16:39:56.095" v="2513" actId="13926"/>
          <ac:spMkLst>
            <pc:docMk/>
            <pc:sldMk cId="2995579174" sldId="1288"/>
            <ac:spMk id="3" creationId="{ED097699-AEE1-40AC-85E4-6E4DE0A4133F}"/>
          </ac:spMkLst>
        </pc:spChg>
      </pc:sldChg>
      <pc:sldChg chg="modSp mod">
        <pc:chgData name="Wanshi Chen" userId="3a7dbef4-3474-47c6-9897-007f5734efb0" providerId="ADAL" clId="{47AE90C1-8A44-41F7-A8A1-E4BB55CFC65E}" dt="2024-03-04T11:11:39.660" v="807" actId="6549"/>
        <pc:sldMkLst>
          <pc:docMk/>
          <pc:sldMk cId="3779490586" sldId="1289"/>
        </pc:sldMkLst>
        <pc:spChg chg="mod">
          <ac:chgData name="Wanshi Chen" userId="3a7dbef4-3474-47c6-9897-007f5734efb0" providerId="ADAL" clId="{47AE90C1-8A44-41F7-A8A1-E4BB55CFC65E}" dt="2024-03-04T11:11:39.660" v="807" actId="6549"/>
          <ac:spMkLst>
            <pc:docMk/>
            <pc:sldMk cId="3779490586" sldId="1289"/>
            <ac:spMk id="3" creationId="{ED097699-AEE1-40AC-85E4-6E4DE0A4133F}"/>
          </ac:spMkLst>
        </pc:spChg>
      </pc:sldChg>
      <pc:sldChg chg="modSp mod">
        <pc:chgData name="Wanshi Chen" userId="3a7dbef4-3474-47c6-9897-007f5734efb0" providerId="ADAL" clId="{47AE90C1-8A44-41F7-A8A1-E4BB55CFC65E}" dt="2024-03-04T11:11:32.629" v="796" actId="6549"/>
        <pc:sldMkLst>
          <pc:docMk/>
          <pc:sldMk cId="3930237010" sldId="1290"/>
        </pc:sldMkLst>
        <pc:spChg chg="mod">
          <ac:chgData name="Wanshi Chen" userId="3a7dbef4-3474-47c6-9897-007f5734efb0" providerId="ADAL" clId="{47AE90C1-8A44-41F7-A8A1-E4BB55CFC65E}" dt="2024-03-04T11:11:32.629" v="796" actId="6549"/>
          <ac:spMkLst>
            <pc:docMk/>
            <pc:sldMk cId="3930237010" sldId="1290"/>
            <ac:spMk id="3" creationId="{ED097699-AEE1-40AC-85E4-6E4DE0A4133F}"/>
          </ac:spMkLst>
        </pc:spChg>
      </pc:sldChg>
      <pc:sldChg chg="modSp mod">
        <pc:chgData name="Wanshi Chen" userId="3a7dbef4-3474-47c6-9897-007f5734efb0" providerId="ADAL" clId="{47AE90C1-8A44-41F7-A8A1-E4BB55CFC65E}" dt="2024-03-04T11:11:19.240" v="781" actId="20577"/>
        <pc:sldMkLst>
          <pc:docMk/>
          <pc:sldMk cId="3304702315" sldId="1291"/>
        </pc:sldMkLst>
        <pc:spChg chg="mod">
          <ac:chgData name="Wanshi Chen" userId="3a7dbef4-3474-47c6-9897-007f5734efb0" providerId="ADAL" clId="{47AE90C1-8A44-41F7-A8A1-E4BB55CFC65E}" dt="2024-03-04T11:11:19.240" v="781" actId="20577"/>
          <ac:spMkLst>
            <pc:docMk/>
            <pc:sldMk cId="3304702315" sldId="1291"/>
            <ac:spMk id="3" creationId="{ED097699-AEE1-40AC-85E4-6E4DE0A4133F}"/>
          </ac:spMkLst>
        </pc:spChg>
      </pc:sldChg>
      <pc:sldChg chg="modSp mod">
        <pc:chgData name="Wanshi Chen" userId="3a7dbef4-3474-47c6-9897-007f5734efb0" providerId="ADAL" clId="{47AE90C1-8A44-41F7-A8A1-E4BB55CFC65E}" dt="2024-03-04T13:56:22.139" v="1480" actId="207"/>
        <pc:sldMkLst>
          <pc:docMk/>
          <pc:sldMk cId="1387128880" sldId="1292"/>
        </pc:sldMkLst>
        <pc:spChg chg="mod">
          <ac:chgData name="Wanshi Chen" userId="3a7dbef4-3474-47c6-9897-007f5734efb0" providerId="ADAL" clId="{47AE90C1-8A44-41F7-A8A1-E4BB55CFC65E}" dt="2024-03-04T13:56:11.873" v="1476" actId="207"/>
          <ac:spMkLst>
            <pc:docMk/>
            <pc:sldMk cId="1387128880" sldId="1292"/>
            <ac:spMk id="3" creationId="{ED097699-AEE1-40AC-85E4-6E4DE0A4133F}"/>
          </ac:spMkLst>
        </pc:spChg>
        <pc:spChg chg="mod">
          <ac:chgData name="Wanshi Chen" userId="3a7dbef4-3474-47c6-9897-007f5734efb0" providerId="ADAL" clId="{47AE90C1-8A44-41F7-A8A1-E4BB55CFC65E}" dt="2024-03-04T13:56:22.139" v="1480" actId="207"/>
          <ac:spMkLst>
            <pc:docMk/>
            <pc:sldMk cId="1387128880" sldId="1292"/>
            <ac:spMk id="5" creationId="{C9F31DC4-4A1C-5CB4-7C26-8DFF2819E4E0}"/>
          </ac:spMkLst>
        </pc:spChg>
      </pc:sldChg>
      <pc:sldChg chg="modSp mod">
        <pc:chgData name="Wanshi Chen" userId="3a7dbef4-3474-47c6-9897-007f5734efb0" providerId="ADAL" clId="{47AE90C1-8A44-41F7-A8A1-E4BB55CFC65E}" dt="2024-03-04T14:45:18.184" v="1735" actId="207"/>
        <pc:sldMkLst>
          <pc:docMk/>
          <pc:sldMk cId="4175284818" sldId="1293"/>
        </pc:sldMkLst>
        <pc:spChg chg="mod">
          <ac:chgData name="Wanshi Chen" userId="3a7dbef4-3474-47c6-9897-007f5734efb0" providerId="ADAL" clId="{47AE90C1-8A44-41F7-A8A1-E4BB55CFC65E}" dt="2024-03-04T14:45:18.184" v="1735" actId="207"/>
          <ac:spMkLst>
            <pc:docMk/>
            <pc:sldMk cId="4175284818" sldId="1293"/>
            <ac:spMk id="3" creationId="{ED097699-AEE1-40AC-85E4-6E4DE0A4133F}"/>
          </ac:spMkLst>
        </pc:spChg>
      </pc:sldChg>
      <pc:sldChg chg="modSp mod">
        <pc:chgData name="Wanshi Chen" userId="3a7dbef4-3474-47c6-9897-007f5734efb0" providerId="ADAL" clId="{47AE90C1-8A44-41F7-A8A1-E4BB55CFC65E}" dt="2024-03-04T15:44:22.167" v="2234" actId="20577"/>
        <pc:sldMkLst>
          <pc:docMk/>
          <pc:sldMk cId="2882784339" sldId="1294"/>
        </pc:sldMkLst>
        <pc:spChg chg="mod">
          <ac:chgData name="Wanshi Chen" userId="3a7dbef4-3474-47c6-9897-007f5734efb0" providerId="ADAL" clId="{47AE90C1-8A44-41F7-A8A1-E4BB55CFC65E}" dt="2024-03-04T15:44:22.167" v="2234" actId="20577"/>
          <ac:spMkLst>
            <pc:docMk/>
            <pc:sldMk cId="2882784339" sldId="1294"/>
            <ac:spMk id="3" creationId="{ED097699-AEE1-40AC-85E4-6E4DE0A4133F}"/>
          </ac:spMkLst>
        </pc:spChg>
      </pc:sldChg>
      <pc:sldChg chg="modSp mod">
        <pc:chgData name="Wanshi Chen" userId="3a7dbef4-3474-47c6-9897-007f5734efb0" providerId="ADAL" clId="{47AE90C1-8A44-41F7-A8A1-E4BB55CFC65E}" dt="2024-03-04T16:00:03.465" v="2278" actId="115"/>
        <pc:sldMkLst>
          <pc:docMk/>
          <pc:sldMk cId="3592090281" sldId="1295"/>
        </pc:sldMkLst>
        <pc:spChg chg="mod">
          <ac:chgData name="Wanshi Chen" userId="3a7dbef4-3474-47c6-9897-007f5734efb0" providerId="ADAL" clId="{47AE90C1-8A44-41F7-A8A1-E4BB55CFC65E}" dt="2024-03-04T16:00:03.465" v="2278" actId="115"/>
          <ac:spMkLst>
            <pc:docMk/>
            <pc:sldMk cId="3592090281" sldId="1295"/>
            <ac:spMk id="3" creationId="{ED097699-AEE1-40AC-85E4-6E4DE0A4133F}"/>
          </ac:spMkLst>
        </pc:spChg>
      </pc:sldChg>
      <pc:sldChg chg="modSp mod">
        <pc:chgData name="Wanshi Chen" userId="3a7dbef4-3474-47c6-9897-007f5734efb0" providerId="ADAL" clId="{47AE90C1-8A44-41F7-A8A1-E4BB55CFC65E}" dt="2024-03-04T15:55:36.214" v="2252" actId="20578"/>
        <pc:sldMkLst>
          <pc:docMk/>
          <pc:sldMk cId="1037967039" sldId="1296"/>
        </pc:sldMkLst>
        <pc:spChg chg="mod">
          <ac:chgData name="Wanshi Chen" userId="3a7dbef4-3474-47c6-9897-007f5734efb0" providerId="ADAL" clId="{47AE90C1-8A44-41F7-A8A1-E4BB55CFC65E}" dt="2024-03-04T15:55:36.214" v="2252" actId="20578"/>
          <ac:spMkLst>
            <pc:docMk/>
            <pc:sldMk cId="1037967039" sldId="1296"/>
            <ac:spMk id="3" creationId="{ED097699-AEE1-40AC-85E4-6E4DE0A4133F}"/>
          </ac:spMkLst>
        </pc:spChg>
      </pc:sldChg>
      <pc:sldChg chg="modSp mod">
        <pc:chgData name="Wanshi Chen" userId="3a7dbef4-3474-47c6-9897-007f5734efb0" providerId="ADAL" clId="{47AE90C1-8A44-41F7-A8A1-E4BB55CFC65E}" dt="2024-03-04T16:13:11.664" v="2359" actId="20577"/>
        <pc:sldMkLst>
          <pc:docMk/>
          <pc:sldMk cId="3824385047" sldId="1298"/>
        </pc:sldMkLst>
        <pc:spChg chg="mod">
          <ac:chgData name="Wanshi Chen" userId="3a7dbef4-3474-47c6-9897-007f5734efb0" providerId="ADAL" clId="{47AE90C1-8A44-41F7-A8A1-E4BB55CFC65E}" dt="2024-03-04T16:13:11.664" v="2359" actId="20577"/>
          <ac:spMkLst>
            <pc:docMk/>
            <pc:sldMk cId="3824385047" sldId="1298"/>
            <ac:spMk id="2" creationId="{12DD0395-6E2A-4D67-A1A6-3A5C1DB567C4}"/>
          </ac:spMkLst>
        </pc:spChg>
        <pc:spChg chg="mod">
          <ac:chgData name="Wanshi Chen" userId="3a7dbef4-3474-47c6-9897-007f5734efb0" providerId="ADAL" clId="{47AE90C1-8A44-41F7-A8A1-E4BB55CFC65E}" dt="2024-03-04T16:09:23.102" v="2299" actId="115"/>
          <ac:spMkLst>
            <pc:docMk/>
            <pc:sldMk cId="3824385047" sldId="1298"/>
            <ac:spMk id="3" creationId="{ED097699-AEE1-40AC-85E4-6E4DE0A4133F}"/>
          </ac:spMkLst>
        </pc:spChg>
      </pc:sldChg>
      <pc:sldChg chg="modSp mod">
        <pc:chgData name="Wanshi Chen" userId="3a7dbef4-3474-47c6-9897-007f5734efb0" providerId="ADAL" clId="{47AE90C1-8A44-41F7-A8A1-E4BB55CFC65E}" dt="2024-03-04T16:29:26.880" v="2483" actId="400"/>
        <pc:sldMkLst>
          <pc:docMk/>
          <pc:sldMk cId="822500895" sldId="1299"/>
        </pc:sldMkLst>
        <pc:spChg chg="mod">
          <ac:chgData name="Wanshi Chen" userId="3a7dbef4-3474-47c6-9897-007f5734efb0" providerId="ADAL" clId="{47AE90C1-8A44-41F7-A8A1-E4BB55CFC65E}" dt="2024-03-04T16:13:18.880" v="2364" actId="20577"/>
          <ac:spMkLst>
            <pc:docMk/>
            <pc:sldMk cId="822500895" sldId="1299"/>
            <ac:spMk id="2" creationId="{12DD0395-6E2A-4D67-A1A6-3A5C1DB567C4}"/>
          </ac:spMkLst>
        </pc:spChg>
        <pc:spChg chg="mod">
          <ac:chgData name="Wanshi Chen" userId="3a7dbef4-3474-47c6-9897-007f5734efb0" providerId="ADAL" clId="{47AE90C1-8A44-41F7-A8A1-E4BB55CFC65E}" dt="2024-03-04T16:29:26.880" v="2483" actId="400"/>
          <ac:spMkLst>
            <pc:docMk/>
            <pc:sldMk cId="822500895" sldId="1299"/>
            <ac:spMk id="3" creationId="{ED097699-AEE1-40AC-85E4-6E4DE0A4133F}"/>
          </ac:spMkLst>
        </pc:spChg>
      </pc:sldChg>
      <pc:sldChg chg="modSp mod">
        <pc:chgData name="Wanshi Chen" userId="3a7dbef4-3474-47c6-9897-007f5734efb0" providerId="ADAL" clId="{47AE90C1-8A44-41F7-A8A1-E4BB55CFC65E}" dt="2024-03-04T16:37:16.672" v="2512" actId="115"/>
        <pc:sldMkLst>
          <pc:docMk/>
          <pc:sldMk cId="1283255366" sldId="1300"/>
        </pc:sldMkLst>
        <pc:spChg chg="mod">
          <ac:chgData name="Wanshi Chen" userId="3a7dbef4-3474-47c6-9897-007f5734efb0" providerId="ADAL" clId="{47AE90C1-8A44-41F7-A8A1-E4BB55CFC65E}" dt="2024-03-04T16:37:16.672" v="2512" actId="115"/>
          <ac:spMkLst>
            <pc:docMk/>
            <pc:sldMk cId="1283255366" sldId="1300"/>
            <ac:spMk id="3" creationId="{ED097699-AEE1-40AC-85E4-6E4DE0A4133F}"/>
          </ac:spMkLst>
        </pc:spChg>
      </pc:sldChg>
    </pc:docChg>
  </pc:docChgLst>
  <pc:docChgLst>
    <pc:chgData name="Wanshi Chen" userId="3a7dbef4-3474-47c6-9897-007f5734efb0" providerId="ADAL" clId="{2D4FFAC9-8D10-4CD9-B589-616A1F65E0CC}"/>
    <pc:docChg chg="undo custSel modSld">
      <pc:chgData name="Wanshi Chen" userId="3a7dbef4-3474-47c6-9897-007f5734efb0" providerId="ADAL" clId="{2D4FFAC9-8D10-4CD9-B589-616A1F65E0CC}" dt="2024-02-28T17:09:25.394" v="957" actId="20577"/>
      <pc:docMkLst>
        <pc:docMk/>
      </pc:docMkLst>
      <pc:sldChg chg="modSp mod">
        <pc:chgData name="Wanshi Chen" userId="3a7dbef4-3474-47c6-9897-007f5734efb0" providerId="ADAL" clId="{2D4FFAC9-8D10-4CD9-B589-616A1F65E0CC}" dt="2024-02-28T13:45:40.450" v="675" actId="13926"/>
        <pc:sldMkLst>
          <pc:docMk/>
          <pc:sldMk cId="399343419" sldId="434"/>
        </pc:sldMkLst>
        <pc:spChg chg="mod">
          <ac:chgData name="Wanshi Chen" userId="3a7dbef4-3474-47c6-9897-007f5734efb0" providerId="ADAL" clId="{2D4FFAC9-8D10-4CD9-B589-616A1F65E0CC}" dt="2024-02-28T13:45:40.450" v="675" actId="13926"/>
          <ac:spMkLst>
            <pc:docMk/>
            <pc:sldMk cId="399343419" sldId="434"/>
            <ac:spMk id="4" creationId="{383B80EF-453E-44A1-A570-F84B9499B06E}"/>
          </ac:spMkLst>
        </pc:spChg>
      </pc:sldChg>
      <pc:sldChg chg="delSp modSp mod">
        <pc:chgData name="Wanshi Chen" userId="3a7dbef4-3474-47c6-9897-007f5734efb0" providerId="ADAL" clId="{2D4FFAC9-8D10-4CD9-B589-616A1F65E0CC}" dt="2024-02-28T13:55:19.545" v="894" actId="478"/>
        <pc:sldMkLst>
          <pc:docMk/>
          <pc:sldMk cId="4006439301" sldId="1247"/>
        </pc:sldMkLst>
        <pc:spChg chg="del mod">
          <ac:chgData name="Wanshi Chen" userId="3a7dbef4-3474-47c6-9897-007f5734efb0" providerId="ADAL" clId="{2D4FFAC9-8D10-4CD9-B589-616A1F65E0CC}" dt="2024-02-28T13:55:19.545" v="894" actId="478"/>
          <ac:spMkLst>
            <pc:docMk/>
            <pc:sldMk cId="4006439301" sldId="1247"/>
            <ac:spMk id="3" creationId="{C9B55818-0109-B07E-A60D-CE809457DC5A}"/>
          </ac:spMkLst>
        </pc:spChg>
        <pc:graphicFrameChg chg="mod modGraphic">
          <ac:chgData name="Wanshi Chen" userId="3a7dbef4-3474-47c6-9897-007f5734efb0" providerId="ADAL" clId="{2D4FFAC9-8D10-4CD9-B589-616A1F65E0CC}" dt="2024-02-28T13:47:53.225" v="775" actId="207"/>
          <ac:graphicFrameMkLst>
            <pc:docMk/>
            <pc:sldMk cId="4006439301" sldId="1247"/>
            <ac:graphicFrameMk id="4" creationId="{C115AD57-88CB-4DD3-98AC-D2CB8EDC0C7D}"/>
          </ac:graphicFrameMkLst>
        </pc:graphicFrameChg>
      </pc:sldChg>
      <pc:sldChg chg="modSp mod">
        <pc:chgData name="Wanshi Chen" userId="3a7dbef4-3474-47c6-9897-007f5734efb0" providerId="ADAL" clId="{2D4FFAC9-8D10-4CD9-B589-616A1F65E0CC}" dt="2024-02-28T13:55:45.849" v="897" actId="404"/>
        <pc:sldMkLst>
          <pc:docMk/>
          <pc:sldMk cId="3586070417" sldId="1250"/>
        </pc:sldMkLst>
        <pc:graphicFrameChg chg="mod modGraphic">
          <ac:chgData name="Wanshi Chen" userId="3a7dbef4-3474-47c6-9897-007f5734efb0" providerId="ADAL" clId="{2D4FFAC9-8D10-4CD9-B589-616A1F65E0CC}" dt="2024-02-28T13:55:45.849" v="897" actId="404"/>
          <ac:graphicFrameMkLst>
            <pc:docMk/>
            <pc:sldMk cId="3586070417" sldId="1250"/>
            <ac:graphicFrameMk id="4" creationId="{C115AD57-88CB-4DD3-98AC-D2CB8EDC0C7D}"/>
          </ac:graphicFrameMkLst>
        </pc:graphicFrameChg>
      </pc:sldChg>
      <pc:sldChg chg="modSp mod">
        <pc:chgData name="Wanshi Chen" userId="3a7dbef4-3474-47c6-9897-007f5734efb0" providerId="ADAL" clId="{2D4FFAC9-8D10-4CD9-B589-616A1F65E0CC}" dt="2024-02-20T04:45:58.817" v="650" actId="13926"/>
        <pc:sldMkLst>
          <pc:docMk/>
          <pc:sldMk cId="4036491149" sldId="1283"/>
        </pc:sldMkLst>
        <pc:spChg chg="mod">
          <ac:chgData name="Wanshi Chen" userId="3a7dbef4-3474-47c6-9897-007f5734efb0" providerId="ADAL" clId="{2D4FFAC9-8D10-4CD9-B589-616A1F65E0CC}" dt="2024-02-20T04:45:58.817" v="650" actId="13926"/>
          <ac:spMkLst>
            <pc:docMk/>
            <pc:sldMk cId="4036491149" sldId="1283"/>
            <ac:spMk id="3" creationId="{ED097699-AEE1-40AC-85E4-6E4DE0A4133F}"/>
          </ac:spMkLst>
        </pc:spChg>
      </pc:sldChg>
      <pc:sldChg chg="modSp mod">
        <pc:chgData name="Wanshi Chen" userId="3a7dbef4-3474-47c6-9897-007f5734efb0" providerId="ADAL" clId="{2D4FFAC9-8D10-4CD9-B589-616A1F65E0CC}" dt="2024-02-15T23:44:53.520" v="328" actId="20577"/>
        <pc:sldMkLst>
          <pc:docMk/>
          <pc:sldMk cId="3649781451" sldId="1286"/>
        </pc:sldMkLst>
        <pc:spChg chg="mod">
          <ac:chgData name="Wanshi Chen" userId="3a7dbef4-3474-47c6-9897-007f5734efb0" providerId="ADAL" clId="{2D4FFAC9-8D10-4CD9-B589-616A1F65E0CC}" dt="2024-02-15T23:44:53.520" v="328" actId="20577"/>
          <ac:spMkLst>
            <pc:docMk/>
            <pc:sldMk cId="3649781451" sldId="1286"/>
            <ac:spMk id="3" creationId="{ED097699-AEE1-40AC-85E4-6E4DE0A4133F}"/>
          </ac:spMkLst>
        </pc:spChg>
      </pc:sldChg>
      <pc:sldChg chg="modSp mod">
        <pc:chgData name="Wanshi Chen" userId="3a7dbef4-3474-47c6-9897-007f5734efb0" providerId="ADAL" clId="{2D4FFAC9-8D10-4CD9-B589-616A1F65E0CC}" dt="2024-02-27T16:19:07.021" v="656" actId="20578"/>
        <pc:sldMkLst>
          <pc:docMk/>
          <pc:sldMk cId="2995579174" sldId="1288"/>
        </pc:sldMkLst>
        <pc:spChg chg="mod">
          <ac:chgData name="Wanshi Chen" userId="3a7dbef4-3474-47c6-9897-007f5734efb0" providerId="ADAL" clId="{2D4FFAC9-8D10-4CD9-B589-616A1F65E0CC}" dt="2024-02-27T16:19:07.021" v="656" actId="20578"/>
          <ac:spMkLst>
            <pc:docMk/>
            <pc:sldMk cId="2995579174" sldId="1288"/>
            <ac:spMk id="3" creationId="{ED097699-AEE1-40AC-85E4-6E4DE0A4133F}"/>
          </ac:spMkLst>
        </pc:spChg>
      </pc:sldChg>
      <pc:sldChg chg="modSp mod">
        <pc:chgData name="Wanshi Chen" userId="3a7dbef4-3474-47c6-9897-007f5734efb0" providerId="ADAL" clId="{2D4FFAC9-8D10-4CD9-B589-616A1F65E0CC}" dt="2024-02-27T16:00:26.098" v="652" actId="13926"/>
        <pc:sldMkLst>
          <pc:docMk/>
          <pc:sldMk cId="3779490586" sldId="1289"/>
        </pc:sldMkLst>
        <pc:spChg chg="mod">
          <ac:chgData name="Wanshi Chen" userId="3a7dbef4-3474-47c6-9897-007f5734efb0" providerId="ADAL" clId="{2D4FFAC9-8D10-4CD9-B589-616A1F65E0CC}" dt="2024-02-27T16:00:26.098" v="652" actId="13926"/>
          <ac:spMkLst>
            <pc:docMk/>
            <pc:sldMk cId="3779490586" sldId="1289"/>
            <ac:spMk id="3" creationId="{ED097699-AEE1-40AC-85E4-6E4DE0A4133F}"/>
          </ac:spMkLst>
        </pc:spChg>
      </pc:sldChg>
      <pc:sldChg chg="modSp mod">
        <pc:chgData name="Wanshi Chen" userId="3a7dbef4-3474-47c6-9897-007f5734efb0" providerId="ADAL" clId="{2D4FFAC9-8D10-4CD9-B589-616A1F65E0CC}" dt="2024-02-27T16:04:20.255" v="654" actId="1076"/>
        <pc:sldMkLst>
          <pc:docMk/>
          <pc:sldMk cId="1387128880" sldId="1292"/>
        </pc:sldMkLst>
        <pc:spChg chg="mod">
          <ac:chgData name="Wanshi Chen" userId="3a7dbef4-3474-47c6-9897-007f5734efb0" providerId="ADAL" clId="{2D4FFAC9-8D10-4CD9-B589-616A1F65E0CC}" dt="2024-02-27T16:04:20.255" v="654" actId="1076"/>
          <ac:spMkLst>
            <pc:docMk/>
            <pc:sldMk cId="1387128880" sldId="1292"/>
            <ac:spMk id="5" creationId="{C9F31DC4-4A1C-5CB4-7C26-8DFF2819E4E0}"/>
          </ac:spMkLst>
        </pc:spChg>
      </pc:sldChg>
      <pc:sldChg chg="modSp mod">
        <pc:chgData name="Wanshi Chen" userId="3a7dbef4-3474-47c6-9897-007f5734efb0" providerId="ADAL" clId="{2D4FFAC9-8D10-4CD9-B589-616A1F65E0CC}" dt="2024-02-15T01:48:19.790" v="70" actId="400"/>
        <pc:sldMkLst>
          <pc:docMk/>
          <pc:sldMk cId="3592090281" sldId="1295"/>
        </pc:sldMkLst>
        <pc:spChg chg="mod">
          <ac:chgData name="Wanshi Chen" userId="3a7dbef4-3474-47c6-9897-007f5734efb0" providerId="ADAL" clId="{2D4FFAC9-8D10-4CD9-B589-616A1F65E0CC}" dt="2024-02-15T01:48:19.790" v="70" actId="400"/>
          <ac:spMkLst>
            <pc:docMk/>
            <pc:sldMk cId="3592090281" sldId="1295"/>
            <ac:spMk id="3" creationId="{ED097699-AEE1-40AC-85E4-6E4DE0A4133F}"/>
          </ac:spMkLst>
        </pc:spChg>
      </pc:sldChg>
      <pc:sldChg chg="modSp mod">
        <pc:chgData name="Wanshi Chen" userId="3a7dbef4-3474-47c6-9897-007f5734efb0" providerId="ADAL" clId="{2D4FFAC9-8D10-4CD9-B589-616A1F65E0CC}" dt="2024-02-28T17:09:25.394" v="957" actId="20577"/>
        <pc:sldMkLst>
          <pc:docMk/>
          <pc:sldMk cId="1037967039" sldId="1296"/>
        </pc:sldMkLst>
        <pc:spChg chg="mod">
          <ac:chgData name="Wanshi Chen" userId="3a7dbef4-3474-47c6-9897-007f5734efb0" providerId="ADAL" clId="{2D4FFAC9-8D10-4CD9-B589-616A1F65E0CC}" dt="2024-02-28T17:09:25.394" v="957" actId="20577"/>
          <ac:spMkLst>
            <pc:docMk/>
            <pc:sldMk cId="1037967039" sldId="1296"/>
            <ac:spMk id="3" creationId="{ED097699-AEE1-40AC-85E4-6E4DE0A4133F}"/>
          </ac:spMkLst>
        </pc:spChg>
      </pc:sldChg>
      <pc:sldChg chg="modSp mod">
        <pc:chgData name="Wanshi Chen" userId="3a7dbef4-3474-47c6-9897-007f5734efb0" providerId="ADAL" clId="{2D4FFAC9-8D10-4CD9-B589-616A1F65E0CC}" dt="2024-02-28T13:52:53.600" v="893" actId="20577"/>
        <pc:sldMkLst>
          <pc:docMk/>
          <pc:sldMk cId="822500895" sldId="1299"/>
        </pc:sldMkLst>
        <pc:spChg chg="mod">
          <ac:chgData name="Wanshi Chen" userId="3a7dbef4-3474-47c6-9897-007f5734efb0" providerId="ADAL" clId="{2D4FFAC9-8D10-4CD9-B589-616A1F65E0CC}" dt="2024-02-28T13:52:53.600" v="893" actId="20577"/>
          <ac:spMkLst>
            <pc:docMk/>
            <pc:sldMk cId="822500895" sldId="1299"/>
            <ac:spMk id="3" creationId="{ED097699-AEE1-40AC-85E4-6E4DE0A4133F}"/>
          </ac:spMkLst>
        </pc:spChg>
      </pc:sldChg>
    </pc:docChg>
  </pc:docChgLst>
  <pc:docChgLst>
    <pc:chgData name="Wanshi Chen" userId="3a7dbef4-3474-47c6-9897-007f5734efb0" providerId="ADAL" clId="{E5D2D513-EC53-464F-B567-7B9CB76E32BD}"/>
    <pc:docChg chg="modSld">
      <pc:chgData name="Wanshi Chen" userId="3a7dbef4-3474-47c6-9897-007f5734efb0" providerId="ADAL" clId="{E5D2D513-EC53-464F-B567-7B9CB76E32BD}" dt="2024-03-06T09:48:16.234" v="9" actId="20577"/>
      <pc:docMkLst>
        <pc:docMk/>
      </pc:docMkLst>
      <pc:sldChg chg="modSp mod">
        <pc:chgData name="Wanshi Chen" userId="3a7dbef4-3474-47c6-9897-007f5734efb0" providerId="ADAL" clId="{E5D2D513-EC53-464F-B567-7B9CB76E32BD}" dt="2024-03-06T09:48:16.234" v="9" actId="20577"/>
        <pc:sldMkLst>
          <pc:docMk/>
          <pc:sldMk cId="399343419" sldId="434"/>
        </pc:sldMkLst>
        <pc:spChg chg="mod">
          <ac:chgData name="Wanshi Chen" userId="3a7dbef4-3474-47c6-9897-007f5734efb0" providerId="ADAL" clId="{E5D2D513-EC53-464F-B567-7B9CB76E32BD}" dt="2024-03-06T09:48:16.234" v="9" actId="20577"/>
          <ac:spMkLst>
            <pc:docMk/>
            <pc:sldMk cId="399343419" sldId="434"/>
            <ac:spMk id="2" creationId="{D5F8CA0F-D8F1-4A1D-B054-9C9D5323BB3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3/6/2024</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506541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3506541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11</a:t>
            </a:fld>
            <a:endParaRPr lang="en-GB" altLang="en-US" dirty="0"/>
          </a:p>
        </p:txBody>
      </p:sp>
    </p:spTree>
    <p:extLst>
      <p:ext uri="{BB962C8B-B14F-4D97-AF65-F5344CB8AC3E}">
        <p14:creationId xmlns:p14="http://schemas.microsoft.com/office/powerpoint/2010/main" val="2519484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687301" y="6421261"/>
            <a:ext cx="650431" cy="164340"/>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sldNum="0" hd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51.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51.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18.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ran/TSG_RAN/TSGR_101/Docs/RP-232745.zip" TargetMode="External"/><Relationship Id="rId2" Type="http://schemas.openxmlformats.org/officeDocument/2006/relationships/hyperlink" Target="http://www.3gpp.org/ftp/tsg_ran/TSG_RAN/TSGR_101/Docs/RP-231540.zip" TargetMode="External"/><Relationship Id="rId1" Type="http://schemas.openxmlformats.org/officeDocument/2006/relationships/slideLayout" Target="../slideLayouts/slideLayout14.xml"/><Relationship Id="rId4" Type="http://schemas.openxmlformats.org/officeDocument/2006/relationships/hyperlink" Target="http://www.3gpp.org/ftp/tsg_ran/TSG_RAN/TSGR_102/Docs/RP-233920.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www.3gpp.org/ftp/tsg_ran/TSG_RAN/TSGR_102/Docs/RP-233918.zip" TargetMode="External"/><Relationship Id="rId3" Type="http://schemas.openxmlformats.org/officeDocument/2006/relationships/hyperlink" Target="http://www.3gpp.org/ftp/tsg_ran/TSG_RAN/TSGR_102/Docs/RP-232745.zip" TargetMode="External"/><Relationship Id="rId7" Type="http://schemas.openxmlformats.org/officeDocument/2006/relationships/hyperlink" Target="http://www.3gpp.org/ftp/tsg_ran/TSG_RAN/TSGR_101/Docs/RP-232745.zip"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3gpp.org/ftp/tsg_ran/TSG_RAN/TSGR_101/Docs/RP-231540.zip" TargetMode="External"/><Relationship Id="rId5" Type="http://schemas.openxmlformats.org/officeDocument/2006/relationships/hyperlink" Target="http://www.3gpp.org/ftp/tsg_ran/TSG_RAN/TSGR_102/Docs/RP-232744.zip" TargetMode="External"/><Relationship Id="rId10" Type="http://schemas.openxmlformats.org/officeDocument/2006/relationships/hyperlink" Target="http://www.3gpp.org/ftp/tsg_ran/TSG_RAN/TSGR_102/Docs/RP-233920.zip" TargetMode="External"/><Relationship Id="rId4" Type="http://schemas.openxmlformats.org/officeDocument/2006/relationships/hyperlink" Target="http://www.3gpp.org/ftp/tsg_ran/TSG_RAN/TSGR_102/Docs/RP-233998.zip" TargetMode="External"/><Relationship Id="rId9" Type="http://schemas.openxmlformats.org/officeDocument/2006/relationships/hyperlink" Target="http://www.3gpp.org/ftp/tsg_ran/TSG_RAN/TSGR_102/Docs/RP-233951.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Proposed Summary for RAN Rel-19 Package: </a:t>
            </a:r>
            <a:br>
              <a:rPr lang="en-US" sz="4800" dirty="0"/>
            </a:br>
            <a:r>
              <a:rPr lang="en-US" sz="4800" dirty="0"/>
              <a:t>RAN4 Part</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RAN Chair, RAN4 Chair</a:t>
            </a:r>
          </a:p>
        </p:txBody>
      </p:sp>
      <p:sp>
        <p:nvSpPr>
          <p:cNvPr id="4" name="TextBox 3">
            <a:extLst>
              <a:ext uri="{FF2B5EF4-FFF2-40B4-BE49-F238E27FC236}">
                <a16:creationId xmlns:a16="http://schemas.microsoft.com/office/drawing/2014/main" id="{383B80EF-453E-44A1-A570-F84B9499B06E}"/>
              </a:ext>
            </a:extLst>
          </p:cNvPr>
          <p:cNvSpPr txBox="1"/>
          <p:nvPr/>
        </p:nvSpPr>
        <p:spPr>
          <a:xfrm>
            <a:off x="11699192" y="367469"/>
            <a:ext cx="2423997" cy="1754326"/>
          </a:xfrm>
          <a:prstGeom prst="rect">
            <a:avLst/>
          </a:prstGeom>
          <a:noFill/>
        </p:spPr>
        <p:txBody>
          <a:bodyPr wrap="none" rtlCol="0">
            <a:spAutoFit/>
          </a:bodyPr>
          <a:lstStyle/>
          <a:p>
            <a:r>
              <a:rPr lang="en-US" b="1" dirty="0"/>
              <a:t>3GPP RAN#103</a:t>
            </a:r>
          </a:p>
          <a:p>
            <a:r>
              <a:rPr lang="en-US" b="1" dirty="0"/>
              <a:t>March 18</a:t>
            </a:r>
            <a:r>
              <a:rPr lang="en-US" b="1" baseline="30000" dirty="0"/>
              <a:t>th</a:t>
            </a:r>
            <a:r>
              <a:rPr lang="en-US" b="1" dirty="0"/>
              <a:t> – 22</a:t>
            </a:r>
            <a:r>
              <a:rPr lang="en-US" b="1" baseline="30000" dirty="0"/>
              <a:t>nd</a:t>
            </a:r>
            <a:r>
              <a:rPr lang="en-US" b="1" dirty="0"/>
              <a:t>, 2024</a:t>
            </a:r>
          </a:p>
          <a:p>
            <a:endParaRPr lang="en-US" b="1" dirty="0"/>
          </a:p>
          <a:p>
            <a:r>
              <a:rPr lang="en-US" b="1" dirty="0"/>
              <a:t>AI: 9.1.4</a:t>
            </a:r>
          </a:p>
          <a:p>
            <a:endParaRPr lang="en-US" b="1" dirty="0">
              <a:highlight>
                <a:srgbClr val="FFFF00"/>
              </a:highlight>
            </a:endParaRPr>
          </a:p>
          <a:p>
            <a:r>
              <a:rPr lang="en-US" b="1" dirty="0"/>
              <a:t>RP-240019</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3735238" y="2460647"/>
            <a:ext cx="10542027" cy="1470025"/>
          </a:xfrm>
        </p:spPr>
        <p:txBody>
          <a:bodyPr/>
          <a:lstStyle/>
          <a:p>
            <a:r>
              <a:rPr lang="en-US" sz="6000" dirty="0"/>
              <a:t>Appendix: Baseline TU Planning and Baseline Objectives</a:t>
            </a:r>
          </a:p>
        </p:txBody>
      </p:sp>
    </p:spTree>
    <p:extLst>
      <p:ext uri="{BB962C8B-B14F-4D97-AF65-F5344CB8AC3E}">
        <p14:creationId xmlns:p14="http://schemas.microsoft.com/office/powerpoint/2010/main" val="308164539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3367294" y="608890"/>
            <a:ext cx="9628468" cy="450794"/>
          </a:xfrm>
        </p:spPr>
        <p:txBody>
          <a:bodyPr/>
          <a:lstStyle/>
          <a:p>
            <a:r>
              <a:rPr lang="en-US" altLang="zh-CN" b="1" dirty="0"/>
              <a:t>Draft TU Plan for RAN4 Rel-19 package</a:t>
            </a:r>
            <a:endParaRPr lang="ru-RU" dirty="0"/>
          </a:p>
        </p:txBody>
      </p:sp>
      <p:pic>
        <p:nvPicPr>
          <p:cNvPr id="2" name="Picture 1">
            <a:extLst>
              <a:ext uri="{FF2B5EF4-FFF2-40B4-BE49-F238E27FC236}">
                <a16:creationId xmlns:a16="http://schemas.microsoft.com/office/drawing/2014/main" id="{A7EB7771-77CB-2DCB-130A-11A65FC48D80}"/>
              </a:ext>
            </a:extLst>
          </p:cNvPr>
          <p:cNvPicPr>
            <a:picLocks noChangeAspect="1"/>
          </p:cNvPicPr>
          <p:nvPr/>
        </p:nvPicPr>
        <p:blipFill>
          <a:blip r:embed="rId3"/>
          <a:stretch>
            <a:fillRect/>
          </a:stretch>
        </p:blipFill>
        <p:spPr>
          <a:xfrm>
            <a:off x="366592" y="1578552"/>
            <a:ext cx="14281062" cy="3061710"/>
          </a:xfrm>
          <a:prstGeom prst="rect">
            <a:avLst/>
          </a:prstGeom>
        </p:spPr>
      </p:pic>
    </p:spTree>
    <p:extLst>
      <p:ext uri="{BB962C8B-B14F-4D97-AF65-F5344CB8AC3E}">
        <p14:creationId xmlns:p14="http://schemas.microsoft.com/office/powerpoint/2010/main" val="1162181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UE RF: High power UE (HPUE) for CA in TN</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dirty="0">
                <a:latin typeface="TimesNewRomanPSMT"/>
              </a:rPr>
              <a:t>High power UE (HPUE) for CA (non-spectrum item for the combinations which need generic requirements)</a:t>
            </a:r>
          </a:p>
          <a:p>
            <a:pPr lvl="2"/>
            <a:r>
              <a:rPr lang="en-US" sz="1800" dirty="0">
                <a:latin typeface="TimesNewRomanPSMT"/>
              </a:rPr>
              <a:t>PC1.5 UE for intra-band contiguous CA with or without UL MIMO with 2Tx</a:t>
            </a:r>
          </a:p>
          <a:p>
            <a:pPr lvl="2"/>
            <a:r>
              <a:rPr lang="en-US" sz="1800" dirty="0">
                <a:latin typeface="TimesNewRomanPSMT"/>
              </a:rPr>
              <a:t>PC1.5 UE for two band inter-band CA with 2Tx and</a:t>
            </a:r>
            <a:r>
              <a:rPr lang="en-US" sz="1800" dirty="0">
                <a:highlight>
                  <a:srgbClr val="FFFF00"/>
                </a:highlight>
                <a:latin typeface="TimesNewRomanPSMT"/>
              </a:rPr>
              <a:t>/or </a:t>
            </a:r>
            <a:r>
              <a:rPr lang="en-US" sz="1800" dirty="0">
                <a:latin typeface="TimesNewRomanPSMT"/>
              </a:rPr>
              <a:t>3Tx for handheld and FWA</a:t>
            </a:r>
          </a:p>
          <a:p>
            <a:pPr lvl="3"/>
            <a:r>
              <a:rPr lang="en-US" sz="1800" u="sng" dirty="0">
                <a:solidFill>
                  <a:srgbClr val="FF0000"/>
                </a:solidFill>
                <a:highlight>
                  <a:srgbClr val="FFFF00"/>
                </a:highlight>
                <a:latin typeface="TimesNewRomanPSMT"/>
              </a:rPr>
              <a:t>3Tx specifics: </a:t>
            </a:r>
            <a:r>
              <a:rPr lang="en-US" sz="1600" u="sng" dirty="0">
                <a:solidFill>
                  <a:srgbClr val="FF0000"/>
                </a:solidFill>
                <a:highlight>
                  <a:srgbClr val="FFFF00"/>
                </a:highlight>
                <a:latin typeface="TimesNewRomanPSMT"/>
              </a:rPr>
              <a:t>Also PC2?; EN-DC?</a:t>
            </a:r>
          </a:p>
          <a:p>
            <a:pPr lvl="2"/>
            <a:r>
              <a:rPr lang="en-US" sz="1800" dirty="0">
                <a:latin typeface="TimesNewRomanPSMT"/>
              </a:rPr>
              <a:t>Generic framework of support increasing UE power high limit for inter-band CA HPUE (only for TN) </a:t>
            </a:r>
            <a:r>
              <a:rPr lang="en-US" sz="1800" u="sng" dirty="0">
                <a:solidFill>
                  <a:srgbClr val="FF0000"/>
                </a:solidFill>
                <a:latin typeface="TimesNewRomanPSMT"/>
              </a:rPr>
              <a:t>for different power classes</a:t>
            </a:r>
          </a:p>
          <a:p>
            <a:pPr lvl="3"/>
            <a:r>
              <a:rPr lang="en-US" sz="1800" u="sng" dirty="0">
                <a:solidFill>
                  <a:srgbClr val="FF0000"/>
                </a:solidFill>
                <a:latin typeface="TimesNewRomanPSMT"/>
              </a:rPr>
              <a:t>Do we need a study phase, e.g.. in 2Q’24 (1 quarter)?</a:t>
            </a:r>
          </a:p>
          <a:p>
            <a:pPr lvl="1"/>
            <a:r>
              <a:rPr lang="en-US" sz="2000" dirty="0">
                <a:highlight>
                  <a:srgbClr val="FFFF00"/>
                </a:highlight>
                <a:latin typeface="TimesNewRomanPSMT"/>
              </a:rPr>
              <a:t>Further discussion on other type of HPUE CA band combinations.</a:t>
            </a:r>
          </a:p>
          <a:p>
            <a:pPr lvl="1"/>
            <a:r>
              <a:rPr lang="en-US" sz="2000" dirty="0">
                <a:highlight>
                  <a:srgbClr val="FFFF00"/>
                </a:highlight>
                <a:latin typeface="TimesNewRomanPSMT"/>
              </a:rPr>
              <a:t>Further discussion on whether to introduction of HPUE for EN-DC</a:t>
            </a:r>
          </a:p>
          <a:p>
            <a:pPr lvl="1"/>
            <a:r>
              <a:rPr lang="en-US" sz="2000" dirty="0">
                <a:highlight>
                  <a:srgbClr val="FFFF00"/>
                </a:highlight>
                <a:latin typeface="TimesNewRomanPSMT"/>
              </a:rPr>
              <a:t>Further discussion on whether to introduce PC1.5 for intra-band non-contiguous</a:t>
            </a:r>
          </a:p>
          <a:p>
            <a:pPr lvl="1"/>
            <a:endParaRPr lang="en-US" sz="2000" dirty="0">
              <a:highlight>
                <a:srgbClr val="FFFF00"/>
              </a:highlight>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260639164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UE RF: Power boosting and/or MPR reduction </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b="1" dirty="0">
                <a:solidFill>
                  <a:srgbClr val="FF0000"/>
                </a:solidFill>
                <a:latin typeface="TimesNewRomanPSMT"/>
              </a:rPr>
              <a:t>(Ensure reasonable load) </a:t>
            </a:r>
            <a:r>
              <a:rPr lang="en-US" sz="2000" dirty="0">
                <a:latin typeface="TimesNewRomanPSMT"/>
              </a:rPr>
              <a:t>Power boosting or MPR reduction for PC2/PC3 with ACLR relaxation with BS indication </a:t>
            </a:r>
            <a:r>
              <a:rPr lang="en-US" sz="2000" dirty="0">
                <a:solidFill>
                  <a:srgbClr val="FF0000"/>
                </a:solidFill>
                <a:highlight>
                  <a:srgbClr val="FFFF00"/>
                </a:highlight>
                <a:latin typeface="TimesNewRomanPSMT"/>
              </a:rPr>
              <a:t>(Study on whether and how much the requirement can be relaxed first and how often the power boosting can be done, and at least lower modulation order need be studied and FFS on higher modulation order) </a:t>
            </a:r>
            <a:r>
              <a:rPr lang="en-US" sz="2000" u="sng" dirty="0">
                <a:solidFill>
                  <a:srgbClr val="FF0000"/>
                </a:solidFill>
                <a:latin typeface="TimesNewRomanPSMT"/>
              </a:rPr>
              <a:t>for FR1 and FR2</a:t>
            </a:r>
          </a:p>
          <a:p>
            <a:pPr lvl="2"/>
            <a:r>
              <a:rPr lang="en-US" sz="1600" u="sng" dirty="0">
                <a:solidFill>
                  <a:srgbClr val="FF0000"/>
                </a:solidFill>
                <a:latin typeface="TimesNewRomanPSMT"/>
              </a:rPr>
              <a:t>A study phase is necessary</a:t>
            </a:r>
          </a:p>
          <a:p>
            <a:pPr lvl="2"/>
            <a:r>
              <a:rPr lang="en-US" sz="1600" u="sng" dirty="0">
                <a:solidFill>
                  <a:srgbClr val="FF0000"/>
                </a:solidFill>
                <a:latin typeface="TimesNewRomanPSMT"/>
              </a:rPr>
              <a:t>Is there a need to consider </a:t>
            </a:r>
            <a:r>
              <a:rPr lang="en-US" sz="1600" u="sng" dirty="0" err="1">
                <a:solidFill>
                  <a:srgbClr val="FF0000"/>
                </a:solidFill>
                <a:latin typeface="TimesNewRomanPSMT"/>
              </a:rPr>
              <a:t>RedCap</a:t>
            </a:r>
            <a:r>
              <a:rPr lang="en-US" sz="1600" u="sng" dirty="0">
                <a:solidFill>
                  <a:srgbClr val="FF0000"/>
                </a:solidFill>
                <a:latin typeface="TimesNewRomanPSMT"/>
              </a:rPr>
              <a:t>?</a:t>
            </a:r>
          </a:p>
          <a:p>
            <a:pPr lvl="1"/>
            <a:r>
              <a:rPr lang="en-US" sz="2000" dirty="0">
                <a:latin typeface="TimesNewRomanPSMT"/>
              </a:rPr>
              <a:t>MPR reduction for UL </a:t>
            </a:r>
            <a:r>
              <a:rPr lang="en-US" sz="2000" dirty="0">
                <a:highlight>
                  <a:srgbClr val="FFFF00"/>
                </a:highlight>
                <a:latin typeface="TimesNewRomanPSMT"/>
              </a:rPr>
              <a:t>contiguous</a:t>
            </a:r>
            <a:r>
              <a:rPr lang="en-US" sz="2000" dirty="0">
                <a:latin typeface="TimesNewRomanPSMT"/>
              </a:rPr>
              <a:t> CA in </a:t>
            </a:r>
            <a:r>
              <a:rPr lang="en-US" sz="2000" dirty="0">
                <a:highlight>
                  <a:srgbClr val="FFFF00"/>
                </a:highlight>
                <a:latin typeface="TimesNewRomanPSMT"/>
              </a:rPr>
              <a:t>FR1/FR2</a:t>
            </a:r>
          </a:p>
          <a:p>
            <a:pPr lvl="2"/>
            <a:r>
              <a:rPr lang="en-US" sz="1465" u="sng" dirty="0">
                <a:solidFill>
                  <a:srgbClr val="FF0000"/>
                </a:solidFill>
                <a:highlight>
                  <a:srgbClr val="FFFF00"/>
                </a:highlight>
                <a:latin typeface="TimesNewRomanPSMT"/>
              </a:rPr>
              <a:t>How about a single active UL carrier case when CA is configured?</a:t>
            </a:r>
          </a:p>
          <a:p>
            <a:pPr lvl="1"/>
            <a:r>
              <a:rPr lang="en-US" sz="2000" strike="sngStrike" dirty="0">
                <a:solidFill>
                  <a:srgbClr val="FF0000"/>
                </a:solidFill>
                <a:highlight>
                  <a:srgbClr val="FFFF00"/>
                </a:highlight>
                <a:latin typeface="TimesNewRomanPSMT"/>
              </a:rPr>
              <a:t>MPR reduction for </a:t>
            </a:r>
            <a:r>
              <a:rPr lang="en-US" sz="2000" strike="sngStrike" dirty="0" err="1">
                <a:solidFill>
                  <a:srgbClr val="FF0000"/>
                </a:solidFill>
                <a:highlight>
                  <a:srgbClr val="FFFF00"/>
                </a:highlight>
                <a:latin typeface="TimesNewRomanPSMT"/>
              </a:rPr>
              <a:t>RedCap</a:t>
            </a:r>
            <a:r>
              <a:rPr lang="en-US" sz="2000" strike="sngStrike" dirty="0">
                <a:solidFill>
                  <a:srgbClr val="FF0000"/>
                </a:solidFill>
                <a:highlight>
                  <a:srgbClr val="FFFF00"/>
                </a:highlight>
                <a:latin typeface="TimesNewRomanPSMT"/>
              </a:rPr>
              <a:t> via relaxed emission requirements with BS indication (Study on whether and how much the requirement can be relaxed first, and at least lower modulation order need be studied)</a:t>
            </a:r>
          </a:p>
          <a:p>
            <a:pPr lvl="1"/>
            <a:r>
              <a:rPr lang="en-US" sz="2000" strike="sngStrike" dirty="0">
                <a:solidFill>
                  <a:srgbClr val="FF0000"/>
                </a:solidFill>
                <a:highlight>
                  <a:srgbClr val="FFFF00"/>
                </a:highlight>
                <a:latin typeface="TimesNewRomanPSMT"/>
              </a:rPr>
              <a:t>Need further clarification and discussion on including Pi/4 QPSK in the study and check whether there is RAN1 impact</a:t>
            </a:r>
          </a:p>
          <a:p>
            <a:pPr lvl="1"/>
            <a:r>
              <a:rPr lang="en-US" sz="2000" strike="sngStrike" dirty="0">
                <a:solidFill>
                  <a:srgbClr val="FF0000"/>
                </a:solidFill>
                <a:highlight>
                  <a:srgbClr val="FFFF00"/>
                </a:highlight>
                <a:latin typeface="TimesNewRomanPSMT"/>
              </a:rPr>
              <a:t>Need further discussions on whether PAPR reduction is included.</a:t>
            </a:r>
          </a:p>
          <a:p>
            <a:pPr lvl="1"/>
            <a:r>
              <a:rPr lang="en-US" sz="2000" strike="sngStrike" dirty="0">
                <a:solidFill>
                  <a:srgbClr val="FF0000"/>
                </a:solidFill>
                <a:highlight>
                  <a:srgbClr val="FFFF00"/>
                </a:highlight>
                <a:latin typeface="TimesNewRomanPSMT"/>
              </a:rPr>
              <a:t>Need further discussion on whether EVM will be relaxed.</a:t>
            </a:r>
          </a:p>
          <a:p>
            <a:pPr lvl="1"/>
            <a:r>
              <a:rPr lang="en-US" sz="2000" strike="sngStrike" dirty="0">
                <a:solidFill>
                  <a:srgbClr val="FF0000"/>
                </a:solidFill>
                <a:highlight>
                  <a:srgbClr val="FFFF00"/>
                </a:highlight>
                <a:latin typeface="TimesNewRomanPSMT"/>
              </a:rPr>
              <a:t>Need further discussions on whether the power boosting or MPR reduction should be network transparent only</a:t>
            </a:r>
          </a:p>
          <a:p>
            <a:pPr marL="609566" lvl="1" indent="0">
              <a:buNone/>
            </a:pPr>
            <a:endParaRPr lang="en-US" sz="1600" dirty="0">
              <a:latin typeface="TimesNewRomanPSMT"/>
            </a:endParaRPr>
          </a:p>
        </p:txBody>
      </p:sp>
    </p:spTree>
    <p:extLst>
      <p:ext uri="{BB962C8B-B14F-4D97-AF65-F5344CB8AC3E}">
        <p14:creationId xmlns:p14="http://schemas.microsoft.com/office/powerpoint/2010/main" val="403649114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UE RF: 6 Rx</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dirty="0">
                <a:highlight>
                  <a:srgbClr val="FFFF00"/>
                </a:highlight>
                <a:latin typeface="TimesNewRomanPSMT"/>
              </a:rPr>
              <a:t>Do we need a feasibility study?</a:t>
            </a:r>
          </a:p>
          <a:p>
            <a:pPr lvl="1"/>
            <a:r>
              <a:rPr lang="en-US" sz="2000" dirty="0">
                <a:latin typeface="TimesNewRomanPSMT"/>
              </a:rPr>
              <a:t>Investigate and enable 6Rx on higher frequency bands (&gt;2.5GHz ) targeting at support of smartphone and FWA</a:t>
            </a:r>
          </a:p>
          <a:p>
            <a:pPr lvl="1"/>
            <a:r>
              <a:rPr lang="en-US" sz="2000" dirty="0">
                <a:latin typeface="TimesNewRomanPSMT"/>
              </a:rPr>
              <a:t>Specify the requirements to support SRS antenna switching</a:t>
            </a:r>
          </a:p>
          <a:p>
            <a:pPr lvl="1"/>
            <a:r>
              <a:rPr lang="en-US" sz="2000" dirty="0">
                <a:highlight>
                  <a:srgbClr val="FFFF00"/>
                </a:highlight>
                <a:latin typeface="TimesNewRomanPSMT"/>
              </a:rPr>
              <a:t>FFS on the MIMO layer to be supported.</a:t>
            </a:r>
          </a:p>
          <a:p>
            <a:pPr lvl="1"/>
            <a:r>
              <a:rPr lang="en-US" sz="2000" dirty="0">
                <a:highlight>
                  <a:srgbClr val="FFFF00"/>
                </a:highlight>
                <a:latin typeface="TimesNewRomanPSMT"/>
              </a:rPr>
              <a:t>Further discussions on the following potential objective:</a:t>
            </a:r>
          </a:p>
          <a:p>
            <a:pPr lvl="2"/>
            <a:r>
              <a:rPr lang="en-US" sz="1800" dirty="0">
                <a:highlight>
                  <a:srgbClr val="FFFF00"/>
                </a:highlight>
                <a:latin typeface="TimesNewRomanPSMT"/>
              </a:rPr>
              <a:t>Improved SRS reporting for antenna switching usage</a:t>
            </a:r>
          </a:p>
          <a:p>
            <a:pPr marL="609566" lvl="1" indent="0">
              <a:buNone/>
            </a:pPr>
            <a:endParaRPr lang="en-US" sz="1600" dirty="0">
              <a:latin typeface="TimesNewRomanPSMT"/>
            </a:endParaRPr>
          </a:p>
        </p:txBody>
      </p:sp>
    </p:spTree>
    <p:extLst>
      <p:ext uri="{BB962C8B-B14F-4D97-AF65-F5344CB8AC3E}">
        <p14:creationId xmlns:p14="http://schemas.microsoft.com/office/powerpoint/2010/main" val="428247968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UE RF: 3 Tx</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a:t>
            </a:r>
            <a:r>
              <a:rPr lang="en-US" sz="2400" u="sng" dirty="0">
                <a:solidFill>
                  <a:srgbClr val="FF0000"/>
                </a:solidFill>
                <a:latin typeface="TimesNewRomanPSMT"/>
              </a:rPr>
              <a:t>(merged with UE RF)</a:t>
            </a:r>
          </a:p>
          <a:p>
            <a:pPr lvl="1"/>
            <a:r>
              <a:rPr lang="en-US" sz="2335" strike="sngStrike" dirty="0">
                <a:solidFill>
                  <a:srgbClr val="FF0000"/>
                </a:solidFill>
                <a:highlight>
                  <a:srgbClr val="FFFF00"/>
                </a:highlight>
                <a:latin typeface="TimesNewRomanPSMT"/>
              </a:rPr>
              <a:t>Enable 3Tx for band combinations of inter-band CA or EN-DC with two bands for handheld UE</a:t>
            </a:r>
          </a:p>
          <a:p>
            <a:pPr lvl="1"/>
            <a:r>
              <a:rPr lang="en-US" sz="2335" strike="sngStrike" dirty="0">
                <a:solidFill>
                  <a:srgbClr val="FF0000"/>
                </a:solidFill>
                <a:highlight>
                  <a:srgbClr val="FFFF00"/>
                </a:highlight>
                <a:latin typeface="TimesNewRomanPSMT"/>
              </a:rPr>
              <a:t>Support of PC2 and PC1.5 for inter-band CA or EN-DC with 3Tx</a:t>
            </a:r>
          </a:p>
          <a:p>
            <a:pPr lvl="2"/>
            <a:r>
              <a:rPr lang="en-US" sz="1800" strike="sngStrike" dirty="0">
                <a:solidFill>
                  <a:srgbClr val="FF0000"/>
                </a:solidFill>
                <a:highlight>
                  <a:srgbClr val="FFFF00"/>
                </a:highlight>
                <a:latin typeface="TimesNewRomanPSMT"/>
              </a:rPr>
              <a:t>For HPUE which needs the new generic requirements </a:t>
            </a:r>
          </a:p>
          <a:p>
            <a:pPr lvl="1"/>
            <a:r>
              <a:rPr lang="en-US" sz="2335" strike="sngStrike" dirty="0">
                <a:solidFill>
                  <a:srgbClr val="FF0000"/>
                </a:solidFill>
                <a:highlight>
                  <a:srgbClr val="FFFF00"/>
                </a:highlight>
                <a:latin typeface="TimesNewRomanPSMT"/>
              </a:rPr>
              <a:t>Support of high power limit feature for inter-band CA or EN-DC with 3Tx</a:t>
            </a:r>
          </a:p>
          <a:p>
            <a:pPr lvl="1"/>
            <a:r>
              <a:rPr lang="en-US" sz="2400" strike="sngStrike" dirty="0">
                <a:solidFill>
                  <a:srgbClr val="FF0000"/>
                </a:solidFill>
                <a:highlight>
                  <a:srgbClr val="FFFF00"/>
                </a:highlight>
                <a:latin typeface="TimesNewRomanPSMT"/>
              </a:rPr>
              <a:t>FFS on how to handle the duplicated candidate objectives under 3Tx and HPUE for CA.</a:t>
            </a:r>
          </a:p>
          <a:p>
            <a:pPr marL="609566" lvl="1" indent="0">
              <a:buNone/>
            </a:pPr>
            <a:endParaRPr lang="en-US" sz="1600" dirty="0">
              <a:latin typeface="TimesNewRomanPSMT"/>
            </a:endParaRPr>
          </a:p>
        </p:txBody>
      </p:sp>
    </p:spTree>
    <p:extLst>
      <p:ext uri="{BB962C8B-B14F-4D97-AF65-F5344CB8AC3E}">
        <p14:creationId xmlns:p14="http://schemas.microsoft.com/office/powerpoint/2010/main" val="199310817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UE RF: Other Topics</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 </a:t>
            </a:r>
            <a:r>
              <a:rPr lang="en-US" sz="2400" u="sng" dirty="0">
                <a:solidFill>
                  <a:srgbClr val="FF0000"/>
                </a:solidFill>
                <a:latin typeface="TimesNewRomanPSMT"/>
              </a:rPr>
              <a:t>check in Dec’2024</a:t>
            </a:r>
          </a:p>
          <a:p>
            <a:pPr lvl="1"/>
            <a:r>
              <a:rPr lang="en-US" sz="1869" strike="sngStrike" dirty="0">
                <a:solidFill>
                  <a:srgbClr val="FF0000"/>
                </a:solidFill>
                <a:highlight>
                  <a:srgbClr val="FFFF00"/>
                </a:highlight>
                <a:latin typeface="TimesNewRomanPSMT"/>
              </a:rPr>
              <a:t>Uplink Tx switching enhancements</a:t>
            </a:r>
          </a:p>
          <a:p>
            <a:pPr lvl="2"/>
            <a:r>
              <a:rPr lang="en-US" sz="1600" strike="sngStrike" dirty="0">
                <a:solidFill>
                  <a:srgbClr val="FF0000"/>
                </a:solidFill>
                <a:highlight>
                  <a:srgbClr val="FFFF00"/>
                </a:highlight>
                <a:latin typeface="TimesNewRomanPSMT"/>
              </a:rPr>
              <a:t>Specify UE requirements to enable Tx switching between cases, where 2 contiguous aggregated carriers on band A and 2 contiguous aggregated carriers on band B, including both 1Tx-2Tx switching and 2Tx-2Tx switching.</a:t>
            </a:r>
          </a:p>
          <a:p>
            <a:pPr lvl="2"/>
            <a:r>
              <a:rPr lang="en-US" sz="1600" strike="sngStrike" dirty="0">
                <a:solidFill>
                  <a:srgbClr val="FF0000"/>
                </a:solidFill>
                <a:highlight>
                  <a:srgbClr val="FFFF00"/>
                </a:highlight>
                <a:latin typeface="TimesNewRomanPSMT"/>
              </a:rPr>
              <a:t>3Tx for 2 bands with UL Tx switching between 1T2T and 2T1T</a:t>
            </a:r>
          </a:p>
          <a:p>
            <a:pPr lvl="1"/>
            <a:r>
              <a:rPr lang="en-US" sz="1869" strike="sngStrike" dirty="0">
                <a:solidFill>
                  <a:srgbClr val="FF0000"/>
                </a:solidFill>
                <a:highlight>
                  <a:srgbClr val="FFFF00"/>
                </a:highlight>
                <a:latin typeface="TimesNewRomanPSMT"/>
              </a:rPr>
              <a:t>4Tx/8Tx requirements </a:t>
            </a:r>
            <a:r>
              <a:rPr lang="en-US" sz="1869" b="1" dirty="0">
                <a:solidFill>
                  <a:srgbClr val="FF0000"/>
                </a:solidFill>
                <a:highlight>
                  <a:srgbClr val="FFFF00"/>
                </a:highlight>
                <a:latin typeface="TimesNewRomanPSMT"/>
              </a:rPr>
              <a:t>(is there a commercial need?)</a:t>
            </a:r>
          </a:p>
          <a:p>
            <a:pPr lvl="2"/>
            <a:r>
              <a:rPr lang="en-US" sz="1600" strike="sngStrike" dirty="0">
                <a:solidFill>
                  <a:srgbClr val="FF0000"/>
                </a:solidFill>
                <a:highlight>
                  <a:srgbClr val="FFFF00"/>
                </a:highlight>
                <a:latin typeface="TimesNewRomanPSMT"/>
              </a:rPr>
              <a:t>Minimum requirements for 4Tx/8Tx with coherent transmissions for FWA/CPE</a:t>
            </a:r>
          </a:p>
          <a:p>
            <a:pPr lvl="1"/>
            <a:r>
              <a:rPr lang="en-US" sz="1869" strike="sngStrike" dirty="0">
                <a:solidFill>
                  <a:srgbClr val="FF0000"/>
                </a:solidFill>
                <a:highlight>
                  <a:srgbClr val="FFFF00"/>
                </a:highlight>
                <a:latin typeface="TimesNewRomanPSMT"/>
              </a:rPr>
              <a:t>Other FR1 and FR2 enhancement</a:t>
            </a:r>
          </a:p>
          <a:p>
            <a:pPr lvl="2"/>
            <a:r>
              <a:rPr lang="en-US" sz="1600" strike="sngStrike" dirty="0">
                <a:solidFill>
                  <a:srgbClr val="FF0000"/>
                </a:solidFill>
                <a:highlight>
                  <a:srgbClr val="FFFF00"/>
                </a:highlight>
                <a:latin typeface="TimesNewRomanPSMT"/>
              </a:rPr>
              <a:t>FR2 RF enhancement : UL256QAM for frequency &gt; 39GHz in FR2-1</a:t>
            </a:r>
          </a:p>
          <a:p>
            <a:pPr lvl="2"/>
            <a:r>
              <a:rPr lang="en-US" sz="1600" strike="sngStrike" dirty="0">
                <a:solidFill>
                  <a:srgbClr val="FF0000"/>
                </a:solidFill>
                <a:highlight>
                  <a:srgbClr val="FFFF00"/>
                </a:highlight>
                <a:latin typeface="TimesNewRomanPSMT"/>
              </a:rPr>
              <a:t>UL FR1-FR2 CA/DC performance: configurable UE-specific relative power limits for consistent UE behavior</a:t>
            </a:r>
          </a:p>
          <a:p>
            <a:pPr lvl="2"/>
            <a:r>
              <a:rPr lang="en-US" sz="1600" strike="sngStrike" dirty="0">
                <a:solidFill>
                  <a:srgbClr val="FF0000"/>
                </a:solidFill>
                <a:highlight>
                  <a:srgbClr val="FFFF00"/>
                </a:highlight>
                <a:latin typeface="TimesNewRomanPSMT"/>
              </a:rPr>
              <a:t>Improved coverage for FR2: a new HPUE power class PC3bis for handheld UEs</a:t>
            </a:r>
          </a:p>
          <a:p>
            <a:pPr lvl="1"/>
            <a:endParaRPr lang="en-US" sz="1869" dirty="0">
              <a:latin typeface="TimesNewRomanPSMT"/>
            </a:endParaRPr>
          </a:p>
          <a:p>
            <a:pPr lvl="2"/>
            <a:endParaRPr lang="en-US" sz="1334" dirty="0">
              <a:latin typeface="TimesNewRomanPSMT"/>
            </a:endParaRPr>
          </a:p>
          <a:p>
            <a:pPr lvl="1"/>
            <a:endParaRPr lang="en-US" sz="1869" dirty="0">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364978145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BS RF</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dirty="0">
                <a:latin typeface="TimesNewRomanPSMT"/>
              </a:rPr>
              <a:t>Core requirements/conformance test for expected EIRP mask for upper 6GHz (</a:t>
            </a:r>
            <a:r>
              <a:rPr lang="en-US" sz="1869" strike="sngStrike" dirty="0">
                <a:solidFill>
                  <a:srgbClr val="FF0000"/>
                </a:solidFill>
                <a:latin typeface="TimesNewRomanPSMT"/>
              </a:rPr>
              <a:t>depending</a:t>
            </a:r>
            <a:r>
              <a:rPr lang="en-US" sz="1869" dirty="0">
                <a:latin typeface="TimesNewRomanPSMT"/>
              </a:rPr>
              <a:t> </a:t>
            </a:r>
            <a:r>
              <a:rPr lang="en-US" sz="1869" u="sng" dirty="0">
                <a:solidFill>
                  <a:srgbClr val="FF0000"/>
                </a:solidFill>
                <a:latin typeface="TimesNewRomanPSMT"/>
              </a:rPr>
              <a:t>based</a:t>
            </a:r>
            <a:r>
              <a:rPr lang="en-US" sz="1869" dirty="0">
                <a:latin typeface="TimesNewRomanPSMT"/>
              </a:rPr>
              <a:t> on WRC-23 conclusions)</a:t>
            </a:r>
          </a:p>
          <a:p>
            <a:pPr lvl="2"/>
            <a:r>
              <a:rPr lang="en-US" sz="1600" u="sng" dirty="0">
                <a:solidFill>
                  <a:srgbClr val="FF0000"/>
                </a:solidFill>
                <a:latin typeface="TimesNewRomanPSMT"/>
              </a:rPr>
              <a:t>Target completion by Dec’2024</a:t>
            </a:r>
          </a:p>
          <a:p>
            <a:pPr lvl="1"/>
            <a:r>
              <a:rPr lang="en-US" sz="1869" dirty="0">
                <a:latin typeface="TimesNewRomanPSMT"/>
              </a:rPr>
              <a:t>OTA test enhancement</a:t>
            </a:r>
            <a:endParaRPr lang="en-US" sz="1334" dirty="0">
              <a:latin typeface="TimesNewRomanPSMT"/>
            </a:endParaRPr>
          </a:p>
          <a:p>
            <a:pPr lvl="1"/>
            <a:r>
              <a:rPr lang="en-US" sz="1869" strike="sngStrike" dirty="0">
                <a:solidFill>
                  <a:srgbClr val="FF0000"/>
                </a:solidFill>
                <a:highlight>
                  <a:srgbClr val="FFFF00"/>
                </a:highlight>
                <a:latin typeface="TimesNewRomanPSMT"/>
              </a:rPr>
              <a:t>Network RF specification simplification</a:t>
            </a:r>
            <a:r>
              <a:rPr lang="en-US" sz="1869" strike="sngStrike" dirty="0">
                <a:solidFill>
                  <a:srgbClr val="FF0000"/>
                </a:solidFill>
                <a:latin typeface="TimesNewRomanPSMT"/>
              </a:rPr>
              <a:t> </a:t>
            </a:r>
            <a:r>
              <a:rPr lang="en-US" sz="1869" dirty="0">
                <a:solidFill>
                  <a:srgbClr val="FF0000"/>
                </a:solidFill>
                <a:latin typeface="TimesNewRomanPSMT"/>
              </a:rPr>
              <a:t>(</a:t>
            </a:r>
            <a:r>
              <a:rPr lang="en-US" sz="1869" u="sng" dirty="0">
                <a:solidFill>
                  <a:srgbClr val="FF0000"/>
                </a:solidFill>
                <a:latin typeface="TimesNewRomanPSMT"/>
              </a:rPr>
              <a:t>Check in Dec’2024</a:t>
            </a:r>
            <a:r>
              <a:rPr lang="en-US" sz="1869" dirty="0">
                <a:solidFill>
                  <a:srgbClr val="FF0000"/>
                </a:solidFill>
                <a:latin typeface="TimesNewRomanPSMT"/>
              </a:rPr>
              <a:t>)</a:t>
            </a:r>
          </a:p>
          <a:p>
            <a:pPr lvl="1"/>
            <a:endParaRPr lang="en-US" sz="1869" dirty="0">
              <a:latin typeface="TimesNewRomanPSMT"/>
            </a:endParaRPr>
          </a:p>
          <a:p>
            <a:pPr lvl="2"/>
            <a:endParaRPr lang="en-US" sz="1334" dirty="0">
              <a:latin typeface="TimesNewRomanPSMT"/>
            </a:endParaRPr>
          </a:p>
          <a:p>
            <a:pPr lvl="1"/>
            <a:endParaRPr lang="en-US" sz="1869" dirty="0">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294525522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Enhancement of techniques related to spectrum utilization</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000" strike="sngStrike" dirty="0">
                <a:solidFill>
                  <a:srgbClr val="FF0000"/>
                </a:solidFill>
                <a:latin typeface="TimesNewRomanPSMT"/>
              </a:rPr>
              <a:t>Study on further simplification of UE RF specification for band combination </a:t>
            </a:r>
            <a:r>
              <a:rPr lang="en-US" sz="2000" b="1" dirty="0">
                <a:solidFill>
                  <a:srgbClr val="FF0000"/>
                </a:solidFill>
                <a:latin typeface="TimesNewRomanPSMT"/>
              </a:rPr>
              <a:t>(does it have some longer-term value?)</a:t>
            </a:r>
            <a:endParaRPr lang="en-US" sz="2000" b="1" strike="sngStrike" dirty="0">
              <a:solidFill>
                <a:srgbClr val="FF0000"/>
              </a:solidFill>
              <a:latin typeface="TimesNewRomanPSMT"/>
            </a:endParaRPr>
          </a:p>
          <a:p>
            <a:pPr lvl="1"/>
            <a:r>
              <a:rPr lang="en-US" sz="2000" dirty="0">
                <a:latin typeface="TimesNewRomanPSMT"/>
              </a:rPr>
              <a:t>Introduce specification support based on the optional solutions which were studied for the irregular CBW in the study item </a:t>
            </a:r>
            <a:r>
              <a:rPr lang="en-US" sz="2000" dirty="0">
                <a:solidFill>
                  <a:srgbClr val="FF0000"/>
                </a:solidFill>
                <a:latin typeface="TimesNewRomanPSMT"/>
                <a:sym typeface="Wingdings" panose="05000000000000000000" pitchFamily="2" charset="2"/>
              </a:rPr>
              <a:t> </a:t>
            </a:r>
            <a:r>
              <a:rPr lang="en-US" sz="2000" b="1" u="sng" dirty="0">
                <a:solidFill>
                  <a:srgbClr val="FF0000"/>
                </a:solidFill>
                <a:latin typeface="TimesNewRomanPSMT"/>
              </a:rPr>
              <a:t>Check in Dec’2024, aiming for </a:t>
            </a:r>
            <a:r>
              <a:rPr lang="en-US" sz="2000" b="1" u="sng" dirty="0" err="1">
                <a:solidFill>
                  <a:srgbClr val="FF0000"/>
                </a:solidFill>
                <a:latin typeface="TimesNewRomanPSMT"/>
              </a:rPr>
              <a:t>more</a:t>
            </a:r>
            <a:r>
              <a:rPr lang="en-US" sz="2000" dirty="0" err="1">
                <a:latin typeface="TimesNewRomanPSMT"/>
              </a:rPr>
              <a:t>intra</a:t>
            </a:r>
            <a:r>
              <a:rPr lang="en-US" sz="2000" dirty="0">
                <a:latin typeface="TimesNewRomanPSMT"/>
              </a:rPr>
              <a:t>-band blocks </a:t>
            </a:r>
            <a:r>
              <a:rPr lang="en-US" sz="2000" b="1" u="sng" dirty="0">
                <a:solidFill>
                  <a:srgbClr val="FF0000"/>
                </a:solidFill>
                <a:latin typeface="TimesNewRomanPSMT"/>
              </a:rPr>
              <a:t> convergence for solutions and details, and minimal spec impact</a:t>
            </a:r>
            <a:endParaRPr lang="en-US" sz="1400" u="sng" dirty="0">
              <a:solidFill>
                <a:srgbClr val="FF0000"/>
              </a:solidFill>
              <a:latin typeface="TimesNewRomanPSMT"/>
            </a:endParaRPr>
          </a:p>
          <a:p>
            <a:pPr lvl="1"/>
            <a:r>
              <a:rPr lang="en-US" sz="2000" dirty="0">
                <a:latin typeface="TimesNewRomanPSMT"/>
              </a:rPr>
              <a:t>Handling fragmented as a single or multiple CC in the DL </a:t>
            </a:r>
            <a:r>
              <a:rPr lang="en-US" sz="2000" dirty="0">
                <a:latin typeface="TimesNewRomanPSMT"/>
                <a:sym typeface="Wingdings" panose="05000000000000000000" pitchFamily="2" charset="2"/>
              </a:rPr>
              <a:t> </a:t>
            </a:r>
            <a:r>
              <a:rPr lang="en-US" sz="2000" b="1" u="sng" dirty="0">
                <a:solidFill>
                  <a:srgbClr val="FF0000"/>
                </a:solidFill>
                <a:latin typeface="TimesNewRomanPSMT"/>
              </a:rPr>
              <a:t>Check in Dec’2024, aiming for more convergence for solutions and details, and minimal spec impact </a:t>
            </a:r>
          </a:p>
          <a:p>
            <a:pPr lvl="2"/>
            <a:r>
              <a:rPr lang="en-US" sz="1465" b="1" u="sng" dirty="0">
                <a:solidFill>
                  <a:srgbClr val="FF0000"/>
                </a:solidFill>
                <a:latin typeface="TimesNewRomanPSMT"/>
              </a:rPr>
              <a:t>Can the contents be stable enough even during March/RAN#103?</a:t>
            </a:r>
            <a:endParaRPr lang="en-US" sz="1465" dirty="0">
              <a:latin typeface="TimesNewRomanPSMT"/>
            </a:endParaRPr>
          </a:p>
          <a:p>
            <a:pPr lvl="2"/>
            <a:endParaRPr lang="en-US" sz="1334" dirty="0">
              <a:latin typeface="TimesNewRomanPSMT"/>
            </a:endParaRPr>
          </a:p>
          <a:p>
            <a:pPr lvl="1"/>
            <a:endParaRPr lang="en-US" sz="1869" dirty="0">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299557917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OTA: TRP/TRS Enhancement </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000" dirty="0">
                <a:latin typeface="TimesNewRomanPSMT"/>
              </a:rPr>
              <a:t>References: </a:t>
            </a:r>
            <a:r>
              <a:rPr lang="en-US" sz="2000" dirty="0">
                <a:hlinkClick r:id="rId2"/>
              </a:rPr>
              <a:t>RP</a:t>
            </a:r>
            <a:r>
              <a:rPr lang="en-US" sz="2000" dirty="0">
                <a:hlinkClick r:id="rId3"/>
              </a:rPr>
              <a:t>-</a:t>
            </a:r>
            <a:r>
              <a:rPr lang="en-US" sz="2000" dirty="0">
                <a:hlinkClick r:id="rId4"/>
              </a:rPr>
              <a:t>233918</a:t>
            </a:r>
            <a:endParaRPr lang="en-US" sz="2000" b="0" i="0" u="none" strike="noStrike" dirty="0">
              <a:solidFill>
                <a:srgbClr val="000000"/>
              </a:solidFill>
              <a:effectLst/>
              <a:latin typeface="Calibri" panose="020F0502020204030204" pitchFamily="34" charset="0"/>
            </a:endParaRPr>
          </a:p>
          <a:p>
            <a:r>
              <a:rPr lang="en-US" sz="2000" dirty="0">
                <a:latin typeface="TimesNewRomanPSMT"/>
              </a:rPr>
              <a:t>Potential objectives:</a:t>
            </a:r>
          </a:p>
          <a:p>
            <a:pPr lvl="1"/>
            <a:r>
              <a:rPr lang="en-US" sz="1800" u="sng" dirty="0">
                <a:solidFill>
                  <a:srgbClr val="FF0000"/>
                </a:solidFill>
                <a:latin typeface="TimesNewRomanPSMT"/>
              </a:rPr>
              <a:t>Important to keep the load reasonable according to TU allocated to OTA testing </a:t>
            </a:r>
          </a:p>
          <a:p>
            <a:pPr lvl="1"/>
            <a:r>
              <a:rPr lang="en-US" sz="1600" dirty="0">
                <a:highlight>
                  <a:srgbClr val="FFFF00"/>
                </a:highlight>
                <a:latin typeface="TimesNewRomanPSMT"/>
              </a:rPr>
              <a:t>Test method </a:t>
            </a:r>
          </a:p>
          <a:p>
            <a:pPr lvl="2"/>
            <a:r>
              <a:rPr lang="en-US" sz="1400" dirty="0">
                <a:highlight>
                  <a:srgbClr val="FFFF00"/>
                </a:highlight>
                <a:latin typeface="TimesNewRomanPSMT"/>
              </a:rPr>
              <a:t>Enhanced test method for FR1 OTA including the following aspects</a:t>
            </a:r>
          </a:p>
          <a:p>
            <a:pPr lvl="3"/>
            <a:r>
              <a:rPr lang="en-US" sz="1200" dirty="0">
                <a:highlight>
                  <a:srgbClr val="FFFF00"/>
                </a:highlight>
                <a:latin typeface="TimesNewRomanPSMT"/>
              </a:rPr>
              <a:t>Study potential test metrics method to support NR NTN and IoT NTN device measurements</a:t>
            </a:r>
          </a:p>
          <a:p>
            <a:pPr lvl="3"/>
            <a:r>
              <a:rPr lang="en-US" sz="1200" dirty="0">
                <a:highlight>
                  <a:srgbClr val="FFFF00"/>
                </a:highlight>
                <a:latin typeface="TimesNewRomanPSMT"/>
              </a:rPr>
              <a:t>Enhanced radiated output power test method to support multi-Tx, e.g., 2Tx and 4Tx. </a:t>
            </a:r>
            <a:endParaRPr lang="en-US" sz="1100" dirty="0">
              <a:highlight>
                <a:srgbClr val="FFFF00"/>
              </a:highlight>
              <a:latin typeface="TimesNewRomanPSMT"/>
            </a:endParaRPr>
          </a:p>
          <a:p>
            <a:pPr lvl="2"/>
            <a:r>
              <a:rPr lang="en-US" sz="1400" dirty="0">
                <a:highlight>
                  <a:srgbClr val="FFFF00"/>
                </a:highlight>
                <a:latin typeface="TimesNewRomanPSMT"/>
              </a:rPr>
              <a:t>Testing time reduction solutions for FR1 OTA</a:t>
            </a:r>
          </a:p>
          <a:p>
            <a:pPr lvl="2"/>
            <a:r>
              <a:rPr lang="en-US" sz="1400" dirty="0">
                <a:highlight>
                  <a:srgbClr val="FFFF00"/>
                </a:highlight>
                <a:latin typeface="TimesNewRomanPSMT"/>
              </a:rPr>
              <a:t>MU assessment of test methods</a:t>
            </a:r>
          </a:p>
          <a:p>
            <a:pPr lvl="1"/>
            <a:r>
              <a:rPr lang="en-US" sz="1600" dirty="0">
                <a:highlight>
                  <a:srgbClr val="FFFF00"/>
                </a:highlight>
                <a:latin typeface="TimesNewRomanPSMT"/>
              </a:rPr>
              <a:t>Requirements work</a:t>
            </a:r>
          </a:p>
          <a:p>
            <a:pPr lvl="2"/>
            <a:r>
              <a:rPr lang="en-US" sz="1400" dirty="0">
                <a:highlight>
                  <a:srgbClr val="FFFF00"/>
                </a:highlight>
                <a:latin typeface="TimesNewRomanPSMT"/>
              </a:rPr>
              <a:t>TRP TRS requirements for operator demanded bands including UE with 1Tx and 2Tx (non-coherent UE)</a:t>
            </a:r>
          </a:p>
          <a:p>
            <a:pPr lvl="1"/>
            <a:r>
              <a:rPr lang="en-US" sz="1600" dirty="0">
                <a:highlight>
                  <a:srgbClr val="FFFF00"/>
                </a:highlight>
                <a:latin typeface="TimesNewRomanPSMT"/>
              </a:rPr>
              <a:t>FFS: Test method to support XR device measurement, new head phantom may be needed. 2Rx relaxation for 4Rx bands for XR UE.</a:t>
            </a:r>
          </a:p>
          <a:p>
            <a:pPr lvl="1"/>
            <a:r>
              <a:rPr lang="en-US" sz="1600" dirty="0">
                <a:highlight>
                  <a:srgbClr val="FFFF00"/>
                </a:highlight>
                <a:latin typeface="TimesNewRomanPSMT"/>
              </a:rPr>
              <a:t>FFS: Test method to support NR NTN and IoT NTN device measurements (further clarify the UE type whether it is smartphone or other devices)</a:t>
            </a:r>
          </a:p>
          <a:p>
            <a:pPr lvl="1"/>
            <a:r>
              <a:rPr lang="en-US" sz="1600" dirty="0">
                <a:highlight>
                  <a:srgbClr val="FFFF00"/>
                </a:highlight>
                <a:latin typeface="TimesNewRomanPSMT"/>
              </a:rPr>
              <a:t>FFS: CA MSD test method enhancement for more UL/DL combination, e.g. 2DL/2UL, with MSD issue being considered, e.g., MSD reporting enhancement.</a:t>
            </a:r>
          </a:p>
          <a:p>
            <a:pPr lvl="1"/>
            <a:r>
              <a:rPr lang="en-US" sz="1600" dirty="0">
                <a:highlight>
                  <a:srgbClr val="FFFF00"/>
                </a:highlight>
                <a:latin typeface="TimesNewRomanPSMT"/>
              </a:rPr>
              <a:t>FFS: Study UE antenna correlation for multiple antennas</a:t>
            </a:r>
          </a:p>
          <a:p>
            <a:pPr lvl="1"/>
            <a:r>
              <a:rPr lang="en-US" sz="1600" dirty="0">
                <a:highlight>
                  <a:srgbClr val="FFFF00"/>
                </a:highlight>
                <a:latin typeface="TimesNewRomanPSMT"/>
              </a:rPr>
              <a:t>FFS: TRP TRS requirements for operator demanded CA band combinations depending on operators’ demand.</a:t>
            </a:r>
          </a:p>
          <a:p>
            <a:pPr lvl="1"/>
            <a:endParaRPr lang="en-US" sz="1800" dirty="0">
              <a:latin typeface="TimesNewRomanPSMT"/>
            </a:endParaRPr>
          </a:p>
          <a:p>
            <a:pPr marL="609566" lvl="1" indent="0">
              <a:buNone/>
            </a:pPr>
            <a:endParaRPr lang="en-US" sz="1400" dirty="0">
              <a:latin typeface="TimesNewRomanPSMT"/>
            </a:endParaRPr>
          </a:p>
        </p:txBody>
      </p:sp>
    </p:spTree>
    <p:extLst>
      <p:ext uri="{BB962C8B-B14F-4D97-AF65-F5344CB8AC3E}">
        <p14:creationId xmlns:p14="http://schemas.microsoft.com/office/powerpoint/2010/main" val="377949058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4275926" y="186269"/>
            <a:ext cx="5164407" cy="1143000"/>
          </a:xfrm>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18184" y="1210734"/>
            <a:ext cx="13490424" cy="5038524"/>
          </a:xfrm>
        </p:spPr>
        <p:txBody>
          <a:bodyPr/>
          <a:lstStyle/>
          <a:p>
            <a:r>
              <a:rPr lang="en-US" sz="3200" dirty="0">
                <a:sym typeface="Wingdings" panose="05000000000000000000" pitchFamily="2" charset="2"/>
              </a:rPr>
              <a:t>Prior Discussion</a:t>
            </a:r>
          </a:p>
          <a:p>
            <a:r>
              <a:rPr lang="en-US" sz="3200" dirty="0">
                <a:sym typeface="Wingdings" panose="05000000000000000000" pitchFamily="2" charset="2"/>
              </a:rPr>
              <a:t>Overall RAN Rel-19 package: RAN4 part</a:t>
            </a:r>
          </a:p>
          <a:p>
            <a:pPr lvl="1"/>
            <a:r>
              <a:rPr lang="en-US" sz="2669" dirty="0">
                <a:sym typeface="Wingdings" panose="05000000000000000000" pitchFamily="2" charset="2"/>
              </a:rPr>
              <a:t>General thoughts </a:t>
            </a:r>
          </a:p>
          <a:p>
            <a:pPr lvl="1"/>
            <a:r>
              <a:rPr lang="en-US" sz="2669" dirty="0">
                <a:sym typeface="Wingdings" panose="05000000000000000000" pitchFamily="2" charset="2"/>
              </a:rPr>
              <a:t>The package</a:t>
            </a:r>
          </a:p>
          <a:p>
            <a:endParaRPr lang="en-US" sz="2000" dirty="0"/>
          </a:p>
          <a:p>
            <a:pPr lvl="1"/>
            <a:endParaRPr lang="en-US" sz="2400" dirty="0"/>
          </a:p>
        </p:txBody>
      </p:sp>
    </p:spTree>
    <p:extLst>
      <p:ext uri="{BB962C8B-B14F-4D97-AF65-F5344CB8AC3E}">
        <p14:creationId xmlns:p14="http://schemas.microsoft.com/office/powerpoint/2010/main" val="15862698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OTA: MIMO OTA Requirements and Test Enhancement</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00" u="sng" dirty="0">
                <a:solidFill>
                  <a:srgbClr val="FF0000"/>
                </a:solidFill>
                <a:latin typeface="TimesNewRomanPSMT"/>
              </a:rPr>
              <a:t>Important to keep the load reasonable according to the overall TU allocated to OTA testing</a:t>
            </a:r>
          </a:p>
          <a:p>
            <a:pPr lvl="1"/>
            <a:r>
              <a:rPr lang="en-US" sz="1800" dirty="0">
                <a:highlight>
                  <a:srgbClr val="FFFF00"/>
                </a:highlight>
                <a:latin typeface="TimesNewRomanPSMT"/>
              </a:rPr>
              <a:t>Test Method focusing on FR1</a:t>
            </a:r>
          </a:p>
          <a:p>
            <a:pPr lvl="2"/>
            <a:r>
              <a:rPr lang="en-US" sz="1600" dirty="0">
                <a:highlight>
                  <a:srgbClr val="FFFF00"/>
                </a:highlight>
                <a:latin typeface="TimesNewRomanPSMT"/>
              </a:rPr>
              <a:t>Test methods to allow more realistic use cases, including the following aspects</a:t>
            </a:r>
          </a:p>
          <a:p>
            <a:pPr lvl="3"/>
            <a:r>
              <a:rPr lang="en-US" sz="1600" dirty="0">
                <a:highlight>
                  <a:srgbClr val="FFFF00"/>
                </a:highlight>
                <a:latin typeface="TimesNewRomanPSMT"/>
              </a:rPr>
              <a:t>MIMO OTA Test method under dynamic channel model (study phase is needed for dynamic environment)</a:t>
            </a:r>
          </a:p>
          <a:p>
            <a:pPr lvl="4"/>
            <a:r>
              <a:rPr lang="en-US" sz="1400" dirty="0">
                <a:highlight>
                  <a:srgbClr val="FFFF00"/>
                </a:highlight>
                <a:latin typeface="TimesNewRomanPSMT"/>
              </a:rPr>
              <a:t>Further clarification on dynamic channel model is needed</a:t>
            </a:r>
          </a:p>
          <a:p>
            <a:pPr lvl="2"/>
            <a:r>
              <a:rPr lang="en-US" sz="1600" dirty="0">
                <a:highlight>
                  <a:srgbClr val="FFFF00"/>
                </a:highlight>
                <a:latin typeface="TimesNewRomanPSMT"/>
              </a:rPr>
              <a:t>MU assessment for test methods</a:t>
            </a:r>
          </a:p>
          <a:p>
            <a:pPr lvl="1"/>
            <a:r>
              <a:rPr lang="en-US" sz="1800" dirty="0">
                <a:highlight>
                  <a:srgbClr val="FFFF00"/>
                </a:highlight>
                <a:latin typeface="TimesNewRomanPSMT"/>
              </a:rPr>
              <a:t>Performance requirements</a:t>
            </a:r>
          </a:p>
          <a:p>
            <a:pPr lvl="2"/>
            <a:r>
              <a:rPr lang="en-US" sz="1600" dirty="0">
                <a:highlight>
                  <a:srgbClr val="FFFF00"/>
                </a:highlight>
                <a:latin typeface="TimesNewRomanPSMT"/>
              </a:rPr>
              <a:t>FR1/FR2 MIMO OTA requirements for operator demanded bands</a:t>
            </a:r>
            <a:endParaRPr lang="en-US" sz="1265" dirty="0">
              <a:highlight>
                <a:srgbClr val="FFFF00"/>
              </a:highlight>
              <a:latin typeface="TimesNewRomanPSMT"/>
            </a:endParaRPr>
          </a:p>
          <a:p>
            <a:pPr lvl="1"/>
            <a:r>
              <a:rPr lang="en-US" sz="1800" dirty="0">
                <a:highlight>
                  <a:srgbClr val="FFFF00"/>
                </a:highlight>
                <a:latin typeface="TimesNewRomanPSMT"/>
              </a:rPr>
              <a:t>FFS: MIMO OTA Test method to support testing using phantoms, e.g. hand phantom</a:t>
            </a:r>
          </a:p>
          <a:p>
            <a:pPr lvl="1"/>
            <a:r>
              <a:rPr lang="en-US" sz="1800" dirty="0">
                <a:highlight>
                  <a:srgbClr val="FFFF00"/>
                </a:highlight>
                <a:latin typeface="TimesNewRomanPSMT"/>
              </a:rPr>
              <a:t>FFS: Multiple TRP test scenarios for FR1 MIMO OTA</a:t>
            </a:r>
          </a:p>
          <a:p>
            <a:pPr lvl="1"/>
            <a:r>
              <a:rPr lang="en-US" sz="1800" dirty="0">
                <a:highlight>
                  <a:srgbClr val="FFFF00"/>
                </a:highlight>
                <a:latin typeface="TimesNewRomanPSMT"/>
              </a:rPr>
              <a:t>FFS: FR2 MIMO OTA requirements for operator demanded bands</a:t>
            </a:r>
          </a:p>
          <a:p>
            <a:pPr marL="609566" lvl="1" indent="0">
              <a:buNone/>
            </a:pPr>
            <a:endParaRPr lang="en-US" sz="1600" dirty="0">
              <a:latin typeface="TimesNewRomanPSMT"/>
            </a:endParaRPr>
          </a:p>
        </p:txBody>
      </p:sp>
    </p:spTree>
    <p:extLst>
      <p:ext uri="{BB962C8B-B14F-4D97-AF65-F5344CB8AC3E}">
        <p14:creationId xmlns:p14="http://schemas.microsoft.com/office/powerpoint/2010/main" val="393023701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OTA: FR2 OTA Testing Enhancement</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00" u="sng" dirty="0">
                <a:solidFill>
                  <a:srgbClr val="FF0000"/>
                </a:solidFill>
                <a:latin typeface="TimesNewRomanPSMT"/>
              </a:rPr>
              <a:t>Important to keep the load reasonable according to the overall TU allocated to OTA testing</a:t>
            </a:r>
          </a:p>
          <a:p>
            <a:pPr lvl="1"/>
            <a:r>
              <a:rPr lang="en-US" sz="1800" dirty="0">
                <a:highlight>
                  <a:srgbClr val="FFFF00"/>
                </a:highlight>
                <a:latin typeface="TimesNewRomanPSMT"/>
              </a:rPr>
              <a:t>Testability issue for </a:t>
            </a:r>
            <a:r>
              <a:rPr lang="en-US" sz="1800" dirty="0" err="1">
                <a:highlight>
                  <a:srgbClr val="FFFF00"/>
                </a:highlight>
                <a:latin typeface="TimesNewRomanPSMT"/>
              </a:rPr>
              <a:t>STxMP</a:t>
            </a:r>
            <a:r>
              <a:rPr lang="en-US" sz="1800" dirty="0">
                <a:highlight>
                  <a:srgbClr val="FFFF00"/>
                </a:highlight>
                <a:latin typeface="TimesNewRomanPSMT"/>
              </a:rPr>
              <a:t> for non-handheld UE</a:t>
            </a:r>
          </a:p>
          <a:p>
            <a:pPr lvl="1"/>
            <a:r>
              <a:rPr lang="en-US" sz="1800" dirty="0">
                <a:highlight>
                  <a:srgbClr val="FFFF00"/>
                </a:highlight>
                <a:latin typeface="TimesNewRomanPSMT"/>
              </a:rPr>
              <a:t>FFS: RC (Reverberation Chamber) Method</a:t>
            </a:r>
          </a:p>
          <a:p>
            <a:pPr lvl="1"/>
            <a:r>
              <a:rPr lang="en-US" sz="1800" dirty="0">
                <a:highlight>
                  <a:srgbClr val="FFFF00"/>
                </a:highlight>
                <a:latin typeface="TimesNewRomanPSMT"/>
              </a:rPr>
              <a:t>FFS: Testability issue of FR1+FR2 DC/CA RRM test cases</a:t>
            </a:r>
          </a:p>
          <a:p>
            <a:pPr lvl="1"/>
            <a:r>
              <a:rPr lang="en-US" sz="1800" dirty="0">
                <a:highlight>
                  <a:srgbClr val="FFFF00"/>
                </a:highlight>
                <a:latin typeface="TimesNewRomanPSMT"/>
              </a:rPr>
              <a:t>FFS: Study dynamic OTA testing</a:t>
            </a:r>
          </a:p>
          <a:p>
            <a:pPr marL="609566" lvl="1" indent="0">
              <a:buNone/>
            </a:pPr>
            <a:endParaRPr lang="en-US" sz="1600" dirty="0">
              <a:latin typeface="TimesNewRomanPSMT"/>
            </a:endParaRPr>
          </a:p>
        </p:txBody>
      </p:sp>
    </p:spTree>
    <p:extLst>
      <p:ext uri="{BB962C8B-B14F-4D97-AF65-F5344CB8AC3E}">
        <p14:creationId xmlns:p14="http://schemas.microsoft.com/office/powerpoint/2010/main" val="330470231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RRM</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7497232"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233951</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00" dirty="0">
                <a:latin typeface="TimesNewRomanPSMT"/>
              </a:rPr>
              <a:t>FR2 L3/L1 measurement delay reduction with reduced Rx beam sweeping and enhanced CSSF for connected mode </a:t>
            </a:r>
          </a:p>
          <a:p>
            <a:pPr lvl="2"/>
            <a:r>
              <a:rPr lang="en-US" sz="1600" dirty="0">
                <a:highlight>
                  <a:srgbClr val="FFFF00"/>
                </a:highlight>
                <a:latin typeface="TimesNewRomanPSMT"/>
              </a:rPr>
              <a:t>FFS on </a:t>
            </a:r>
            <a:r>
              <a:rPr lang="en-US" sz="1600" dirty="0">
                <a:latin typeface="TimesNewRomanPSMT"/>
              </a:rPr>
              <a:t>applied scenarios</a:t>
            </a:r>
            <a:r>
              <a:rPr lang="en-US" sz="1600" dirty="0">
                <a:highlight>
                  <a:srgbClr val="FFFF00"/>
                </a:highlight>
                <a:latin typeface="TimesNewRomanPSMT"/>
              </a:rPr>
              <a:t>, justification and feasibility on reduced number of Rx beam sweeping </a:t>
            </a:r>
          </a:p>
          <a:p>
            <a:pPr lvl="3"/>
            <a:r>
              <a:rPr lang="en-US" sz="1600" u="sng" dirty="0">
                <a:solidFill>
                  <a:srgbClr val="FF0000"/>
                </a:solidFill>
                <a:latin typeface="TimesNewRomanPSMT"/>
              </a:rPr>
              <a:t>For single Rx, focus on the case of CA/DC where it is currently specified that the delay is scaled with the number of CCs</a:t>
            </a:r>
          </a:p>
          <a:p>
            <a:pPr lvl="3"/>
            <a:r>
              <a:rPr lang="en-US" sz="1600" u="sng" dirty="0">
                <a:solidFill>
                  <a:srgbClr val="FF0000"/>
                </a:solidFill>
                <a:latin typeface="TimesNewRomanPSMT"/>
              </a:rPr>
              <a:t>For multi-Rx, focus on the single carrier case</a:t>
            </a:r>
          </a:p>
          <a:p>
            <a:pPr lvl="3"/>
            <a:r>
              <a:rPr lang="en-US" sz="1600" u="sng" dirty="0">
                <a:solidFill>
                  <a:srgbClr val="FF0000"/>
                </a:solidFill>
                <a:highlight>
                  <a:srgbClr val="FFFF00"/>
                </a:highlight>
                <a:latin typeface="TimesNewRomanPSMT"/>
              </a:rPr>
              <a:t>Other scenarios (if so, clearly defined)?</a:t>
            </a:r>
          </a:p>
          <a:p>
            <a:pPr lvl="1"/>
            <a:r>
              <a:rPr lang="en-US" sz="1800" strike="sngStrike" dirty="0">
                <a:solidFill>
                  <a:srgbClr val="FF0000"/>
                </a:solidFill>
                <a:highlight>
                  <a:srgbClr val="FFFF00"/>
                </a:highlight>
                <a:latin typeface="TimesNewRomanPSMT"/>
              </a:rPr>
              <a:t>Parallel measurement with NCSG</a:t>
            </a:r>
          </a:p>
          <a:p>
            <a:pPr lvl="1"/>
            <a:r>
              <a:rPr lang="en-US" sz="1800" strike="sngStrike" dirty="0">
                <a:solidFill>
                  <a:srgbClr val="FF0000"/>
                </a:solidFill>
                <a:highlight>
                  <a:srgbClr val="FFFF00"/>
                </a:highlight>
                <a:latin typeface="TimesNewRomanPSMT"/>
              </a:rPr>
              <a:t>Pre-configured NCSG </a:t>
            </a:r>
          </a:p>
          <a:p>
            <a:pPr lvl="1"/>
            <a:r>
              <a:rPr lang="en-US" sz="1800" strike="sngStrike" dirty="0">
                <a:solidFill>
                  <a:srgbClr val="FF0000"/>
                </a:solidFill>
                <a:highlight>
                  <a:srgbClr val="FFFF00"/>
                </a:highlight>
                <a:latin typeface="TimesNewRomanPSMT"/>
              </a:rPr>
              <a:t>HO with </a:t>
            </a:r>
            <a:r>
              <a:rPr lang="en-US" sz="1800" strike="sngStrike" dirty="0" err="1">
                <a:solidFill>
                  <a:srgbClr val="FF0000"/>
                </a:solidFill>
                <a:highlight>
                  <a:srgbClr val="FFFF00"/>
                </a:highlight>
                <a:latin typeface="TimesNewRomanPSMT"/>
              </a:rPr>
              <a:t>PScell</a:t>
            </a:r>
            <a:r>
              <a:rPr lang="en-US" sz="1800" strike="sngStrike" dirty="0">
                <a:solidFill>
                  <a:srgbClr val="FF0000"/>
                </a:solidFill>
                <a:highlight>
                  <a:srgbClr val="FFFF00"/>
                </a:highlight>
                <a:latin typeface="TimesNewRomanPSMT"/>
              </a:rPr>
              <a:t> for scenarios for NR SA to NR DC</a:t>
            </a:r>
          </a:p>
          <a:p>
            <a:pPr lvl="1"/>
            <a:r>
              <a:rPr lang="en-US" sz="1800" strike="sngStrike" dirty="0">
                <a:solidFill>
                  <a:srgbClr val="FF0000"/>
                </a:solidFill>
                <a:highlight>
                  <a:srgbClr val="FFFF00"/>
                </a:highlight>
                <a:latin typeface="TimesNewRomanPSMT"/>
              </a:rPr>
              <a:t>Extend the R17 RLM/BFD relaxation requirements to </a:t>
            </a:r>
            <a:r>
              <a:rPr lang="en-US" sz="1800" strike="sngStrike" dirty="0" err="1">
                <a:solidFill>
                  <a:srgbClr val="FF0000"/>
                </a:solidFill>
                <a:highlight>
                  <a:srgbClr val="FFFF00"/>
                </a:highlight>
                <a:latin typeface="TimesNewRomanPSMT"/>
              </a:rPr>
              <a:t>RedCap</a:t>
            </a:r>
            <a:r>
              <a:rPr lang="en-US" sz="1800" strike="sngStrike" dirty="0">
                <a:solidFill>
                  <a:srgbClr val="FF0000"/>
                </a:solidFill>
                <a:highlight>
                  <a:srgbClr val="FFFF00"/>
                </a:highlight>
                <a:latin typeface="TimesNewRomanPSMT"/>
              </a:rPr>
              <a:t> UEs</a:t>
            </a:r>
          </a:p>
          <a:p>
            <a:pPr lvl="1"/>
            <a:r>
              <a:rPr lang="en-US" sz="1800" strike="sngStrike" dirty="0">
                <a:solidFill>
                  <a:srgbClr val="FF0000"/>
                </a:solidFill>
                <a:highlight>
                  <a:srgbClr val="FFFF00"/>
                </a:highlight>
                <a:latin typeface="TimesNewRomanPSMT"/>
              </a:rPr>
              <a:t>Enhancements to maintain the UE reception and transmission during the period (or part of period) of DL, UL and joint DL/UL active TCI state switching</a:t>
            </a:r>
          </a:p>
          <a:p>
            <a:pPr marL="609566" lvl="1" indent="0">
              <a:buNone/>
            </a:pPr>
            <a:endParaRPr lang="en-US" sz="1600" dirty="0">
              <a:latin typeface="TimesNewRomanPSMT"/>
            </a:endParaRPr>
          </a:p>
        </p:txBody>
      </p:sp>
      <p:sp>
        <p:nvSpPr>
          <p:cNvPr id="5" name="TextBox 4">
            <a:extLst>
              <a:ext uri="{FF2B5EF4-FFF2-40B4-BE49-F238E27FC236}">
                <a16:creationId xmlns:a16="http://schemas.microsoft.com/office/drawing/2014/main" id="{C9F31DC4-4A1C-5CB4-7C26-8DFF2819E4E0}"/>
              </a:ext>
            </a:extLst>
          </p:cNvPr>
          <p:cNvSpPr txBox="1"/>
          <p:nvPr/>
        </p:nvSpPr>
        <p:spPr>
          <a:xfrm>
            <a:off x="7497762" y="1817833"/>
            <a:ext cx="7497232" cy="4133439"/>
          </a:xfrm>
          <a:prstGeom prst="rect">
            <a:avLst/>
          </a:prstGeom>
          <a:noFill/>
        </p:spPr>
        <p:txBody>
          <a:bodyPr wrap="square">
            <a:spAutoFit/>
          </a:bodyPr>
          <a:lstStyle/>
          <a:p>
            <a:pPr marL="742950" lvl="1" indent="-285750">
              <a:buFont typeface="Arial" panose="020B0604020202020204" pitchFamily="34" charset="0"/>
              <a:buChar char="•"/>
            </a:pPr>
            <a:r>
              <a:rPr lang="en-US" sz="1800" strike="sngStrike" dirty="0">
                <a:solidFill>
                  <a:srgbClr val="FF0000"/>
                </a:solidFill>
                <a:highlight>
                  <a:srgbClr val="FFFF00"/>
                </a:highlight>
                <a:latin typeface="TimesNewRomanPSMT"/>
              </a:rPr>
              <a:t>Specify the requirements for inter-frequency and intra-frequency L1 measurement based on NCSG </a:t>
            </a:r>
          </a:p>
          <a:p>
            <a:pPr marL="1200150" lvl="2" indent="-285750">
              <a:buFont typeface="Arial" panose="020B0604020202020204" pitchFamily="34" charset="0"/>
              <a:buChar char="•"/>
            </a:pPr>
            <a:r>
              <a:rPr lang="en-US" sz="1265" strike="sngStrike" dirty="0">
                <a:solidFill>
                  <a:srgbClr val="FF0000"/>
                </a:solidFill>
                <a:highlight>
                  <a:srgbClr val="FFFF00"/>
                </a:highlight>
                <a:latin typeface="TimesNewRomanPSMT"/>
              </a:rPr>
              <a:t>Further study on RAN1/2 impact </a:t>
            </a:r>
          </a:p>
          <a:p>
            <a:pPr marL="742950" lvl="1" indent="-285750">
              <a:buFont typeface="Arial" panose="020B0604020202020204" pitchFamily="34" charset="0"/>
              <a:buChar char="•"/>
            </a:pPr>
            <a:r>
              <a:rPr lang="en-US" sz="1800" strike="sngStrike" dirty="0">
                <a:solidFill>
                  <a:srgbClr val="FF0000"/>
                </a:solidFill>
                <a:highlight>
                  <a:srgbClr val="FFFF00"/>
                </a:highlight>
                <a:latin typeface="TimesNewRomanPSMT"/>
              </a:rPr>
              <a:t>A-TRS based TCI switch delay and </a:t>
            </a:r>
            <a:r>
              <a:rPr lang="en-US" sz="1800" strike="sngStrike" dirty="0" err="1">
                <a:solidFill>
                  <a:srgbClr val="FF0000"/>
                </a:solidFill>
                <a:highlight>
                  <a:srgbClr val="FFFF00"/>
                </a:highlight>
                <a:latin typeface="TimesNewRomanPSMT"/>
              </a:rPr>
              <a:t>Scell</a:t>
            </a:r>
            <a:r>
              <a:rPr lang="en-US" sz="1800" strike="sngStrike" dirty="0">
                <a:solidFill>
                  <a:srgbClr val="FF0000"/>
                </a:solidFill>
                <a:highlight>
                  <a:srgbClr val="FFFF00"/>
                </a:highlight>
                <a:latin typeface="TimesNewRomanPSMT"/>
              </a:rPr>
              <a:t> activation </a:t>
            </a:r>
          </a:p>
          <a:p>
            <a:pPr marL="742950" lvl="1" indent="-285750">
              <a:buFont typeface="Arial" panose="020B0604020202020204" pitchFamily="34" charset="0"/>
              <a:buChar char="•"/>
            </a:pPr>
            <a:r>
              <a:rPr lang="en-US" sz="1800" strike="sngStrike" dirty="0" err="1">
                <a:solidFill>
                  <a:srgbClr val="FF0000"/>
                </a:solidFill>
                <a:highlight>
                  <a:srgbClr val="FFFF00"/>
                </a:highlight>
                <a:latin typeface="TimesNewRomanPSMT"/>
              </a:rPr>
              <a:t>Scell</a:t>
            </a:r>
            <a:r>
              <a:rPr lang="en-US" sz="1800" strike="sngStrike" dirty="0">
                <a:solidFill>
                  <a:srgbClr val="FF0000"/>
                </a:solidFill>
                <a:highlight>
                  <a:srgbClr val="FFFF00"/>
                </a:highlight>
                <a:latin typeface="TimesNewRomanPSMT"/>
              </a:rPr>
              <a:t> with UL only transmission with study on RAN1/2 impact </a:t>
            </a:r>
          </a:p>
          <a:p>
            <a:pPr marL="742950" lvl="1" indent="-285750">
              <a:buFont typeface="Arial" panose="020B0604020202020204" pitchFamily="34" charset="0"/>
              <a:buChar char="•"/>
            </a:pPr>
            <a:r>
              <a:rPr lang="en-US" sz="1800" strike="sngStrike" dirty="0">
                <a:solidFill>
                  <a:srgbClr val="FF0000"/>
                </a:solidFill>
                <a:highlight>
                  <a:srgbClr val="FFFF00"/>
                </a:highlight>
                <a:latin typeface="TimesNewRomanPSMT"/>
              </a:rPr>
              <a:t>Dynamic RTD/TTD status update</a:t>
            </a:r>
          </a:p>
          <a:p>
            <a:pPr marL="1200150" lvl="2" indent="-285750">
              <a:buFont typeface="Arial" panose="020B0604020202020204" pitchFamily="34" charset="0"/>
              <a:buChar char="•"/>
            </a:pPr>
            <a:r>
              <a:rPr lang="en-US" sz="1265" strike="sngStrike" dirty="0">
                <a:solidFill>
                  <a:srgbClr val="FF0000"/>
                </a:solidFill>
                <a:highlight>
                  <a:srgbClr val="FFFF00"/>
                </a:highlight>
                <a:latin typeface="TimesNewRomanPSMT"/>
              </a:rPr>
              <a:t>FFS on the applied scenario and also the performance gain for network and UE </a:t>
            </a:r>
          </a:p>
          <a:p>
            <a:pPr marL="1200150" lvl="2" indent="-285750">
              <a:buFont typeface="Arial" panose="020B0604020202020204" pitchFamily="34" charset="0"/>
              <a:buChar char="•"/>
            </a:pPr>
            <a:r>
              <a:rPr lang="en-US" sz="1265" strike="sngStrike" dirty="0">
                <a:solidFill>
                  <a:srgbClr val="FF0000"/>
                </a:solidFill>
                <a:highlight>
                  <a:srgbClr val="FFFF00"/>
                </a:highlight>
                <a:latin typeface="TimesNewRomanPSMT"/>
              </a:rPr>
              <a:t>FFS on RAN2 impact on designing the report, e.g. event triggered report </a:t>
            </a:r>
          </a:p>
          <a:p>
            <a:pPr marL="1200150" lvl="2" indent="-285750">
              <a:buFont typeface="Arial" panose="020B0604020202020204" pitchFamily="34" charset="0"/>
              <a:buChar char="•"/>
            </a:pPr>
            <a:r>
              <a:rPr lang="en-US" sz="1265" dirty="0">
                <a:highlight>
                  <a:srgbClr val="FFFF00"/>
                </a:highlight>
                <a:latin typeface="TimesNewRomanPSMT"/>
              </a:rPr>
              <a:t>Further check with RAN1 MIMO item if the reporting has been already included </a:t>
            </a:r>
          </a:p>
          <a:p>
            <a:pPr marL="742950" lvl="1" indent="-285750">
              <a:buFont typeface="Arial" panose="020B0604020202020204" pitchFamily="34" charset="0"/>
              <a:buChar char="•"/>
            </a:pPr>
            <a:r>
              <a:rPr lang="en-US" sz="1800" dirty="0">
                <a:latin typeface="TimesNewRomanPSMT"/>
              </a:rPr>
              <a:t>Fast </a:t>
            </a:r>
            <a:r>
              <a:rPr lang="en-US" sz="1800" dirty="0" err="1">
                <a:latin typeface="TimesNewRomanPSMT"/>
              </a:rPr>
              <a:t>Scell</a:t>
            </a:r>
            <a:r>
              <a:rPr lang="en-US" sz="1800" dirty="0">
                <a:latin typeface="TimesNewRomanPSMT"/>
              </a:rPr>
              <a:t> activation with EMR with both delay requirements for </a:t>
            </a:r>
            <a:r>
              <a:rPr lang="en-US" sz="1800" dirty="0" err="1">
                <a:latin typeface="TimesNewRomanPSMT"/>
              </a:rPr>
              <a:t>Scell</a:t>
            </a:r>
            <a:r>
              <a:rPr lang="en-US" sz="1800" dirty="0">
                <a:latin typeface="TimesNewRomanPSMT"/>
              </a:rPr>
              <a:t> activation and enhanced measurement accuracy requirements. </a:t>
            </a:r>
          </a:p>
          <a:p>
            <a:pPr marL="1200150" lvl="2" indent="-285750">
              <a:buFont typeface="Arial" panose="020B0604020202020204" pitchFamily="34" charset="0"/>
              <a:buChar char="•"/>
            </a:pPr>
            <a:r>
              <a:rPr lang="en-US" sz="1600" u="sng" dirty="0">
                <a:solidFill>
                  <a:srgbClr val="FF0000"/>
                </a:solidFill>
                <a:latin typeface="TimesNewRomanPSMT"/>
              </a:rPr>
              <a:t>To start from Q3’2024 and aim for completion in Dec’2024</a:t>
            </a:r>
          </a:p>
          <a:p>
            <a:pPr marL="1657350" lvl="3" indent="-285750">
              <a:buFont typeface="Arial" panose="020B0604020202020204" pitchFamily="34" charset="0"/>
              <a:buChar char="•"/>
            </a:pPr>
            <a:r>
              <a:rPr lang="en-US" sz="1600" u="sng" dirty="0">
                <a:solidFill>
                  <a:srgbClr val="FF0000"/>
                </a:solidFill>
                <a:latin typeface="TimesNewRomanPSMT"/>
              </a:rPr>
              <a:t>Workplan for this bullet can be discussed in May’2024</a:t>
            </a:r>
          </a:p>
          <a:p>
            <a:pPr marL="742950" lvl="1" indent="-285750">
              <a:buFont typeface="Arial" panose="020B0604020202020204" pitchFamily="34" charset="0"/>
              <a:buChar char="•"/>
            </a:pPr>
            <a:r>
              <a:rPr lang="en-US" sz="1800" strike="sngStrike" dirty="0">
                <a:solidFill>
                  <a:srgbClr val="FF0000"/>
                </a:solidFill>
                <a:highlight>
                  <a:srgbClr val="FFFF00"/>
                </a:highlight>
                <a:latin typeface="TimesNewRomanPSMT"/>
              </a:rPr>
              <a:t>Combination of different gap types, e.g., Pre-MG and NCSG and combination of gap enhancement and other features, e.g., NTN, POS, MUSIM</a:t>
            </a:r>
          </a:p>
        </p:txBody>
      </p:sp>
    </p:spTree>
    <p:extLst>
      <p:ext uri="{BB962C8B-B14F-4D97-AF65-F5344CB8AC3E}">
        <p14:creationId xmlns:p14="http://schemas.microsoft.com/office/powerpoint/2010/main" val="138712888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err="1"/>
              <a:t>Demod</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233951</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u="sng" dirty="0">
                <a:solidFill>
                  <a:srgbClr val="FF0000"/>
                </a:solidFill>
                <a:latin typeface="TimesNewRomanPSMT"/>
              </a:rPr>
              <a:t>To start from Q3’2024</a:t>
            </a:r>
          </a:p>
          <a:p>
            <a:pPr lvl="1"/>
            <a:r>
              <a:rPr lang="en-US" sz="1800" dirty="0">
                <a:latin typeface="TimesNewRomanPSMT"/>
              </a:rPr>
              <a:t>UE performance requirements with inter cell and with intra-cell inter-use interference for 8Rx CPE/FWA/vehicle/industrial devices</a:t>
            </a:r>
          </a:p>
          <a:p>
            <a:pPr lvl="2"/>
            <a:r>
              <a:rPr lang="en-US" sz="1400" u="sng" strike="sngStrike" dirty="0">
                <a:solidFill>
                  <a:srgbClr val="FF0000"/>
                </a:solidFill>
                <a:latin typeface="TimesNewRomanPSMT"/>
              </a:rPr>
              <a:t>Further check if such objectives can be done in R18 performance </a:t>
            </a:r>
          </a:p>
          <a:p>
            <a:pPr lvl="1"/>
            <a:r>
              <a:rPr lang="en-US" sz="1800" dirty="0">
                <a:latin typeface="TimesNewRomanPSMT"/>
              </a:rPr>
              <a:t>MMSE-IRC receiver for uplink taking LTE interference profile as starting point. </a:t>
            </a:r>
            <a:r>
              <a:rPr lang="en-US" sz="1800" dirty="0">
                <a:highlight>
                  <a:srgbClr val="FFFF00"/>
                </a:highlight>
                <a:latin typeface="TimesNewRomanPSMT"/>
              </a:rPr>
              <a:t>FFS on other interference profile. </a:t>
            </a:r>
          </a:p>
          <a:p>
            <a:pPr lvl="1"/>
            <a:r>
              <a:rPr lang="en-US" sz="1800" strike="sngStrike" dirty="0">
                <a:solidFill>
                  <a:srgbClr val="FF0000"/>
                </a:solidFill>
                <a:highlight>
                  <a:srgbClr val="FFFF00"/>
                </a:highlight>
                <a:latin typeface="TimesNewRomanPSMT"/>
              </a:rPr>
              <a:t>Further check if 1024QAM + 4layers for indoor scenario for 4Rx UE and 8Rx CPE/FWA/vehicle/industrial devices shall be included in the scope </a:t>
            </a:r>
          </a:p>
          <a:p>
            <a:pPr lvl="1"/>
            <a:r>
              <a:rPr lang="en-US" sz="1800" strike="sngStrike" dirty="0">
                <a:solidFill>
                  <a:srgbClr val="FF0000"/>
                </a:solidFill>
                <a:highlight>
                  <a:srgbClr val="FFFF00"/>
                </a:highlight>
                <a:latin typeface="TimesNewRomanPSMT"/>
              </a:rPr>
              <a:t>UE CRI reporting requirements with multiple CSI-RS configured with priority on FR1 </a:t>
            </a:r>
          </a:p>
          <a:p>
            <a:pPr lvl="2"/>
            <a:r>
              <a:rPr lang="en-US" sz="1400" strike="sngStrike" dirty="0">
                <a:solidFill>
                  <a:srgbClr val="FF0000"/>
                </a:solidFill>
                <a:highlight>
                  <a:srgbClr val="FFFF00"/>
                </a:highlight>
                <a:latin typeface="TimesNewRomanPSMT"/>
              </a:rPr>
              <a:t>Further check if any other RRM requirements beyond </a:t>
            </a:r>
            <a:r>
              <a:rPr lang="en-US" sz="1400" strike="sngStrike" dirty="0" err="1">
                <a:solidFill>
                  <a:srgbClr val="FF0000"/>
                </a:solidFill>
                <a:highlight>
                  <a:srgbClr val="FFFF00"/>
                </a:highlight>
                <a:latin typeface="TimesNewRomanPSMT"/>
              </a:rPr>
              <a:t>Demod</a:t>
            </a:r>
            <a:r>
              <a:rPr lang="en-US" sz="1400" strike="sngStrike" dirty="0">
                <a:solidFill>
                  <a:srgbClr val="FF0000"/>
                </a:solidFill>
                <a:highlight>
                  <a:srgbClr val="FFFF00"/>
                </a:highlight>
                <a:latin typeface="TimesNewRomanPSMT"/>
              </a:rPr>
              <a:t> for FR2 CRI reporting  </a:t>
            </a:r>
          </a:p>
          <a:p>
            <a:pPr lvl="1"/>
            <a:r>
              <a:rPr lang="en-US" sz="1800" strike="sngStrike" dirty="0">
                <a:solidFill>
                  <a:srgbClr val="FF0000"/>
                </a:solidFill>
                <a:highlight>
                  <a:srgbClr val="FFFF00"/>
                </a:highlight>
                <a:latin typeface="TimesNewRomanPSMT"/>
              </a:rPr>
              <a:t>Enhanced UE CSI reporting requirements with R-ML receiver for SU-MIMO with study on whether the UE with R-ML report incorrect CSI </a:t>
            </a:r>
          </a:p>
          <a:p>
            <a:pPr lvl="1"/>
            <a:r>
              <a:rPr lang="en-US" sz="1800" dirty="0">
                <a:solidFill>
                  <a:srgbClr val="FF0000"/>
                </a:solidFill>
                <a:highlight>
                  <a:srgbClr val="FFFF00"/>
                </a:highlight>
                <a:latin typeface="TimesNewRomanPSMT"/>
              </a:rPr>
              <a:t>Channel model with spatial component for performance requirements with following alternatives for study the test feasibility </a:t>
            </a:r>
          </a:p>
          <a:p>
            <a:pPr lvl="2"/>
            <a:r>
              <a:rPr lang="en-US" sz="1400" dirty="0">
                <a:solidFill>
                  <a:srgbClr val="FF0000"/>
                </a:solidFill>
                <a:highlight>
                  <a:srgbClr val="FFFF00"/>
                </a:highlight>
                <a:latin typeface="TimesNewRomanPSMT"/>
              </a:rPr>
              <a:t>Alternative 1: Extending TDL channel model </a:t>
            </a:r>
          </a:p>
          <a:p>
            <a:pPr lvl="2"/>
            <a:r>
              <a:rPr lang="en-US" sz="1400" dirty="0">
                <a:solidFill>
                  <a:srgbClr val="FF0000"/>
                </a:solidFill>
                <a:highlight>
                  <a:srgbClr val="FFFF00"/>
                </a:highlight>
                <a:latin typeface="TimesNewRomanPSMT"/>
              </a:rPr>
              <a:t>Alternative 2: CDL channel model</a:t>
            </a:r>
          </a:p>
          <a:p>
            <a:pPr lvl="2"/>
            <a:r>
              <a:rPr lang="en-US" sz="1600" b="1" u="sng" dirty="0">
                <a:solidFill>
                  <a:srgbClr val="FF0000"/>
                </a:solidFill>
                <a:latin typeface="TimesNewRomanPSMT"/>
              </a:rPr>
              <a:t>For this bullet, can the contents be clearly defined during March/RAN#103? </a:t>
            </a:r>
            <a:endParaRPr lang="en-US" sz="1200" dirty="0">
              <a:solidFill>
                <a:srgbClr val="FF0000"/>
              </a:solidFill>
              <a:highlight>
                <a:srgbClr val="FFFF00"/>
              </a:highlight>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417528481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FR2 multi-RX/</a:t>
            </a:r>
            <a:r>
              <a:rPr lang="en-US" sz="4000" b="1" dirty="0" err="1"/>
              <a:t>STxMP</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 </a:t>
            </a:r>
            <a:r>
              <a:rPr lang="en-US" sz="2400" u="sng" dirty="0">
                <a:solidFill>
                  <a:srgbClr val="FF0000"/>
                </a:solidFill>
                <a:latin typeface="TimesNewRomanPSMT"/>
              </a:rPr>
              <a:t>Check in Dec’2024 (if anything, more clearly defined scope with minimal spec impact)</a:t>
            </a:r>
          </a:p>
          <a:p>
            <a:pPr lvl="1"/>
            <a:r>
              <a:rPr lang="en-US" sz="2400" strike="sngStrike" dirty="0">
                <a:solidFill>
                  <a:srgbClr val="FF0000"/>
                </a:solidFill>
                <a:highlight>
                  <a:srgbClr val="FFFF00"/>
                </a:highlight>
                <a:latin typeface="TimesNewRomanPSMT"/>
              </a:rPr>
              <a:t>RF:</a:t>
            </a:r>
          </a:p>
          <a:p>
            <a:pPr lvl="2"/>
            <a:r>
              <a:rPr lang="en-US" sz="2000" strike="sngStrike" dirty="0">
                <a:solidFill>
                  <a:srgbClr val="FF0000"/>
                </a:solidFill>
                <a:highlight>
                  <a:srgbClr val="FFFF00"/>
                </a:highlight>
                <a:latin typeface="TimesNewRomanPSMT"/>
              </a:rPr>
              <a:t>RF scope needs to be significantly reduced, such as inter-band CA</a:t>
            </a:r>
          </a:p>
          <a:p>
            <a:pPr lvl="1"/>
            <a:r>
              <a:rPr lang="en-US" sz="2400" strike="sngStrike" dirty="0">
                <a:solidFill>
                  <a:srgbClr val="FF0000"/>
                </a:solidFill>
                <a:highlight>
                  <a:srgbClr val="FFFF00"/>
                </a:highlight>
                <a:latin typeface="TimesNewRomanPSMT"/>
              </a:rPr>
              <a:t>RRM:</a:t>
            </a:r>
          </a:p>
          <a:p>
            <a:pPr lvl="2"/>
            <a:r>
              <a:rPr lang="en-US" sz="1800" strike="sngStrike" dirty="0">
                <a:solidFill>
                  <a:srgbClr val="FF0000"/>
                </a:solidFill>
                <a:highlight>
                  <a:srgbClr val="FFFF00"/>
                </a:highlight>
                <a:latin typeface="TimesNewRomanPSMT"/>
              </a:rPr>
              <a:t>Multi-RX:</a:t>
            </a:r>
          </a:p>
          <a:p>
            <a:pPr lvl="3"/>
            <a:r>
              <a:rPr lang="en-US" sz="1800" strike="sngStrike" dirty="0">
                <a:solidFill>
                  <a:srgbClr val="FF0000"/>
                </a:solidFill>
                <a:highlight>
                  <a:srgbClr val="FFFF00"/>
                </a:highlight>
                <a:latin typeface="TimesNewRomanPSMT"/>
              </a:rPr>
              <a:t>Focus on the following two objectives for multi-RX:</a:t>
            </a:r>
          </a:p>
          <a:p>
            <a:pPr lvl="4"/>
            <a:r>
              <a:rPr lang="en-US" sz="1400" strike="sngStrike" dirty="0">
                <a:solidFill>
                  <a:srgbClr val="FF0000"/>
                </a:solidFill>
                <a:latin typeface="TimesNewRomanPSMT"/>
              </a:rPr>
              <a:t>Study and if identified, specify enhanced FR2-1 L3 RRM measurement requirements and L3 procedure delay requirement </a:t>
            </a:r>
            <a:r>
              <a:rPr lang="en-US" sz="1400" dirty="0">
                <a:latin typeface="TimesNewRomanPSMT"/>
                <a:sym typeface="Wingdings" panose="05000000000000000000" pitchFamily="2" charset="2"/>
              </a:rPr>
              <a:t> </a:t>
            </a:r>
            <a:r>
              <a:rPr lang="en-US" sz="1400" u="sng" dirty="0">
                <a:solidFill>
                  <a:srgbClr val="FF0000"/>
                </a:solidFill>
                <a:latin typeface="TimesNewRomanPSMT"/>
                <a:sym typeface="Wingdings" panose="05000000000000000000" pitchFamily="2" charset="2"/>
              </a:rPr>
              <a:t>merged into the RRM topic</a:t>
            </a:r>
            <a:endParaRPr lang="en-US" sz="1400" u="sng" dirty="0">
              <a:solidFill>
                <a:srgbClr val="FF0000"/>
              </a:solidFill>
              <a:latin typeface="TimesNewRomanPSMT"/>
            </a:endParaRPr>
          </a:p>
          <a:p>
            <a:pPr lvl="4"/>
            <a:r>
              <a:rPr lang="en-US" sz="1400" strike="sngStrike" dirty="0">
                <a:solidFill>
                  <a:srgbClr val="FF0000"/>
                </a:solidFill>
                <a:highlight>
                  <a:srgbClr val="FFFF00"/>
                </a:highlight>
                <a:latin typeface="TimesNewRomanPSMT"/>
              </a:rPr>
              <a:t>Unified TCI state switching delay</a:t>
            </a:r>
          </a:p>
          <a:p>
            <a:pPr lvl="3"/>
            <a:r>
              <a:rPr lang="en-US" sz="1800" strike="sngStrike" dirty="0">
                <a:solidFill>
                  <a:srgbClr val="FF0000"/>
                </a:solidFill>
                <a:highlight>
                  <a:srgbClr val="FFFF00"/>
                </a:highlight>
                <a:latin typeface="TimesNewRomanPSMT"/>
              </a:rPr>
              <a:t>Note: Should avoid overlapping with the general FR2 delay reduction discussed in the RRM/</a:t>
            </a:r>
            <a:r>
              <a:rPr lang="en-US" sz="1800" strike="sngStrike" dirty="0" err="1">
                <a:solidFill>
                  <a:srgbClr val="FF0000"/>
                </a:solidFill>
                <a:highlight>
                  <a:srgbClr val="FFFF00"/>
                </a:highlight>
                <a:latin typeface="TimesNewRomanPSMT"/>
              </a:rPr>
              <a:t>Demod</a:t>
            </a:r>
            <a:r>
              <a:rPr lang="en-US" sz="1800" strike="sngStrike" dirty="0">
                <a:solidFill>
                  <a:srgbClr val="FF0000"/>
                </a:solidFill>
                <a:highlight>
                  <a:srgbClr val="FFFF00"/>
                </a:highlight>
                <a:latin typeface="TimesNewRomanPSMT"/>
              </a:rPr>
              <a:t> offline session.</a:t>
            </a:r>
          </a:p>
          <a:p>
            <a:pPr lvl="3"/>
            <a:r>
              <a:rPr lang="en-US" sz="1800" strike="sngStrike" dirty="0">
                <a:solidFill>
                  <a:srgbClr val="FF0000"/>
                </a:solidFill>
                <a:highlight>
                  <a:srgbClr val="FFFF00"/>
                </a:highlight>
                <a:latin typeface="TimesNewRomanPSMT"/>
              </a:rPr>
              <a:t>Note: Whether to consider intra-band CA for RRM would depend on the RF scoping outcome.</a:t>
            </a:r>
          </a:p>
          <a:p>
            <a:pPr lvl="2"/>
            <a:r>
              <a:rPr lang="en-US" sz="1800" strike="sngStrike" dirty="0">
                <a:solidFill>
                  <a:srgbClr val="FF0000"/>
                </a:solidFill>
                <a:highlight>
                  <a:srgbClr val="FFFF00"/>
                </a:highlight>
                <a:latin typeface="TimesNewRomanPSMT"/>
              </a:rPr>
              <a:t>For </a:t>
            </a:r>
            <a:r>
              <a:rPr lang="en-US" sz="1800" strike="sngStrike" dirty="0" err="1">
                <a:solidFill>
                  <a:srgbClr val="FF0000"/>
                </a:solidFill>
                <a:highlight>
                  <a:srgbClr val="FFFF00"/>
                </a:highlight>
                <a:latin typeface="TimesNewRomanPSMT"/>
              </a:rPr>
              <a:t>STxMP</a:t>
            </a:r>
            <a:r>
              <a:rPr lang="en-US" sz="1800" strike="sngStrike" dirty="0">
                <a:solidFill>
                  <a:srgbClr val="FF0000"/>
                </a:solidFill>
                <a:highlight>
                  <a:srgbClr val="FFFF00"/>
                </a:highlight>
                <a:latin typeface="TimesNewRomanPSMT"/>
              </a:rPr>
              <a:t>:</a:t>
            </a:r>
          </a:p>
          <a:p>
            <a:pPr lvl="3"/>
            <a:r>
              <a:rPr lang="en-US" sz="1800" strike="sngStrike" dirty="0">
                <a:solidFill>
                  <a:srgbClr val="FF0000"/>
                </a:solidFill>
                <a:highlight>
                  <a:srgbClr val="FFFF00"/>
                </a:highlight>
                <a:latin typeface="TimesNewRomanPSMT"/>
              </a:rPr>
              <a:t>Unified TCI switching</a:t>
            </a:r>
          </a:p>
          <a:p>
            <a:pPr marL="609566" lvl="1" indent="0">
              <a:buNone/>
            </a:pPr>
            <a:endParaRPr lang="en-US" sz="1600" dirty="0">
              <a:latin typeface="TimesNewRomanPSMT"/>
            </a:endParaRPr>
          </a:p>
        </p:txBody>
      </p:sp>
    </p:spTree>
    <p:extLst>
      <p:ext uri="{BB962C8B-B14F-4D97-AF65-F5344CB8AC3E}">
        <p14:creationId xmlns:p14="http://schemas.microsoft.com/office/powerpoint/2010/main" val="288278433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Intra-band non-collocated CA/DC</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400" dirty="0">
                <a:latin typeface="TimesNewRomanPSMT"/>
              </a:rPr>
              <a:t>Type4 requirements assuming MRTD&gt;CP </a:t>
            </a:r>
            <a:r>
              <a:rPr lang="en-US" sz="2400" u="sng" dirty="0">
                <a:solidFill>
                  <a:srgbClr val="FF0000"/>
                </a:solidFill>
                <a:latin typeface="TimesNewRomanPSMT"/>
              </a:rPr>
              <a:t>for FWA, reusing Type 2 requirements</a:t>
            </a:r>
            <a:endParaRPr lang="en-US" sz="2400" u="sng" strike="sngStrike" dirty="0">
              <a:solidFill>
                <a:srgbClr val="FF0000"/>
              </a:solidFill>
              <a:latin typeface="TimesNewRomanPSMT"/>
            </a:endParaRPr>
          </a:p>
          <a:p>
            <a:pPr lvl="1"/>
            <a:r>
              <a:rPr lang="en-US" sz="2400" u="sng" dirty="0">
                <a:solidFill>
                  <a:srgbClr val="FF0000"/>
                </a:solidFill>
                <a:latin typeface="TimesNewRomanPSMT"/>
              </a:rPr>
              <a:t>(Not to include in March’24, but check in Dec’24) </a:t>
            </a:r>
            <a:r>
              <a:rPr lang="en-US" sz="2400" dirty="0">
                <a:highlight>
                  <a:srgbClr val="FFFF00"/>
                </a:highlight>
                <a:latin typeface="TimesNewRomanPSMT"/>
              </a:rPr>
              <a:t>Type3 requirements assuming MRTD&lt;CP and power imbalance &lt; </a:t>
            </a:r>
            <a:r>
              <a:rPr lang="en-US" sz="2400" dirty="0">
                <a:solidFill>
                  <a:srgbClr val="FF0000"/>
                </a:solidFill>
                <a:highlight>
                  <a:srgbClr val="FFFF00"/>
                </a:highlight>
                <a:latin typeface="TimesNewRomanPSMT"/>
              </a:rPr>
              <a:t>X</a:t>
            </a:r>
            <a:r>
              <a:rPr lang="en-US" sz="2400" dirty="0">
                <a:highlight>
                  <a:srgbClr val="FFFF00"/>
                </a:highlight>
                <a:latin typeface="TimesNewRomanPSMT"/>
              </a:rPr>
              <a:t> dB </a:t>
            </a:r>
            <a:r>
              <a:rPr lang="en-US" sz="2400" u="sng" dirty="0">
                <a:solidFill>
                  <a:srgbClr val="FF0000"/>
                </a:solidFill>
                <a:highlight>
                  <a:srgbClr val="FFFF00"/>
                </a:highlight>
                <a:latin typeface="TimesNewRomanPSMT"/>
              </a:rPr>
              <a:t>for handheld UE </a:t>
            </a:r>
            <a:endParaRPr lang="en-US" sz="2400" dirty="0">
              <a:highlight>
                <a:srgbClr val="FFFF00"/>
              </a:highlight>
              <a:latin typeface="TimesNewRomanPSMT"/>
            </a:endParaRPr>
          </a:p>
          <a:p>
            <a:pPr lvl="2"/>
            <a:r>
              <a:rPr lang="en-US" sz="2000" u="sng" dirty="0">
                <a:solidFill>
                  <a:srgbClr val="FF0000"/>
                </a:solidFill>
                <a:highlight>
                  <a:srgbClr val="FFFF00"/>
                </a:highlight>
                <a:latin typeface="TimesNewRomanPSMT"/>
              </a:rPr>
              <a:t>Without intended impacts on the network side</a:t>
            </a:r>
          </a:p>
          <a:p>
            <a:pPr lvl="1"/>
            <a:endParaRPr lang="en-US" sz="2400" dirty="0">
              <a:latin typeface="TimesNewRomanPSMT"/>
            </a:endParaRPr>
          </a:p>
          <a:p>
            <a:pPr marL="609566" lvl="1" indent="0">
              <a:buNone/>
            </a:pPr>
            <a:endParaRPr lang="en-US" sz="1600" dirty="0">
              <a:latin typeface="TimesNewRomanPSMT"/>
            </a:endParaRPr>
          </a:p>
        </p:txBody>
      </p:sp>
    </p:spTree>
    <p:extLst>
      <p:ext uri="{BB962C8B-B14F-4D97-AF65-F5344CB8AC3E}">
        <p14:creationId xmlns:p14="http://schemas.microsoft.com/office/powerpoint/2010/main" val="103796703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ATG</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400" dirty="0">
                <a:latin typeface="TimesNewRomanPSMT"/>
              </a:rPr>
              <a:t>Specify the support of new scenarios for ATG</a:t>
            </a:r>
            <a:r>
              <a:rPr lang="en-US" sz="2400" u="sng" dirty="0">
                <a:solidFill>
                  <a:srgbClr val="FF0000"/>
                </a:solidFill>
                <a:latin typeface="TimesNewRomanPSMT"/>
              </a:rPr>
              <a:t>, for FR1 only</a:t>
            </a:r>
            <a:r>
              <a:rPr lang="en-US" sz="2400" dirty="0">
                <a:latin typeface="TimesNewRomanPSMT"/>
              </a:rPr>
              <a:t>:</a:t>
            </a:r>
          </a:p>
          <a:p>
            <a:pPr lvl="2"/>
            <a:r>
              <a:rPr lang="en-US" sz="1865" dirty="0">
                <a:latin typeface="TimesNewRomanPSMT"/>
              </a:rPr>
              <a:t>Evaluate and specify the necessary RF and RRM requirements for intra-band and </a:t>
            </a:r>
            <a:r>
              <a:rPr lang="en-US" sz="1865" dirty="0">
                <a:highlight>
                  <a:srgbClr val="FFFF00"/>
                </a:highlight>
                <a:latin typeface="TimesNewRomanPSMT"/>
              </a:rPr>
              <a:t>[inter-band] </a:t>
            </a:r>
            <a:r>
              <a:rPr lang="en-US" sz="1865" dirty="0">
                <a:latin typeface="TimesNewRomanPSMT"/>
              </a:rPr>
              <a:t>CA for ATG.</a:t>
            </a:r>
          </a:p>
          <a:p>
            <a:pPr lvl="2"/>
            <a:r>
              <a:rPr lang="en-US" sz="1865" strike="sngStrike" dirty="0">
                <a:solidFill>
                  <a:srgbClr val="FF0000"/>
                </a:solidFill>
                <a:latin typeface="TimesNewRomanPSMT"/>
              </a:rPr>
              <a:t>Evaluate and specify the necessary RF and RRM requirements for FR2 ATG.</a:t>
            </a:r>
          </a:p>
          <a:p>
            <a:pPr lvl="1"/>
            <a:r>
              <a:rPr lang="en-US" sz="2400" strike="sngStrike" dirty="0">
                <a:solidFill>
                  <a:srgbClr val="FF0000"/>
                </a:solidFill>
                <a:highlight>
                  <a:srgbClr val="FFFF00"/>
                </a:highlight>
                <a:latin typeface="TimesNewRomanPSMT"/>
              </a:rPr>
              <a:t>FFS on other objectives</a:t>
            </a:r>
          </a:p>
          <a:p>
            <a:pPr marL="609566" lvl="1" indent="0">
              <a:buNone/>
            </a:pPr>
            <a:endParaRPr lang="en-US" sz="1600" dirty="0">
              <a:latin typeface="TimesNewRomanPSMT"/>
            </a:endParaRPr>
          </a:p>
        </p:txBody>
      </p:sp>
    </p:spTree>
    <p:extLst>
      <p:ext uri="{BB962C8B-B14F-4D97-AF65-F5344CB8AC3E}">
        <p14:creationId xmlns:p14="http://schemas.microsoft.com/office/powerpoint/2010/main" val="359209028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err="1"/>
              <a:t>Sidelink</a:t>
            </a:r>
            <a:endParaRPr lang="en-US" sz="4000" b="1" dirty="0"/>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400" dirty="0">
                <a:latin typeface="TimesNewRomanPSMT"/>
              </a:rPr>
              <a:t>Focus on non-contiguous CA in ITS band (band 47) </a:t>
            </a:r>
            <a:r>
              <a:rPr lang="en-US" sz="2400" strike="sngStrike" dirty="0">
                <a:solidFill>
                  <a:srgbClr val="FF0000"/>
                </a:solidFill>
                <a:latin typeface="TimesNewRomanPSMT"/>
              </a:rPr>
              <a:t>and [PC3 for SL-U].</a:t>
            </a:r>
          </a:p>
        </p:txBody>
      </p:sp>
    </p:spTree>
    <p:extLst>
      <p:ext uri="{BB962C8B-B14F-4D97-AF65-F5344CB8AC3E}">
        <p14:creationId xmlns:p14="http://schemas.microsoft.com/office/powerpoint/2010/main" val="285885861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b="1" dirty="0"/>
              <a:t>NTN evolutions in RAN4: (I)</a:t>
            </a:r>
            <a:br>
              <a:rPr lang="en-US" sz="4000" b="1" dirty="0"/>
            </a:br>
            <a:r>
              <a:rPr lang="en-US" sz="3200" b="1" u="sng" dirty="0">
                <a:solidFill>
                  <a:srgbClr val="FF5B5B"/>
                </a:solidFill>
              </a:rPr>
              <a:t>UE RF: High power UE (HPUE) for NTN </a:t>
            </a:r>
            <a:endParaRPr lang="en-US" sz="4000" b="1" u="sng" dirty="0">
              <a:solidFill>
                <a:srgbClr val="FF5B5B"/>
              </a:solidFill>
            </a:endParaRP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233918</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1869" u="sng" dirty="0">
                <a:solidFill>
                  <a:srgbClr val="FF0000"/>
                </a:solidFill>
                <a:latin typeface="TimesNewRomanPSMT"/>
              </a:rPr>
              <a:t>Important to ensure reasonable load</a:t>
            </a:r>
          </a:p>
          <a:p>
            <a:pPr lvl="1"/>
            <a:r>
              <a:rPr lang="en-US" sz="2000" dirty="0">
                <a:latin typeface="TimesNewRomanPSMT"/>
              </a:rPr>
              <a:t>Introduce PC2 for NR/IoT NTN UE in NTN FR1 bands for both handheld and non-handheld </a:t>
            </a:r>
            <a:r>
              <a:rPr lang="en-US" sz="2000" dirty="0">
                <a:highlight>
                  <a:srgbClr val="FFFF00"/>
                </a:highlight>
                <a:latin typeface="TimesNewRomanPSMT"/>
              </a:rPr>
              <a:t>(need confirmation on the co-existence)</a:t>
            </a:r>
          </a:p>
          <a:p>
            <a:pPr lvl="1"/>
            <a:r>
              <a:rPr lang="en-US" sz="2000" dirty="0">
                <a:latin typeface="TimesNewRomanPSMT"/>
              </a:rPr>
              <a:t>Introduce PC1 for NR NTN UE in NTN FR1 bands for non-handheld </a:t>
            </a:r>
            <a:r>
              <a:rPr lang="en-US" sz="2000" dirty="0">
                <a:highlight>
                  <a:srgbClr val="FFFF00"/>
                </a:highlight>
                <a:latin typeface="TimesNewRomanPSMT"/>
              </a:rPr>
              <a:t>(the study on co-existence is needed)</a:t>
            </a:r>
          </a:p>
          <a:p>
            <a:pPr lvl="1"/>
            <a:r>
              <a:rPr lang="en-US" sz="2000" dirty="0">
                <a:latin typeface="TimesNewRomanPSMT"/>
              </a:rPr>
              <a:t>Introduce PC1.5 for NR NTN UE in NTN FR1 bands </a:t>
            </a:r>
            <a:r>
              <a:rPr lang="en-US" sz="2000" dirty="0">
                <a:highlight>
                  <a:srgbClr val="FFFF00"/>
                </a:highlight>
                <a:latin typeface="TimesNewRomanPSMT"/>
              </a:rPr>
              <a:t>(the study on co-existence is needed)</a:t>
            </a:r>
          </a:p>
          <a:p>
            <a:pPr lvl="1"/>
            <a:r>
              <a:rPr lang="en-US" sz="2000" dirty="0">
                <a:highlight>
                  <a:srgbClr val="FFFF00"/>
                </a:highlight>
                <a:latin typeface="TimesNewRomanPSMT"/>
              </a:rPr>
              <a:t>Need further discussion on whether the PC1.5 and PC1 are supported for non-handheld UE only or both handheld UE and non-handheld UE.</a:t>
            </a:r>
          </a:p>
          <a:p>
            <a:pPr lvl="1"/>
            <a:r>
              <a:rPr lang="en-US" sz="2000" dirty="0">
                <a:highlight>
                  <a:srgbClr val="FFFF00"/>
                </a:highlight>
                <a:latin typeface="TimesNewRomanPSMT"/>
              </a:rPr>
              <a:t>Need further discussion on whether IoT NTN UE can support PC1 and PC1.5.</a:t>
            </a:r>
          </a:p>
          <a:p>
            <a:pPr lvl="1"/>
            <a:r>
              <a:rPr lang="en-US" sz="2000" dirty="0">
                <a:highlight>
                  <a:srgbClr val="FFFF00"/>
                </a:highlight>
                <a:latin typeface="TimesNewRomanPSMT"/>
              </a:rPr>
              <a:t>Need further discussion on the prioritization of NTN work in terms of co-existence study.</a:t>
            </a:r>
          </a:p>
          <a:p>
            <a:pPr lvl="1"/>
            <a:r>
              <a:rPr lang="en-US" sz="2000" dirty="0">
                <a:highlight>
                  <a:srgbClr val="FFFF00"/>
                </a:highlight>
                <a:latin typeface="TimesNewRomanPSMT"/>
              </a:rPr>
              <a:t>Need further discussion on high power UE in NTN FR2 bands for non-handheld UE</a:t>
            </a:r>
          </a:p>
          <a:p>
            <a:pPr marL="609566" lvl="1" indent="0">
              <a:buNone/>
            </a:pPr>
            <a:endParaRPr lang="en-US" sz="1600" dirty="0">
              <a:latin typeface="TimesNewRomanPSMT"/>
            </a:endParaRPr>
          </a:p>
        </p:txBody>
      </p:sp>
    </p:spTree>
    <p:extLst>
      <p:ext uri="{BB962C8B-B14F-4D97-AF65-F5344CB8AC3E}">
        <p14:creationId xmlns:p14="http://schemas.microsoft.com/office/powerpoint/2010/main" val="200672481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NTN evolutions in RAN4: (II)</a:t>
            </a:r>
            <a:br>
              <a:rPr lang="en-US" sz="4000" b="1" dirty="0"/>
            </a:br>
            <a:r>
              <a:rPr lang="en-US" sz="3200" b="1" u="sng" dirty="0">
                <a:solidFill>
                  <a:srgbClr val="FF5B5B"/>
                </a:solidFill>
              </a:rPr>
              <a:t>NTN testing for NGSO</a:t>
            </a:r>
            <a:endParaRPr lang="en-US" sz="4000" b="1" u="sng" dirty="0">
              <a:solidFill>
                <a:srgbClr val="FF5B5B"/>
              </a:solidFill>
            </a:endParaRP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400" dirty="0">
                <a:latin typeface="TimesNewRomanPSMT"/>
              </a:rPr>
              <a:t>NTN performance requirements/testing for NGSO </a:t>
            </a:r>
            <a:r>
              <a:rPr lang="en-US" sz="2400" u="sng" dirty="0">
                <a:solidFill>
                  <a:srgbClr val="FF0000"/>
                </a:solidFill>
                <a:latin typeface="TimesNewRomanPSMT"/>
              </a:rPr>
              <a:t>for UEs</a:t>
            </a:r>
          </a:p>
          <a:p>
            <a:pPr lvl="2"/>
            <a:r>
              <a:rPr lang="en-US" sz="1865" dirty="0">
                <a:highlight>
                  <a:srgbClr val="FFFF00"/>
                </a:highlight>
                <a:latin typeface="TimesNewRomanPSMT"/>
              </a:rPr>
              <a:t>FFS: whether the new core requirement is needed for NGSO</a:t>
            </a:r>
          </a:p>
          <a:p>
            <a:pPr lvl="1"/>
            <a:endParaRPr lang="en-US" sz="1600" dirty="0">
              <a:latin typeface="TimesNewRomanPSMT"/>
            </a:endParaRPr>
          </a:p>
        </p:txBody>
      </p:sp>
    </p:spTree>
    <p:extLst>
      <p:ext uri="{BB962C8B-B14F-4D97-AF65-F5344CB8AC3E}">
        <p14:creationId xmlns:p14="http://schemas.microsoft.com/office/powerpoint/2010/main" val="38243850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531068" y="2460647"/>
            <a:ext cx="12746197" cy="1470025"/>
          </a:xfrm>
        </p:spPr>
        <p:txBody>
          <a:bodyPr/>
          <a:lstStyle/>
          <a:p>
            <a:r>
              <a:rPr lang="en-US" sz="6000" dirty="0"/>
              <a:t>Prior Discussion</a:t>
            </a:r>
          </a:p>
        </p:txBody>
      </p:sp>
    </p:spTree>
    <p:extLst>
      <p:ext uri="{BB962C8B-B14F-4D97-AF65-F5344CB8AC3E}">
        <p14:creationId xmlns:p14="http://schemas.microsoft.com/office/powerpoint/2010/main" val="858778684"/>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NTN evolutions in RAN4: (III)</a:t>
            </a:r>
            <a:br>
              <a:rPr lang="en-US" sz="4000" b="1" dirty="0"/>
            </a:br>
            <a:r>
              <a:rPr lang="en-US" sz="3200" b="1" u="sng" dirty="0">
                <a:solidFill>
                  <a:srgbClr val="FF5B5B"/>
                </a:solidFill>
              </a:rPr>
              <a:t>NR Channel BW less than 5 MHz (NTN)</a:t>
            </a:r>
            <a:endParaRPr lang="en-US" sz="4000" b="1" u="sng" dirty="0">
              <a:solidFill>
                <a:srgbClr val="FF5B5B"/>
              </a:solidFill>
            </a:endParaRP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21445" y="1304440"/>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a:t>
            </a:r>
          </a:p>
          <a:p>
            <a:pPr lvl="1"/>
            <a:r>
              <a:rPr lang="en-US" sz="2400" u="sng" dirty="0">
                <a:solidFill>
                  <a:srgbClr val="FF0000"/>
                </a:solidFill>
                <a:latin typeface="TimesNewRomanPSMT"/>
              </a:rPr>
              <a:t>Aim for minimal spec impact</a:t>
            </a:r>
          </a:p>
          <a:p>
            <a:pPr lvl="1"/>
            <a:r>
              <a:rPr lang="en-US" sz="2400" dirty="0">
                <a:latin typeface="TimesNewRomanPSMT"/>
              </a:rPr>
              <a:t>NR Channel BW less than 5 MHz </a:t>
            </a:r>
            <a:r>
              <a:rPr lang="en-US" sz="2400" u="sng" dirty="0">
                <a:solidFill>
                  <a:srgbClr val="FF0000"/>
                </a:solidFill>
                <a:latin typeface="TimesNewRomanPSMT"/>
              </a:rPr>
              <a:t>(focusing on 3MHz) </a:t>
            </a:r>
            <a:r>
              <a:rPr lang="en-US" sz="2400" dirty="0">
                <a:solidFill>
                  <a:srgbClr val="FF0000"/>
                </a:solidFill>
                <a:highlight>
                  <a:srgbClr val="FFFF00"/>
                </a:highlight>
                <a:latin typeface="TimesNewRomanPSMT"/>
              </a:rPr>
              <a:t>(study phase is needed)</a:t>
            </a:r>
          </a:p>
          <a:p>
            <a:pPr lvl="2"/>
            <a:r>
              <a:rPr lang="en-US" sz="2000" u="sng" dirty="0">
                <a:solidFill>
                  <a:srgbClr val="FF0000"/>
                </a:solidFill>
                <a:latin typeface="TimesNewRomanPSMT"/>
              </a:rPr>
              <a:t>No RAN1 impact is expected</a:t>
            </a:r>
          </a:p>
        </p:txBody>
      </p:sp>
    </p:spTree>
    <p:extLst>
      <p:ext uri="{BB962C8B-B14F-4D97-AF65-F5344CB8AC3E}">
        <p14:creationId xmlns:p14="http://schemas.microsoft.com/office/powerpoint/2010/main" val="82250089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863600" y="41186"/>
            <a:ext cx="12746980" cy="1046235"/>
          </a:xfrm>
        </p:spPr>
        <p:txBody>
          <a:bodyPr/>
          <a:lstStyle/>
          <a:p>
            <a:r>
              <a:rPr lang="en-US" sz="4000" b="1" dirty="0"/>
              <a:t>In-band/guard band NTN IoT coexistence with NR NTN</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447082" y="1013883"/>
            <a:ext cx="13954955" cy="4830233"/>
          </a:xfrm>
        </p:spPr>
        <p:txBody>
          <a:bodyPr/>
          <a:lstStyle/>
          <a:p>
            <a:r>
              <a:rPr lang="en-US" sz="2400" dirty="0">
                <a:latin typeface="TimesNewRomanPSMT"/>
              </a:rPr>
              <a:t>References: </a:t>
            </a:r>
            <a:r>
              <a:rPr lang="en-US" sz="2400" dirty="0">
                <a:hlinkClick r:id="rId2"/>
              </a:rPr>
              <a:t>RP</a:t>
            </a:r>
            <a:r>
              <a:rPr lang="en-US" sz="2400" dirty="0">
                <a:hlinkClick r:id="rId3"/>
              </a:rPr>
              <a:t>-</a:t>
            </a:r>
            <a:r>
              <a:rPr lang="en-US" sz="2400" dirty="0">
                <a:hlinkClick r:id="rId4"/>
              </a:rPr>
              <a:t>233920</a:t>
            </a:r>
            <a:endParaRPr lang="en-US" sz="2400" b="0" i="0" u="none" strike="noStrike" dirty="0">
              <a:solidFill>
                <a:srgbClr val="000000"/>
              </a:solidFill>
              <a:effectLst/>
              <a:latin typeface="Calibri" panose="020F0502020204030204" pitchFamily="34" charset="0"/>
            </a:endParaRPr>
          </a:p>
          <a:p>
            <a:r>
              <a:rPr lang="en-US" sz="2400" dirty="0">
                <a:latin typeface="TimesNewRomanPSMT"/>
              </a:rPr>
              <a:t>Potential objectives: - </a:t>
            </a:r>
            <a:r>
              <a:rPr lang="en-US" sz="2400" u="sng" dirty="0">
                <a:solidFill>
                  <a:srgbClr val="FF0000"/>
                </a:solidFill>
                <a:latin typeface="TimesNewRomanPSMT"/>
              </a:rPr>
              <a:t>Check in Dec’2024</a:t>
            </a:r>
          </a:p>
          <a:p>
            <a:pPr lvl="1"/>
            <a:r>
              <a:rPr lang="en-US" sz="2400" strike="sngStrike" dirty="0">
                <a:solidFill>
                  <a:srgbClr val="FF0000"/>
                </a:solidFill>
                <a:highlight>
                  <a:srgbClr val="FFFF00"/>
                </a:highlight>
                <a:latin typeface="TimesNewRomanPSMT"/>
              </a:rPr>
              <a:t>Specify In-band/[guard] band coexistence of NB IoT w/ NR NTN</a:t>
            </a:r>
          </a:p>
          <a:p>
            <a:pPr lvl="1"/>
            <a:r>
              <a:rPr lang="en-US" sz="2400" strike="sngStrike" dirty="0">
                <a:solidFill>
                  <a:srgbClr val="FF0000"/>
                </a:solidFill>
                <a:highlight>
                  <a:srgbClr val="FFFF00"/>
                </a:highlight>
                <a:latin typeface="TimesNewRomanPSMT"/>
              </a:rPr>
              <a:t>Vehicular NTN device for NR-NTN and IoT-NTN</a:t>
            </a:r>
          </a:p>
        </p:txBody>
      </p:sp>
    </p:spTree>
    <p:extLst>
      <p:ext uri="{BB962C8B-B14F-4D97-AF65-F5344CB8AC3E}">
        <p14:creationId xmlns:p14="http://schemas.microsoft.com/office/powerpoint/2010/main" val="128325536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4275926" y="186269"/>
            <a:ext cx="5164407" cy="1143000"/>
          </a:xfrm>
        </p:spPr>
        <p:txBody>
          <a:bodyPr/>
          <a:lstStyle/>
          <a:p>
            <a:r>
              <a:rPr lang="en-US" dirty="0"/>
              <a:t>Prior Discussion 1/2</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53808" y="1252207"/>
            <a:ext cx="13490424" cy="4945393"/>
          </a:xfrm>
        </p:spPr>
        <p:txBody>
          <a:bodyPr/>
          <a:lstStyle/>
          <a:p>
            <a:r>
              <a:rPr lang="en-US" sz="2800" dirty="0">
                <a:sym typeface="Wingdings" panose="05000000000000000000" pitchFamily="2" charset="2"/>
              </a:rPr>
              <a:t>RAN endorsed R19 package in RAN#102 (RAN1/2/3-led projects) can be found in </a:t>
            </a:r>
            <a:r>
              <a:rPr lang="en-US" sz="2800" dirty="0">
                <a:sym typeface="Wingdings" panose="05000000000000000000" pitchFamily="2" charset="2"/>
                <a:hlinkClick r:id="rId3"/>
              </a:rPr>
              <a:t>RP-232745</a:t>
            </a:r>
            <a:endParaRPr lang="en-US" sz="2800" dirty="0">
              <a:sym typeface="Wingdings" panose="05000000000000000000" pitchFamily="2" charset="2"/>
            </a:endParaRPr>
          </a:p>
          <a:p>
            <a:pPr lvl="1"/>
            <a:r>
              <a:rPr lang="en-US" sz="2400" dirty="0"/>
              <a:t>Additionally, RAN endorsed the “</a:t>
            </a:r>
            <a:r>
              <a:rPr lang="en-US" sz="2400" b="1" dirty="0"/>
              <a:t>Way forward on SL Multi-hop Relay</a:t>
            </a:r>
            <a:r>
              <a:rPr lang="en-US" sz="2400" dirty="0"/>
              <a:t>” in </a:t>
            </a:r>
            <a:r>
              <a:rPr lang="en-US" sz="2400" dirty="0">
                <a:hlinkClick r:id="rId4"/>
              </a:rPr>
              <a:t>RP-233998</a:t>
            </a:r>
            <a:endParaRPr lang="en-US" sz="2269" dirty="0">
              <a:sym typeface="Wingdings" panose="05000000000000000000" pitchFamily="2" charset="2"/>
            </a:endParaRPr>
          </a:p>
          <a:p>
            <a:r>
              <a:rPr lang="en-US" sz="2800" dirty="0">
                <a:sym typeface="Wingdings" panose="05000000000000000000" pitchFamily="2" charset="2"/>
              </a:rPr>
              <a:t>Latest RAN1/2/3/4 TU spreadsheet (as endorsed in RAN#102) can be found in </a:t>
            </a:r>
            <a:r>
              <a:rPr lang="en-US" sz="2800" dirty="0">
                <a:sym typeface="Wingdings" panose="05000000000000000000" pitchFamily="2" charset="2"/>
                <a:hlinkClick r:id="rId5"/>
              </a:rPr>
              <a:t>RP-232744</a:t>
            </a:r>
            <a:endParaRPr lang="en-US" sz="2800" dirty="0">
              <a:sym typeface="Wingdings" panose="05000000000000000000" pitchFamily="2" charset="2"/>
            </a:endParaRPr>
          </a:p>
          <a:p>
            <a:r>
              <a:rPr lang="en-US" sz="2800" dirty="0">
                <a:sym typeface="Wingdings" panose="05000000000000000000" pitchFamily="2" charset="2"/>
              </a:rPr>
              <a:t>RAN4-led Rel-19 topics were discussed in both RAN#101 and RAN#102, particularly with the summaries below: </a:t>
            </a:r>
          </a:p>
          <a:p>
            <a:pPr lvl="1"/>
            <a:r>
              <a:rPr lang="en-US" sz="2400" dirty="0">
                <a:hlinkClick r:id="rId6"/>
              </a:rPr>
              <a:t>RP</a:t>
            </a:r>
            <a:r>
              <a:rPr lang="en-US" sz="2400" dirty="0">
                <a:hlinkClick r:id="rId7"/>
              </a:rPr>
              <a:t>-</a:t>
            </a:r>
            <a:r>
              <a:rPr lang="en-US" sz="2400" dirty="0">
                <a:hlinkClick r:id="rId8"/>
              </a:rPr>
              <a:t>233918</a:t>
            </a:r>
            <a:r>
              <a:rPr lang="en-US" sz="2400" dirty="0"/>
              <a:t>: Moderator's summary for RAN4 Candidate RF/OTA Topics for Rel-19</a:t>
            </a:r>
          </a:p>
          <a:p>
            <a:pPr lvl="1"/>
            <a:r>
              <a:rPr lang="en-US" sz="2400" dirty="0">
                <a:hlinkClick r:id="rId6"/>
              </a:rPr>
              <a:t>RP</a:t>
            </a:r>
            <a:r>
              <a:rPr lang="en-US" sz="2400" dirty="0">
                <a:hlinkClick r:id="rId7"/>
              </a:rPr>
              <a:t>-</a:t>
            </a:r>
            <a:r>
              <a:rPr lang="en-US" sz="2400" dirty="0">
                <a:hlinkClick r:id="rId9"/>
              </a:rPr>
              <a:t>233951</a:t>
            </a:r>
            <a:r>
              <a:rPr lang="en-US" sz="2400" dirty="0"/>
              <a:t>: Moderator's summary for RAN4 Candidate Demodulation/RRM Topics for Rel-19</a:t>
            </a:r>
          </a:p>
          <a:p>
            <a:pPr lvl="1"/>
            <a:r>
              <a:rPr lang="en-US" sz="2400" dirty="0">
                <a:hlinkClick r:id="rId6"/>
              </a:rPr>
              <a:t>RP</a:t>
            </a:r>
            <a:r>
              <a:rPr lang="en-US" sz="2400" dirty="0">
                <a:hlinkClick r:id="rId7"/>
              </a:rPr>
              <a:t>-</a:t>
            </a:r>
            <a:r>
              <a:rPr lang="en-US" sz="2400" dirty="0">
                <a:hlinkClick r:id="rId10"/>
              </a:rPr>
              <a:t>233920</a:t>
            </a:r>
            <a:r>
              <a:rPr lang="en-US" sz="2400" dirty="0"/>
              <a:t>: Moderator's summary for RAN4 Candidate Topics Impacting both RF/OTA and </a:t>
            </a:r>
            <a:r>
              <a:rPr lang="en-US" sz="2400" dirty="0" err="1"/>
              <a:t>Demod</a:t>
            </a:r>
            <a:r>
              <a:rPr lang="en-US" sz="2400" dirty="0"/>
              <a:t>/RRM for Rel-19</a:t>
            </a:r>
          </a:p>
          <a:p>
            <a:endParaRPr lang="en-US" sz="2000" dirty="0"/>
          </a:p>
        </p:txBody>
      </p:sp>
    </p:spTree>
    <p:extLst>
      <p:ext uri="{BB962C8B-B14F-4D97-AF65-F5344CB8AC3E}">
        <p14:creationId xmlns:p14="http://schemas.microsoft.com/office/powerpoint/2010/main" val="64369333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675467" y="2460647"/>
            <a:ext cx="11601798" cy="1470025"/>
          </a:xfrm>
        </p:spPr>
        <p:txBody>
          <a:bodyPr/>
          <a:lstStyle/>
          <a:p>
            <a:r>
              <a:rPr lang="en-US" sz="6000" dirty="0"/>
              <a:t>Overall RAN Rel-19 Package: RAN4 Part</a:t>
            </a:r>
          </a:p>
        </p:txBody>
      </p:sp>
    </p:spTree>
    <p:extLst>
      <p:ext uri="{BB962C8B-B14F-4D97-AF65-F5344CB8AC3E}">
        <p14:creationId xmlns:p14="http://schemas.microsoft.com/office/powerpoint/2010/main" val="106433741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016057" y="118233"/>
            <a:ext cx="11374390" cy="693618"/>
          </a:xfrm>
        </p:spPr>
        <p:txBody>
          <a:bodyPr/>
          <a:lstStyle/>
          <a:p>
            <a:r>
              <a:rPr lang="en-US" sz="4000" dirty="0"/>
              <a:t>General Thoughts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20284" y="745483"/>
            <a:ext cx="13954955" cy="4830233"/>
          </a:xfrm>
        </p:spPr>
        <p:txBody>
          <a:bodyPr/>
          <a:lstStyle/>
          <a:p>
            <a:r>
              <a:rPr lang="en-US" sz="2400" dirty="0">
                <a:sym typeface="Wingdings" panose="05000000000000000000" pitchFamily="2" charset="2"/>
              </a:rPr>
              <a:t>It is necessary to reserve some TUs (more than that in Rel-18). Based on commercial needs, and Rel-19 progress, additional new but smaller RAN4-led non-spectrum projects or scope expansion of the RAN#103 approved RAN4-led projects may be further discussed and approved at a later stage of Rel-19</a:t>
            </a:r>
          </a:p>
          <a:p>
            <a:pPr lvl="1"/>
            <a:r>
              <a:rPr lang="en-US" sz="2000" dirty="0">
                <a:sym typeface="Wingdings" panose="05000000000000000000" pitchFamily="2" charset="2"/>
              </a:rPr>
              <a:t>The earliest time of such opportunity is December 2024</a:t>
            </a:r>
          </a:p>
          <a:p>
            <a:pPr lvl="2"/>
            <a:r>
              <a:rPr lang="en-US" sz="1800" dirty="0">
                <a:sym typeface="Wingdings" panose="05000000000000000000" pitchFamily="2" charset="2"/>
              </a:rPr>
              <a:t>Similar to Rel-18, this will be carefully managed</a:t>
            </a:r>
          </a:p>
          <a:p>
            <a:pPr lvl="1"/>
            <a:r>
              <a:rPr lang="en-US" sz="1869" dirty="0">
                <a:sym typeface="Wingdings" panose="05000000000000000000" pitchFamily="2" charset="2"/>
              </a:rPr>
              <a:t>For both RF &amp; RD, [2.5] TUs each</a:t>
            </a:r>
          </a:p>
          <a:p>
            <a:r>
              <a:rPr lang="en-US" sz="2400" dirty="0"/>
              <a:t>RAN4 Rel-19 load comes from two aspects</a:t>
            </a:r>
          </a:p>
          <a:p>
            <a:pPr lvl="1"/>
            <a:r>
              <a:rPr lang="en-US" sz="2000" dirty="0"/>
              <a:t>The </a:t>
            </a:r>
            <a:r>
              <a:rPr lang="en-US" sz="2000" b="1" dirty="0"/>
              <a:t>number</a:t>
            </a:r>
            <a:r>
              <a:rPr lang="en-US" sz="2000" dirty="0"/>
              <a:t> of projects, and the </a:t>
            </a:r>
            <a:r>
              <a:rPr lang="en-US" sz="2000" b="1" dirty="0"/>
              <a:t>scope</a:t>
            </a:r>
            <a:r>
              <a:rPr lang="en-US" sz="2000" dirty="0"/>
              <a:t> of each project</a:t>
            </a:r>
          </a:p>
          <a:p>
            <a:pPr lvl="1"/>
            <a:r>
              <a:rPr lang="en-US" sz="2000" dirty="0"/>
              <a:t>Thus, it is critical to make sure that:</a:t>
            </a:r>
          </a:p>
          <a:p>
            <a:pPr lvl="2"/>
            <a:r>
              <a:rPr lang="en-US" sz="1600" dirty="0"/>
              <a:t>The number of projects is reasonable, and </a:t>
            </a:r>
          </a:p>
          <a:p>
            <a:pPr lvl="2"/>
            <a:r>
              <a:rPr lang="en-US" sz="1600" dirty="0"/>
              <a:t>Probably even more importantly, the amount and the clarity of scope for each project</a:t>
            </a:r>
          </a:p>
          <a:p>
            <a:pPr lvl="3"/>
            <a:r>
              <a:rPr lang="en-US" sz="1400" b="1" dirty="0">
                <a:effectLst>
                  <a:outerShdw blurRad="38100" dist="38100" dir="2700000" algn="tl">
                    <a:srgbClr val="000000">
                      <a:alpha val="43137"/>
                    </a:srgbClr>
                  </a:outerShdw>
                </a:effectLst>
              </a:rPr>
              <a:t>Should try to avoid “generic enhancements”-like scope!</a:t>
            </a:r>
          </a:p>
          <a:p>
            <a:pPr lvl="1"/>
            <a:r>
              <a:rPr lang="en-US" sz="1935" b="1" dirty="0">
                <a:effectLst>
                  <a:outerShdw blurRad="38100" dist="38100" dir="2700000" algn="tl">
                    <a:srgbClr val="000000">
                      <a:alpha val="43137"/>
                    </a:srgbClr>
                  </a:outerShdw>
                </a:effectLst>
              </a:rPr>
              <a:t>Overall, RAN4 Rel-19 load should be lower than that in Rel-18!</a:t>
            </a:r>
          </a:p>
          <a:p>
            <a:r>
              <a:rPr lang="en-US" sz="2400" dirty="0"/>
              <a:t>Notes: </a:t>
            </a:r>
            <a:r>
              <a:rPr lang="en-US" sz="2000" dirty="0"/>
              <a:t>the RAN4 R19 </a:t>
            </a:r>
            <a:r>
              <a:rPr lang="en-US" sz="2000" b="1" dirty="0"/>
              <a:t>project names </a:t>
            </a:r>
            <a:r>
              <a:rPr lang="en-US" sz="2000" dirty="0"/>
              <a:t>listed in the sequel are </a:t>
            </a:r>
            <a:r>
              <a:rPr lang="en-US" sz="2000" b="1" dirty="0"/>
              <a:t>abbreviated/simplified</a:t>
            </a:r>
            <a:r>
              <a:rPr lang="en-US" sz="2000" dirty="0"/>
              <a:t>, and are subject to </a:t>
            </a:r>
            <a:r>
              <a:rPr lang="en-US" sz="2000" b="1" dirty="0"/>
              <a:t>further discussion/refinement</a:t>
            </a:r>
          </a:p>
          <a:p>
            <a:pPr marL="609566" lvl="1" indent="0">
              <a:buNone/>
            </a:pPr>
            <a:endParaRPr lang="en-US" sz="2000" b="1" dirty="0"/>
          </a:p>
          <a:p>
            <a:pPr marL="0" indent="0">
              <a:buNone/>
            </a:pPr>
            <a:endParaRPr lang="en-US" sz="2800" dirty="0"/>
          </a:p>
          <a:p>
            <a:endParaRPr lang="en-US" sz="1800" dirty="0"/>
          </a:p>
        </p:txBody>
      </p:sp>
    </p:spTree>
    <p:extLst>
      <p:ext uri="{BB962C8B-B14F-4D97-AF65-F5344CB8AC3E}">
        <p14:creationId xmlns:p14="http://schemas.microsoft.com/office/powerpoint/2010/main" val="42145257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016057" y="405251"/>
            <a:ext cx="11374390" cy="517695"/>
          </a:xfrm>
        </p:spPr>
        <p:txBody>
          <a:bodyPr/>
          <a:lstStyle/>
          <a:p>
            <a:r>
              <a:rPr lang="en-US" sz="4000" dirty="0"/>
              <a:t>RAN4-led Package	1/2</a:t>
            </a:r>
          </a:p>
        </p:txBody>
      </p:sp>
      <p:graphicFrame>
        <p:nvGraphicFramePr>
          <p:cNvPr id="4" name="Table 4">
            <a:extLst>
              <a:ext uri="{FF2B5EF4-FFF2-40B4-BE49-F238E27FC236}">
                <a16:creationId xmlns:a16="http://schemas.microsoft.com/office/drawing/2014/main" id="{C115AD57-88CB-4DD3-98AC-D2CB8EDC0C7D}"/>
              </a:ext>
            </a:extLst>
          </p:cNvPr>
          <p:cNvGraphicFramePr>
            <a:graphicFrameLocks noGrp="1"/>
          </p:cNvGraphicFramePr>
          <p:nvPr>
            <p:extLst>
              <p:ext uri="{D42A27DB-BD31-4B8C-83A1-F6EECF244321}">
                <p14:modId xmlns:p14="http://schemas.microsoft.com/office/powerpoint/2010/main" val="1808482431"/>
              </p:ext>
            </p:extLst>
          </p:nvPr>
        </p:nvGraphicFramePr>
        <p:xfrm>
          <a:off x="2248825" y="1001115"/>
          <a:ext cx="11269126" cy="5006009"/>
        </p:xfrm>
        <a:graphic>
          <a:graphicData uri="http://schemas.openxmlformats.org/drawingml/2006/table">
            <a:tbl>
              <a:tblPr firstRow="1" bandRow="1">
                <a:tableStyleId>{5C22544A-7EE6-4342-B048-85BDC9FD1C3A}</a:tableStyleId>
              </a:tblPr>
              <a:tblGrid>
                <a:gridCol w="10038531">
                  <a:extLst>
                    <a:ext uri="{9D8B030D-6E8A-4147-A177-3AD203B41FA5}">
                      <a16:colId xmlns:a16="http://schemas.microsoft.com/office/drawing/2014/main" val="4265354690"/>
                    </a:ext>
                  </a:extLst>
                </a:gridCol>
                <a:gridCol w="1230595">
                  <a:extLst>
                    <a:ext uri="{9D8B030D-6E8A-4147-A177-3AD203B41FA5}">
                      <a16:colId xmlns:a16="http://schemas.microsoft.com/office/drawing/2014/main" val="2003134754"/>
                    </a:ext>
                  </a:extLst>
                </a:gridCol>
              </a:tblGrid>
              <a:tr h="512769">
                <a:tc>
                  <a:txBody>
                    <a:bodyPr/>
                    <a:lstStyle/>
                    <a:p>
                      <a:r>
                        <a:rPr lang="en-US" sz="1800" dirty="0"/>
                        <a:t>Item</a:t>
                      </a:r>
                    </a:p>
                  </a:txBody>
                  <a:tcPr/>
                </a:tc>
                <a:tc>
                  <a:txBody>
                    <a:bodyPr/>
                    <a:lstStyle/>
                    <a:p>
                      <a:r>
                        <a:rPr lang="en-US" sz="1800" dirty="0"/>
                        <a:t>SI or WI</a:t>
                      </a:r>
                    </a:p>
                  </a:txBody>
                  <a:tcPr/>
                </a:tc>
                <a:extLst>
                  <a:ext uri="{0D108BD9-81ED-4DB2-BD59-A6C34878D82A}">
                    <a16:rowId xmlns:a16="http://schemas.microsoft.com/office/drawing/2014/main" val="3517046851"/>
                  </a:ext>
                </a:extLst>
              </a:tr>
              <a:tr h="537698">
                <a:tc>
                  <a:txBody>
                    <a:bodyPr/>
                    <a:lstStyle/>
                    <a:p>
                      <a:r>
                        <a:rPr lang="en-US" sz="1800" dirty="0"/>
                        <a:t>UE RF enhancements </a:t>
                      </a:r>
                      <a:r>
                        <a:rPr lang="en-US" sz="1800" b="1" dirty="0"/>
                        <a:t>for FR1 and FR2 </a:t>
                      </a:r>
                      <a:r>
                        <a:rPr lang="en-US" sz="1800" dirty="0"/>
                        <a:t>(</a:t>
                      </a:r>
                      <a:r>
                        <a:rPr lang="en-US" sz="1800" b="1" dirty="0"/>
                        <a:t>3 topics</a:t>
                      </a:r>
                      <a:r>
                        <a:rPr lang="en-US" sz="1800" dirty="0"/>
                        <a:t>)</a:t>
                      </a:r>
                    </a:p>
                    <a:p>
                      <a:pPr marL="342900" indent="-342900">
                        <a:buFont typeface="Arial" panose="020B0604020202020204" pitchFamily="34" charset="0"/>
                        <a:buChar char="•"/>
                      </a:pPr>
                      <a:r>
                        <a:rPr lang="en-US" altLang="zh-CN" sz="1400" b="0" dirty="0"/>
                        <a:t>High power UE (HPUE) for CA in TN (</a:t>
                      </a:r>
                      <a:r>
                        <a:rPr lang="en-US" altLang="zh-CN" sz="1400" b="0" u="sng" dirty="0">
                          <a:solidFill>
                            <a:srgbClr val="FF0000"/>
                          </a:solidFill>
                        </a:rPr>
                        <a:t>including 3Tx</a:t>
                      </a:r>
                      <a:r>
                        <a:rPr lang="en-US" altLang="zh-CN" sz="1400" b="0" dirty="0"/>
                        <a:t>)</a:t>
                      </a:r>
                    </a:p>
                    <a:p>
                      <a:pPr marL="342900" indent="-342900">
                        <a:buFont typeface="Arial" panose="020B0604020202020204" pitchFamily="34" charset="0"/>
                        <a:buChar char="•"/>
                      </a:pPr>
                      <a:r>
                        <a:rPr lang="en-US" sz="1400" b="0" strike="noStrike" dirty="0">
                          <a:solidFill>
                            <a:schemeClr val="tx1"/>
                          </a:solidFill>
                        </a:rPr>
                        <a:t>Power boosting and/or MPR reduction </a:t>
                      </a:r>
                    </a:p>
                    <a:p>
                      <a:pPr marL="342900" indent="-342900">
                        <a:buFont typeface="Arial" panose="020B0604020202020204" pitchFamily="34" charset="0"/>
                        <a:buChar char="•"/>
                      </a:pPr>
                      <a:r>
                        <a:rPr lang="en-US" sz="1400" b="0" dirty="0"/>
                        <a:t>6 Rx</a:t>
                      </a:r>
                    </a:p>
                    <a:p>
                      <a:pPr marL="342900" indent="-342900">
                        <a:buFont typeface="Arial" panose="020B0604020202020204" pitchFamily="34" charset="0"/>
                        <a:buChar char="•"/>
                      </a:pPr>
                      <a:r>
                        <a:rPr lang="en-US" sz="1400" b="0" strike="sngStrike" dirty="0">
                          <a:solidFill>
                            <a:srgbClr val="FF0000"/>
                          </a:solidFill>
                        </a:rPr>
                        <a:t>3 Tx </a:t>
                      </a:r>
                      <a:r>
                        <a:rPr lang="en-US" sz="1400" b="0" u="sng" strike="sngStrike" dirty="0">
                          <a:solidFill>
                            <a:srgbClr val="FF0000"/>
                          </a:solidFill>
                          <a:sym typeface="Wingdings" panose="05000000000000000000" pitchFamily="2" charset="2"/>
                        </a:rPr>
                        <a:t> </a:t>
                      </a:r>
                      <a:r>
                        <a:rPr lang="en-US" sz="1400" b="0" u="sng" strike="noStrike" dirty="0">
                          <a:solidFill>
                            <a:srgbClr val="FF0000"/>
                          </a:solidFill>
                          <a:sym typeface="Wingdings" panose="05000000000000000000" pitchFamily="2" charset="2"/>
                        </a:rPr>
                        <a:t>merged into HPUE for CA in TN</a:t>
                      </a:r>
                    </a:p>
                    <a:p>
                      <a:pPr marL="0" indent="0">
                        <a:buFont typeface="Arial" panose="020B0604020202020204" pitchFamily="34" charset="0"/>
                        <a:buNone/>
                      </a:pPr>
                      <a:endParaRPr lang="en-US" sz="1400" b="0" u="sng" strike="noStrike" dirty="0">
                        <a:solidFill>
                          <a:srgbClr val="FF0000"/>
                        </a:solidFill>
                        <a:sym typeface="Wingdings" panose="05000000000000000000" pitchFamily="2" charset="2"/>
                      </a:endParaRPr>
                    </a:p>
                    <a:p>
                      <a:pPr marL="0" indent="0">
                        <a:buFont typeface="Arial" panose="020B0604020202020204" pitchFamily="34" charset="0"/>
                        <a:buNone/>
                      </a:pPr>
                      <a:r>
                        <a:rPr lang="en-US" sz="1400" b="0" u="sng" strike="noStrike" dirty="0">
                          <a:solidFill>
                            <a:srgbClr val="FF0000"/>
                          </a:solidFill>
                          <a:sym typeface="Wingdings" panose="05000000000000000000" pitchFamily="2" charset="2"/>
                        </a:rPr>
                        <a:t>Note: High power UE for NTN is merged into a single NTN project </a:t>
                      </a:r>
                    </a:p>
                  </a:txBody>
                  <a:tcPr/>
                </a:tc>
                <a:tc>
                  <a:txBody>
                    <a:bodyPr/>
                    <a:lstStyle/>
                    <a:p>
                      <a:r>
                        <a:rPr lang="en-US" sz="1800" dirty="0"/>
                        <a:t>WI</a:t>
                      </a:r>
                    </a:p>
                  </a:txBody>
                  <a:tcPr/>
                </a:tc>
                <a:extLst>
                  <a:ext uri="{0D108BD9-81ED-4DB2-BD59-A6C34878D82A}">
                    <a16:rowId xmlns:a16="http://schemas.microsoft.com/office/drawing/2014/main" val="1535673314"/>
                  </a:ext>
                </a:extLst>
              </a:tr>
              <a:tr h="304800">
                <a:tc>
                  <a:txBody>
                    <a:bodyPr/>
                    <a:lstStyle/>
                    <a:p>
                      <a:r>
                        <a:rPr lang="en-US" sz="1800" dirty="0"/>
                        <a:t>BS RF requirement evolution </a:t>
                      </a:r>
                      <a:r>
                        <a:rPr lang="en-US" altLang="zh-CN" sz="1800" dirty="0"/>
                        <a:t>(2 </a:t>
                      </a:r>
                      <a:r>
                        <a:rPr lang="en-US" altLang="zh-CN" sz="1800" b="1" dirty="0"/>
                        <a:t>topics)</a:t>
                      </a: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Core requirements/conformance test for expected EIRP mask for upper 6GHz</a:t>
                      </a:r>
                    </a:p>
                    <a:p>
                      <a:pPr marL="342900" marR="0" lvl="0" indent="-342900" algn="l" defTabSz="914354"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dirty="0"/>
                        <a:t>OTA test enhancement</a:t>
                      </a:r>
                    </a:p>
                  </a:txBody>
                  <a:tcPr/>
                </a:tc>
                <a:tc>
                  <a:txBody>
                    <a:bodyPr/>
                    <a:lstStyle/>
                    <a:p>
                      <a:r>
                        <a:rPr lang="en-US" sz="2000" dirty="0"/>
                        <a:t>WI</a:t>
                      </a:r>
                    </a:p>
                  </a:txBody>
                  <a:tcPr/>
                </a:tc>
                <a:extLst>
                  <a:ext uri="{0D108BD9-81ED-4DB2-BD59-A6C34878D82A}">
                    <a16:rowId xmlns:a16="http://schemas.microsoft.com/office/drawing/2014/main" val="1691462328"/>
                  </a:ext>
                </a:extLst>
              </a:tr>
              <a:tr h="774680">
                <a:tc>
                  <a:txBody>
                    <a:bodyPr/>
                    <a:lstStyle/>
                    <a:p>
                      <a:r>
                        <a:rPr lang="en-US" altLang="zh-CN" sz="1800" dirty="0"/>
                        <a:t>OTA testing enhancement WI </a:t>
                      </a:r>
                      <a:r>
                        <a:rPr lang="en-US" altLang="zh-CN" sz="1800" b="0" dirty="0"/>
                        <a:t>(</a:t>
                      </a:r>
                      <a:r>
                        <a:rPr lang="en-US" altLang="zh-CN" sz="1800" b="1" dirty="0">
                          <a:solidFill>
                            <a:schemeClr val="tx1"/>
                          </a:solidFill>
                        </a:rPr>
                        <a:t>2 topics, ensuring reasonable load</a:t>
                      </a:r>
                      <a:r>
                        <a:rPr lang="en-US" altLang="zh-CN" sz="1800" b="0" dirty="0"/>
                        <a:t>) </a:t>
                      </a:r>
                    </a:p>
                    <a:p>
                      <a:pPr marL="285750" indent="-285750">
                        <a:buFont typeface="Arial" panose="020B0604020202020204" pitchFamily="34" charset="0"/>
                        <a:buChar char="•"/>
                      </a:pPr>
                      <a:r>
                        <a:rPr lang="en-US" altLang="zh-CN" sz="1200" b="0" dirty="0"/>
                        <a:t>TRP/TRS Enhancement</a:t>
                      </a:r>
                    </a:p>
                    <a:p>
                      <a:pPr marL="285750" indent="-285750">
                        <a:buFont typeface="Arial" panose="020B0604020202020204" pitchFamily="34" charset="0"/>
                        <a:buChar char="•"/>
                      </a:pPr>
                      <a:r>
                        <a:rPr lang="en-US" altLang="zh-CN" sz="1200" b="0" dirty="0"/>
                        <a:t>MIMO OTA Requirements and Test Enhancement</a:t>
                      </a:r>
                    </a:p>
                  </a:txBody>
                  <a:tcPr/>
                </a:tc>
                <a:tc>
                  <a:txBody>
                    <a:bodyPr/>
                    <a:lstStyle/>
                    <a:p>
                      <a:r>
                        <a:rPr lang="en-US" sz="2000" dirty="0"/>
                        <a:t>WI</a:t>
                      </a:r>
                    </a:p>
                  </a:txBody>
                  <a:tcPr/>
                </a:tc>
                <a:extLst>
                  <a:ext uri="{0D108BD9-81ED-4DB2-BD59-A6C34878D82A}">
                    <a16:rowId xmlns:a16="http://schemas.microsoft.com/office/drawing/2014/main" val="1128624603"/>
                  </a:ext>
                </a:extLst>
              </a:tr>
              <a:tr h="472440">
                <a:tc>
                  <a:txBody>
                    <a:bodyPr/>
                    <a:lstStyle/>
                    <a:p>
                      <a:pPr marL="0" indent="0">
                        <a:buFont typeface="Arial" panose="020B0604020202020204" pitchFamily="34" charset="0"/>
                        <a:buNone/>
                      </a:pPr>
                      <a:r>
                        <a:rPr lang="en-US" altLang="zh-CN" sz="1800" b="0" u="none" dirty="0">
                          <a:solidFill>
                            <a:schemeClr val="tx1"/>
                          </a:solidFill>
                        </a:rPr>
                        <a:t>OTA testing enhancements SI </a:t>
                      </a:r>
                      <a:r>
                        <a:rPr lang="en-US" altLang="zh-CN" sz="1800" b="1" u="none" dirty="0">
                          <a:solidFill>
                            <a:schemeClr val="tx1"/>
                          </a:solidFill>
                        </a:rPr>
                        <a:t>(1 topic, ensuring reasonable load)</a:t>
                      </a:r>
                    </a:p>
                    <a:p>
                      <a:pPr marL="171450" indent="-171450">
                        <a:buFont typeface="Arial" panose="020B0604020202020204" pitchFamily="34" charset="0"/>
                        <a:buChar char="•"/>
                      </a:pPr>
                      <a:r>
                        <a:rPr lang="en-US" altLang="zh-CN" sz="1200" b="0" dirty="0"/>
                        <a:t>FR2 OTA Testing Enhancement </a:t>
                      </a:r>
                      <a:endParaRPr lang="zh-CN" altLang="en-US" sz="1200" b="0" u="sng" dirty="0">
                        <a:solidFill>
                          <a:srgbClr val="FF0000"/>
                        </a:solidFill>
                      </a:endParaRPr>
                    </a:p>
                  </a:txBody>
                  <a:tcPr/>
                </a:tc>
                <a:tc>
                  <a:txBody>
                    <a:bodyPr/>
                    <a:lstStyle/>
                    <a:p>
                      <a:r>
                        <a:rPr lang="en-US" sz="2000" dirty="0"/>
                        <a:t>SI</a:t>
                      </a:r>
                    </a:p>
                  </a:txBody>
                  <a:tcPr/>
                </a:tc>
                <a:extLst>
                  <a:ext uri="{0D108BD9-81ED-4DB2-BD59-A6C34878D82A}">
                    <a16:rowId xmlns:a16="http://schemas.microsoft.com/office/drawing/2014/main" val="892247068"/>
                  </a:ext>
                </a:extLst>
              </a:tr>
              <a:tr h="535843">
                <a:tc>
                  <a:txBody>
                    <a:bodyPr/>
                    <a:lstStyle/>
                    <a:p>
                      <a:r>
                        <a:rPr lang="en-US" altLang="zh-CN" sz="1800" dirty="0"/>
                        <a:t>RRM enhancements (</a:t>
                      </a:r>
                      <a:r>
                        <a:rPr lang="en-US" altLang="zh-CN" sz="1800" b="1" dirty="0"/>
                        <a:t>2 topics</a:t>
                      </a:r>
                      <a:r>
                        <a:rPr lang="en-US" altLang="zh-CN" sz="1800" dirty="0"/>
                        <a:t>)</a:t>
                      </a:r>
                    </a:p>
                    <a:p>
                      <a:pPr marL="285750" indent="-285750">
                        <a:buFont typeface="Arial" panose="020B0604020202020204" pitchFamily="34" charset="0"/>
                        <a:buChar char="•"/>
                      </a:pPr>
                      <a:r>
                        <a:rPr lang="en-US" altLang="zh-CN" sz="1400" dirty="0"/>
                        <a:t>FR2 L3/L1 measurement delay reduction</a:t>
                      </a:r>
                      <a:endParaRPr lang="en-US" altLang="zh-CN" sz="1400" strike="sngStrike" dirty="0">
                        <a:solidFill>
                          <a:srgbClr val="FF0000"/>
                        </a:solidFill>
                      </a:endParaRPr>
                    </a:p>
                    <a:p>
                      <a:pPr marL="285750" indent="-285750">
                        <a:buFont typeface="Arial" panose="020B0604020202020204" pitchFamily="34" charset="0"/>
                        <a:buChar char="•"/>
                      </a:pPr>
                      <a:r>
                        <a:rPr lang="en-US" sz="1400" dirty="0">
                          <a:latin typeface="TimesNewRomanPSMT"/>
                        </a:rPr>
                        <a:t>Fast </a:t>
                      </a:r>
                      <a:r>
                        <a:rPr lang="en-US" sz="1400" dirty="0" err="1">
                          <a:latin typeface="TimesNewRomanPSMT"/>
                        </a:rPr>
                        <a:t>Scell</a:t>
                      </a:r>
                      <a:r>
                        <a:rPr lang="en-US" sz="1400" dirty="0">
                          <a:latin typeface="TimesNewRomanPSMT"/>
                        </a:rPr>
                        <a:t> activation with EMR </a:t>
                      </a:r>
                      <a:endParaRPr lang="en-US" altLang="zh-CN" sz="1400" strike="noStrike" dirty="0"/>
                    </a:p>
                  </a:txBody>
                  <a:tcPr/>
                </a:tc>
                <a:tc>
                  <a:txBody>
                    <a:bodyPr/>
                    <a:lstStyle/>
                    <a:p>
                      <a:r>
                        <a:rPr lang="en-US" sz="1800" dirty="0"/>
                        <a:t>WI</a:t>
                      </a:r>
                    </a:p>
                  </a:txBody>
                  <a:tcPr/>
                </a:tc>
                <a:extLst>
                  <a:ext uri="{0D108BD9-81ED-4DB2-BD59-A6C34878D82A}">
                    <a16:rowId xmlns:a16="http://schemas.microsoft.com/office/drawing/2014/main" val="3911315442"/>
                  </a:ext>
                </a:extLst>
              </a:tr>
            </a:tbl>
          </a:graphicData>
        </a:graphic>
      </p:graphicFrame>
    </p:spTree>
    <p:extLst>
      <p:ext uri="{BB962C8B-B14F-4D97-AF65-F5344CB8AC3E}">
        <p14:creationId xmlns:p14="http://schemas.microsoft.com/office/powerpoint/2010/main" val="400643930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016057" y="405252"/>
            <a:ext cx="11374390" cy="380962"/>
          </a:xfrm>
        </p:spPr>
        <p:txBody>
          <a:bodyPr/>
          <a:lstStyle/>
          <a:p>
            <a:r>
              <a:rPr lang="en-US" sz="4000" dirty="0"/>
              <a:t>RAN4-led Package	2/2</a:t>
            </a:r>
          </a:p>
        </p:txBody>
      </p:sp>
      <p:graphicFrame>
        <p:nvGraphicFramePr>
          <p:cNvPr id="4" name="Table 4">
            <a:extLst>
              <a:ext uri="{FF2B5EF4-FFF2-40B4-BE49-F238E27FC236}">
                <a16:creationId xmlns:a16="http://schemas.microsoft.com/office/drawing/2014/main" id="{C115AD57-88CB-4DD3-98AC-D2CB8EDC0C7D}"/>
              </a:ext>
            </a:extLst>
          </p:cNvPr>
          <p:cNvGraphicFramePr>
            <a:graphicFrameLocks noGrp="1"/>
          </p:cNvGraphicFramePr>
          <p:nvPr>
            <p:extLst>
              <p:ext uri="{D42A27DB-BD31-4B8C-83A1-F6EECF244321}">
                <p14:modId xmlns:p14="http://schemas.microsoft.com/office/powerpoint/2010/main" val="3032276738"/>
              </p:ext>
            </p:extLst>
          </p:nvPr>
        </p:nvGraphicFramePr>
        <p:xfrm>
          <a:off x="1640793" y="1049839"/>
          <a:ext cx="11436936" cy="4536346"/>
        </p:xfrm>
        <a:graphic>
          <a:graphicData uri="http://schemas.openxmlformats.org/drawingml/2006/table">
            <a:tbl>
              <a:tblPr firstRow="1" bandRow="1">
                <a:tableStyleId>{5C22544A-7EE6-4342-B048-85BDC9FD1C3A}</a:tableStyleId>
              </a:tblPr>
              <a:tblGrid>
                <a:gridCol w="10180704">
                  <a:extLst>
                    <a:ext uri="{9D8B030D-6E8A-4147-A177-3AD203B41FA5}">
                      <a16:colId xmlns:a16="http://schemas.microsoft.com/office/drawing/2014/main" val="4265354690"/>
                    </a:ext>
                  </a:extLst>
                </a:gridCol>
                <a:gridCol w="1256232">
                  <a:extLst>
                    <a:ext uri="{9D8B030D-6E8A-4147-A177-3AD203B41FA5}">
                      <a16:colId xmlns:a16="http://schemas.microsoft.com/office/drawing/2014/main" val="2003134754"/>
                    </a:ext>
                  </a:extLst>
                </a:gridCol>
              </a:tblGrid>
              <a:tr h="512769">
                <a:tc>
                  <a:txBody>
                    <a:bodyPr/>
                    <a:lstStyle/>
                    <a:p>
                      <a:r>
                        <a:rPr lang="en-US" dirty="0"/>
                        <a:t>Item</a:t>
                      </a:r>
                    </a:p>
                  </a:txBody>
                  <a:tcPr/>
                </a:tc>
                <a:tc>
                  <a:txBody>
                    <a:bodyPr/>
                    <a:lstStyle/>
                    <a:p>
                      <a:r>
                        <a:rPr lang="en-US" dirty="0"/>
                        <a:t>SI or WI</a:t>
                      </a:r>
                    </a:p>
                  </a:txBody>
                  <a:tcPr/>
                </a:tc>
                <a:extLst>
                  <a:ext uri="{0D108BD9-81ED-4DB2-BD59-A6C34878D82A}">
                    <a16:rowId xmlns:a16="http://schemas.microsoft.com/office/drawing/2014/main" val="3517046851"/>
                  </a:ext>
                </a:extLst>
              </a:tr>
              <a:tr h="178614">
                <a:tc>
                  <a:txBody>
                    <a:bodyPr/>
                    <a:lstStyle/>
                    <a:p>
                      <a:r>
                        <a:rPr lang="en-US" altLang="zh-CN" sz="1800" b="0" dirty="0"/>
                        <a:t>Demodulation performance </a:t>
                      </a:r>
                      <a:r>
                        <a:rPr lang="en-US" altLang="zh-CN" sz="1800" dirty="0"/>
                        <a:t>requirement </a:t>
                      </a:r>
                      <a:r>
                        <a:rPr lang="en-US" altLang="zh-CN" sz="1800" dirty="0" err="1"/>
                        <a:t>enh</a:t>
                      </a:r>
                      <a:r>
                        <a:rPr lang="en-US" altLang="zh-CN" sz="1800" dirty="0"/>
                        <a:t>. (</a:t>
                      </a:r>
                      <a:r>
                        <a:rPr lang="en-US" altLang="zh-CN" sz="1800" b="1" dirty="0"/>
                        <a:t>2 topics</a:t>
                      </a:r>
                      <a:r>
                        <a:rPr lang="en-US" altLang="zh-CN" sz="1800" dirty="0"/>
                        <a:t>)</a:t>
                      </a:r>
                    </a:p>
                    <a:p>
                      <a:pPr marL="285750" indent="-285750">
                        <a:buFont typeface="Arial" panose="020B0604020202020204" pitchFamily="34" charset="0"/>
                        <a:buChar char="•"/>
                      </a:pPr>
                      <a:r>
                        <a:rPr lang="en-US" altLang="zh-CN" sz="1400" dirty="0">
                          <a:solidFill>
                            <a:schemeClr val="tx1"/>
                          </a:solidFill>
                        </a:rPr>
                        <a:t>UE performance requirements with inter cell and with intra-cell inter-use interference for 8Rx CPE/FWA/vehicle/industrial devices</a:t>
                      </a:r>
                    </a:p>
                    <a:p>
                      <a:pPr marL="285750" indent="-285750">
                        <a:buFont typeface="Arial" panose="020B0604020202020204" pitchFamily="34" charset="0"/>
                        <a:buChar char="•"/>
                      </a:pPr>
                      <a:r>
                        <a:rPr lang="en-US" altLang="zh-CN" sz="1400" dirty="0">
                          <a:solidFill>
                            <a:schemeClr val="tx1"/>
                          </a:solidFill>
                        </a:rPr>
                        <a:t>MMSE-IRC receiver for uplink taking LTE interference profile as starting point</a:t>
                      </a:r>
                    </a:p>
                    <a:p>
                      <a:pPr marL="285750" indent="-285750">
                        <a:buFont typeface="Arial" panose="020B0604020202020204" pitchFamily="34" charset="0"/>
                        <a:buChar char="•"/>
                      </a:pPr>
                      <a:endParaRPr lang="en-US" altLang="zh-CN" sz="1400" dirty="0">
                        <a:solidFill>
                          <a:srgbClr val="FF0000"/>
                        </a:solidFill>
                        <a:highlight>
                          <a:srgbClr val="FFFF00"/>
                        </a:highlight>
                      </a:endParaRPr>
                    </a:p>
                    <a:p>
                      <a:pPr marL="0" indent="0">
                        <a:buFont typeface="Arial" panose="020B0604020202020204" pitchFamily="34" charset="0"/>
                        <a:buNone/>
                      </a:pPr>
                      <a:r>
                        <a:rPr lang="en-US" altLang="zh-CN" sz="1400" u="sng" dirty="0">
                          <a:solidFill>
                            <a:srgbClr val="FF0000"/>
                          </a:solidFill>
                        </a:rPr>
                        <a:t>Note: refer also to the baseline objectives regarding spatial channel modeling</a:t>
                      </a:r>
                    </a:p>
                  </a:txBody>
                  <a:tcPr/>
                </a:tc>
                <a:tc>
                  <a:txBody>
                    <a:bodyPr/>
                    <a:lstStyle/>
                    <a:p>
                      <a:r>
                        <a:rPr lang="en-US" sz="1800" dirty="0"/>
                        <a:t>WI</a:t>
                      </a:r>
                    </a:p>
                  </a:txBody>
                  <a:tcPr/>
                </a:tc>
                <a:extLst>
                  <a:ext uri="{0D108BD9-81ED-4DB2-BD59-A6C34878D82A}">
                    <a16:rowId xmlns:a16="http://schemas.microsoft.com/office/drawing/2014/main" val="1535673314"/>
                  </a:ext>
                </a:extLst>
              </a:tr>
              <a:tr h="396457">
                <a:tc>
                  <a:txBody>
                    <a:bodyPr/>
                    <a:lstStyle/>
                    <a:p>
                      <a:r>
                        <a:rPr lang="en-US" altLang="zh-CN" sz="1800" b="0" dirty="0"/>
                        <a:t>Intra-band non-collocated CA/DC </a:t>
                      </a:r>
                      <a:r>
                        <a:rPr lang="en-US" altLang="zh-CN" sz="1800" dirty="0"/>
                        <a:t>(</a:t>
                      </a:r>
                      <a:r>
                        <a:rPr lang="en-US" altLang="zh-CN" sz="1800" b="1" dirty="0"/>
                        <a:t>ensuring reasonable load</a:t>
                      </a:r>
                      <a:r>
                        <a:rPr lang="en-US" altLang="zh-CN" sz="1800" dirty="0"/>
                        <a:t>)</a:t>
                      </a:r>
                      <a:endParaRPr lang="zh-CN" altLang="en-US" sz="1800" b="0" dirty="0"/>
                    </a:p>
                  </a:txBody>
                  <a:tcPr/>
                </a:tc>
                <a:tc>
                  <a:txBody>
                    <a:bodyPr/>
                    <a:lstStyle/>
                    <a:p>
                      <a:pPr marL="0" marR="0" lvl="0" indent="0" algn="l" defTabSz="1219133" rtl="0" eaLnBrk="1" fontAlgn="auto" latinLnBrk="0" hangingPunct="1">
                        <a:lnSpc>
                          <a:spcPct val="100000"/>
                        </a:lnSpc>
                        <a:spcBef>
                          <a:spcPts val="0"/>
                        </a:spcBef>
                        <a:spcAft>
                          <a:spcPts val="0"/>
                        </a:spcAft>
                        <a:buClrTx/>
                        <a:buSzTx/>
                        <a:buFontTx/>
                        <a:buNone/>
                        <a:tabLst/>
                        <a:defRPr/>
                      </a:pPr>
                      <a:r>
                        <a:rPr lang="en-US" sz="2000" dirty="0"/>
                        <a:t>WI</a:t>
                      </a:r>
                    </a:p>
                  </a:txBody>
                  <a:tcPr/>
                </a:tc>
                <a:extLst>
                  <a:ext uri="{0D108BD9-81ED-4DB2-BD59-A6C34878D82A}">
                    <a16:rowId xmlns:a16="http://schemas.microsoft.com/office/drawing/2014/main" val="3911315442"/>
                  </a:ext>
                </a:extLst>
              </a:tr>
              <a:tr h="0">
                <a:tc>
                  <a:txBody>
                    <a:bodyPr/>
                    <a:lstStyle/>
                    <a:p>
                      <a:r>
                        <a:rPr lang="en-US" altLang="zh-CN" sz="1800" dirty="0"/>
                        <a:t>ATG (</a:t>
                      </a:r>
                      <a:r>
                        <a:rPr lang="en-US" altLang="zh-CN" sz="1800" b="1" dirty="0"/>
                        <a:t>ensuring reasonable load</a:t>
                      </a:r>
                      <a:r>
                        <a:rPr lang="en-US" altLang="zh-CN" sz="1800" dirty="0"/>
                        <a:t>)</a:t>
                      </a:r>
                    </a:p>
                  </a:txBody>
                  <a:tcPr/>
                </a:tc>
                <a:tc>
                  <a:txBody>
                    <a:bodyPr/>
                    <a:lstStyle/>
                    <a:p>
                      <a:r>
                        <a:rPr lang="en-US" sz="2000" dirty="0"/>
                        <a:t>WI</a:t>
                      </a:r>
                    </a:p>
                  </a:txBody>
                  <a:tcPr/>
                </a:tc>
                <a:extLst>
                  <a:ext uri="{0D108BD9-81ED-4DB2-BD59-A6C34878D82A}">
                    <a16:rowId xmlns:a16="http://schemas.microsoft.com/office/drawing/2014/main" val="4019589159"/>
                  </a:ext>
                </a:extLst>
              </a:tr>
              <a:tr h="297180">
                <a:tc>
                  <a:txBody>
                    <a:bodyPr/>
                    <a:lstStyle/>
                    <a:p>
                      <a:r>
                        <a:rPr lang="en-US" altLang="zh-CN" sz="1800" dirty="0" err="1"/>
                        <a:t>Sidelink</a:t>
                      </a:r>
                      <a:endParaRPr lang="zh-CN" altLang="en-US" sz="1800" dirty="0"/>
                    </a:p>
                  </a:txBody>
                  <a:tcPr/>
                </a:tc>
                <a:tc>
                  <a:txBody>
                    <a:bodyPr/>
                    <a:lstStyle/>
                    <a:p>
                      <a:r>
                        <a:rPr lang="en-US" sz="2000" dirty="0"/>
                        <a:t>WI</a:t>
                      </a:r>
                    </a:p>
                  </a:txBody>
                  <a:tcPr/>
                </a:tc>
                <a:extLst>
                  <a:ext uri="{0D108BD9-81ED-4DB2-BD59-A6C34878D82A}">
                    <a16:rowId xmlns:a16="http://schemas.microsoft.com/office/drawing/2014/main" val="556532866"/>
                  </a:ext>
                </a:extLst>
              </a:tr>
              <a:tr h="198120">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800" dirty="0"/>
                        <a:t>NTN evolutions in RAN4 (</a:t>
                      </a:r>
                      <a:r>
                        <a:rPr lang="en-US" altLang="zh-CN" sz="1800" b="1" dirty="0"/>
                        <a:t>3 topics</a:t>
                      </a:r>
                      <a:r>
                        <a:rPr lang="en-US" altLang="zh-CN" sz="1800" dirty="0"/>
                        <a:t>)</a:t>
                      </a:r>
                      <a:endParaRPr lang="zh-CN" altLang="en-US" sz="1800" dirty="0"/>
                    </a:p>
                    <a:p>
                      <a:pPr marL="285750" indent="-285750" algn="l" defTabSz="914354" rtl="0" eaLnBrk="1" latinLnBrk="0" hangingPunct="1">
                        <a:buFont typeface="Arial" panose="020B0604020202020204" pitchFamily="34" charset="0"/>
                        <a:buChar char="•"/>
                      </a:pPr>
                      <a:r>
                        <a:rPr lang="en-US" sz="1400" b="0" u="none" strike="noStrike" dirty="0">
                          <a:solidFill>
                            <a:schemeClr val="tx1"/>
                          </a:solidFill>
                          <a:sym typeface="Wingdings" panose="05000000000000000000" pitchFamily="2" charset="2"/>
                        </a:rPr>
                        <a:t>High power UE for NTN</a:t>
                      </a:r>
                    </a:p>
                    <a:p>
                      <a:pPr marL="285750" indent="-285750" algn="l" defTabSz="914354" rtl="0" eaLnBrk="1" latinLnBrk="0" hangingPunct="1">
                        <a:buFont typeface="Arial" panose="020B0604020202020204" pitchFamily="34" charset="0"/>
                        <a:buChar char="•"/>
                      </a:pPr>
                      <a:r>
                        <a:rPr lang="en-US" sz="1400" b="0" dirty="0"/>
                        <a:t>NTN testing for NGSO</a:t>
                      </a:r>
                    </a:p>
                    <a:p>
                      <a:pPr marL="285750" indent="-285750" algn="l" defTabSz="914354" rtl="0" eaLnBrk="1" latinLnBrk="0" hangingPunct="1">
                        <a:buFont typeface="Arial" panose="020B0604020202020204" pitchFamily="34" charset="0"/>
                        <a:buChar char="•"/>
                      </a:pPr>
                      <a:r>
                        <a:rPr lang="en-US" altLang="zh-CN" sz="1400" b="0" dirty="0"/>
                        <a:t>NR Channel BW less than 5MHz </a:t>
                      </a:r>
                      <a:r>
                        <a:rPr lang="en-US" altLang="zh-CN" sz="1400" b="0"/>
                        <a:t>for NTN</a:t>
                      </a:r>
                      <a:endParaRPr lang="en-US" altLang="zh-CN" sz="1400" b="0" dirty="0"/>
                    </a:p>
                  </a:txBody>
                  <a:tcPr/>
                </a:tc>
                <a:tc>
                  <a:txBody>
                    <a:bodyPr/>
                    <a:lstStyle/>
                    <a:p>
                      <a:r>
                        <a:rPr lang="en-US" sz="2000" dirty="0"/>
                        <a:t>WI</a:t>
                      </a:r>
                    </a:p>
                  </a:txBody>
                  <a:tcPr/>
                </a:tc>
                <a:extLst>
                  <a:ext uri="{0D108BD9-81ED-4DB2-BD59-A6C34878D82A}">
                    <a16:rowId xmlns:a16="http://schemas.microsoft.com/office/drawing/2014/main" val="2794427095"/>
                  </a:ext>
                </a:extLst>
              </a:tr>
              <a:tr h="198120">
                <a:tc>
                  <a:txBody>
                    <a:bodyPr/>
                    <a:lstStyle/>
                    <a:p>
                      <a:r>
                        <a:rPr lang="en-US" altLang="zh-CN" sz="1800" dirty="0"/>
                        <a:t>NR Channel BW less than 5 MHz for TN </a:t>
                      </a:r>
                      <a:r>
                        <a:rPr lang="en-US" altLang="zh-CN" sz="1600" u="sng" dirty="0">
                          <a:solidFill>
                            <a:srgbClr val="FF0000"/>
                          </a:solidFill>
                        </a:rPr>
                        <a:t>(Only RRM aspect, for inter-band CA &lt;5MHz. Limited load. Starting from Q3, target completion by 4Q’2024)</a:t>
                      </a:r>
                      <a:endParaRPr lang="en-US" altLang="zh-CN" sz="1800" u="sng" dirty="0">
                        <a:solidFill>
                          <a:srgbClr val="FF0000"/>
                        </a:solidFill>
                      </a:endParaRPr>
                    </a:p>
                  </a:txBody>
                  <a:tcPr/>
                </a:tc>
                <a:tc>
                  <a:txBody>
                    <a:bodyPr/>
                    <a:lstStyle/>
                    <a:p>
                      <a:r>
                        <a:rPr lang="en-US" sz="2000" dirty="0"/>
                        <a:t>WI</a:t>
                      </a:r>
                    </a:p>
                  </a:txBody>
                  <a:tcPr/>
                </a:tc>
                <a:extLst>
                  <a:ext uri="{0D108BD9-81ED-4DB2-BD59-A6C34878D82A}">
                    <a16:rowId xmlns:a16="http://schemas.microsoft.com/office/drawing/2014/main" val="2794255953"/>
                  </a:ext>
                </a:extLst>
              </a:tr>
            </a:tbl>
          </a:graphicData>
        </a:graphic>
      </p:graphicFrame>
    </p:spTree>
    <p:extLst>
      <p:ext uri="{BB962C8B-B14F-4D97-AF65-F5344CB8AC3E}">
        <p14:creationId xmlns:p14="http://schemas.microsoft.com/office/powerpoint/2010/main" val="358607041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2236190" y="41186"/>
            <a:ext cx="11374390" cy="1046235"/>
          </a:xfrm>
        </p:spPr>
        <p:txBody>
          <a:bodyPr/>
          <a:lstStyle/>
          <a:p>
            <a:r>
              <a:rPr lang="en-US" sz="4000" dirty="0"/>
              <a:t>Proposal </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683912" y="1225550"/>
            <a:ext cx="13472355" cy="3075518"/>
          </a:xfrm>
        </p:spPr>
        <p:txBody>
          <a:bodyPr/>
          <a:lstStyle/>
          <a:p>
            <a:r>
              <a:rPr lang="en-US" sz="3200" dirty="0">
                <a:latin typeface="TimesNewRomanPSMT"/>
              </a:rPr>
              <a:t>RAN R19 package – RAN4 part - as detailed in slides 5 to 8 is endorsed</a:t>
            </a:r>
          </a:p>
          <a:p>
            <a:pPr lvl="1"/>
            <a:r>
              <a:rPr lang="en-US" sz="2800" dirty="0">
                <a:latin typeface="TimesNewRomanPSMT"/>
              </a:rPr>
              <a:t>The detailed TU planning and spreadsheet as on slides 11 - 31 is endorsed as the baseline for further discussion during RAN#103 for final RAN4 Rel-19 SID/WID approvals </a:t>
            </a:r>
          </a:p>
          <a:p>
            <a:pPr lvl="1"/>
            <a:r>
              <a:rPr lang="en-US" sz="2800" dirty="0">
                <a:latin typeface="TimesNewRomanPSMT"/>
              </a:rPr>
              <a:t>The proposed detailed scope (based on the discussion summaries in RAN#102) in the Appendix is endorsed as a starting point for discussion in RAN#103</a:t>
            </a:r>
          </a:p>
          <a:p>
            <a:pPr marL="609566" lvl="1" indent="0">
              <a:buNone/>
            </a:pPr>
            <a:endParaRPr lang="en-US" sz="2000" dirty="0">
              <a:latin typeface="TimesNewRomanPSMT"/>
            </a:endParaRPr>
          </a:p>
          <a:p>
            <a:pPr marL="609566" lvl="1" indent="0">
              <a:buNone/>
            </a:pPr>
            <a:endParaRPr lang="en-US" sz="2000" dirty="0">
              <a:latin typeface="TimesNewRomanPSMT"/>
            </a:endParaRPr>
          </a:p>
        </p:txBody>
      </p:sp>
    </p:spTree>
    <p:extLst>
      <p:ext uri="{BB962C8B-B14F-4D97-AF65-F5344CB8AC3E}">
        <p14:creationId xmlns:p14="http://schemas.microsoft.com/office/powerpoint/2010/main" val="1532106690"/>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6b85689de342f917fa1496256cffb8df">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f90c17ef47a347154e719feafb81c33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8B41B4-59F2-41CD-9393-3870078F4CFA}">
  <ds:schemaRefs>
    <ds:schemaRef ds:uri="cc9c437c-ae0c-4066-8d90-a0f7de786127"/>
    <ds:schemaRef ds:uri="http://schemas.openxmlformats.org/package/2006/metadata/core-properties"/>
    <ds:schemaRef ds:uri="http://www.w3.org/XML/1998/namespace"/>
    <ds:schemaRef ds:uri="ba37140e-f4c5-4a6c-a9b4-20a691ce6c8a"/>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EC90C7EC-2BC4-48C8-A54B-2D34BE94A9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1CAB7F-CE2F-452A-A740-76C04B15B7C0}">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97083</TotalTime>
  <Words>2973</Words>
  <Application>Microsoft Office PowerPoint</Application>
  <PresentationFormat>Custom</PresentationFormat>
  <Paragraphs>304</Paragraphs>
  <Slides>31</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Nokia Pure Headline Ultra Light</vt:lpstr>
      <vt:lpstr>Nokia Pure Text</vt:lpstr>
      <vt:lpstr>Nokia Pure Text Light</vt:lpstr>
      <vt:lpstr>TimesNewRomanPSMT</vt:lpstr>
      <vt:lpstr>Arial</vt:lpstr>
      <vt:lpstr>Calibri</vt:lpstr>
      <vt:lpstr>Wingdings</vt:lpstr>
      <vt:lpstr>Nokia White Master with headline</vt:lpstr>
      <vt:lpstr>2_Office Theme</vt:lpstr>
      <vt:lpstr>Proposed Summary for RAN Rel-19 Package:  RAN4 Part</vt:lpstr>
      <vt:lpstr>Outline</vt:lpstr>
      <vt:lpstr>Prior Discussion</vt:lpstr>
      <vt:lpstr>Prior Discussion 1/2</vt:lpstr>
      <vt:lpstr>Overall RAN Rel-19 Package: RAN4 Part</vt:lpstr>
      <vt:lpstr>General Thoughts</vt:lpstr>
      <vt:lpstr>RAN4-led Package 1/2</vt:lpstr>
      <vt:lpstr>RAN4-led Package 2/2</vt:lpstr>
      <vt:lpstr>Proposal </vt:lpstr>
      <vt:lpstr>Appendix: Baseline TU Planning and Baseline Objectives</vt:lpstr>
      <vt:lpstr>Draft TU Plan for RAN4 Rel-19 package</vt:lpstr>
      <vt:lpstr>UE RF: High power UE (HPUE) for CA in TN</vt:lpstr>
      <vt:lpstr>UE RF: Power boosting and/or MPR reduction </vt:lpstr>
      <vt:lpstr>UE RF: 6 Rx</vt:lpstr>
      <vt:lpstr>UE RF: 3 Tx</vt:lpstr>
      <vt:lpstr>UE RF: Other Topics</vt:lpstr>
      <vt:lpstr>BS RF</vt:lpstr>
      <vt:lpstr>Enhancement of techniques related to spectrum utilization</vt:lpstr>
      <vt:lpstr>OTA: TRP/TRS Enhancement </vt:lpstr>
      <vt:lpstr>OTA: MIMO OTA Requirements and Test Enhancement</vt:lpstr>
      <vt:lpstr>OTA: FR2 OTA Testing Enhancement</vt:lpstr>
      <vt:lpstr>RRM</vt:lpstr>
      <vt:lpstr>Demod</vt:lpstr>
      <vt:lpstr>FR2 multi-RX/STxMP</vt:lpstr>
      <vt:lpstr>Intra-band non-collocated CA/DC</vt:lpstr>
      <vt:lpstr>ATG</vt:lpstr>
      <vt:lpstr>Sidelink</vt:lpstr>
      <vt:lpstr>NTN evolutions in RAN4: (I) UE RF: High power UE (HPUE) for NTN </vt:lpstr>
      <vt:lpstr>NTN evolutions in RAN4: (II) NTN testing for NGSO</vt:lpstr>
      <vt:lpstr>NTN evolutions in RAN4: (III) NR Channel BW less than 5 MHz (NTN)</vt:lpstr>
      <vt:lpstr>In-band/guard band NTN IoT coexistence with NR NTN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725</cp:revision>
  <dcterms:created xsi:type="dcterms:W3CDTF">2018-05-24T11:49:12Z</dcterms:created>
  <dcterms:modified xsi:type="dcterms:W3CDTF">2024-03-06T09:48:22Z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0x010100EB28163D68FE8E4D9361964FDD814FC4</vt:lpwstr>
  </property>
</Properties>
</file>